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7"/>
  </p:notesMasterIdLst>
  <p:sldIdLst>
    <p:sldId id="256" r:id="rId2"/>
    <p:sldId id="1027" r:id="rId3"/>
    <p:sldId id="559" r:id="rId4"/>
    <p:sldId id="1033" r:id="rId5"/>
    <p:sldId id="1106" r:id="rId6"/>
    <p:sldId id="1063" r:id="rId7"/>
    <p:sldId id="1043" r:id="rId8"/>
    <p:sldId id="767" r:id="rId9"/>
    <p:sldId id="267" r:id="rId10"/>
    <p:sldId id="1062" r:id="rId11"/>
    <p:sldId id="681" r:id="rId12"/>
    <p:sldId id="766" r:id="rId13"/>
    <p:sldId id="1064" r:id="rId14"/>
    <p:sldId id="1083" r:id="rId15"/>
    <p:sldId id="1008" r:id="rId16"/>
    <p:sldId id="1041" r:id="rId17"/>
    <p:sldId id="1044" r:id="rId18"/>
    <p:sldId id="1046" r:id="rId19"/>
    <p:sldId id="1047" r:id="rId20"/>
    <p:sldId id="1049" r:id="rId21"/>
    <p:sldId id="934" r:id="rId22"/>
    <p:sldId id="935" r:id="rId23"/>
    <p:sldId id="937" r:id="rId24"/>
    <p:sldId id="945" r:id="rId25"/>
    <p:sldId id="992" r:id="rId26"/>
    <p:sldId id="765" r:id="rId27"/>
    <p:sldId id="946" r:id="rId28"/>
    <p:sldId id="951" r:id="rId29"/>
    <p:sldId id="270" r:id="rId30"/>
    <p:sldId id="271" r:id="rId31"/>
    <p:sldId id="947" r:id="rId32"/>
    <p:sldId id="846" r:id="rId33"/>
    <p:sldId id="950" r:id="rId34"/>
    <p:sldId id="949" r:id="rId35"/>
    <p:sldId id="852" r:id="rId36"/>
    <p:sldId id="956" r:id="rId37"/>
    <p:sldId id="952" r:id="rId38"/>
    <p:sldId id="953" r:id="rId39"/>
    <p:sldId id="274" r:id="rId40"/>
    <p:sldId id="769" r:id="rId41"/>
    <p:sldId id="954" r:id="rId42"/>
    <p:sldId id="859" r:id="rId43"/>
    <p:sldId id="958" r:id="rId44"/>
    <p:sldId id="955" r:id="rId45"/>
    <p:sldId id="1010" r:id="rId46"/>
    <p:sldId id="1011" r:id="rId47"/>
    <p:sldId id="355" r:id="rId48"/>
    <p:sldId id="356" r:id="rId49"/>
    <p:sldId id="358" r:id="rId50"/>
    <p:sldId id="561" r:id="rId51"/>
    <p:sldId id="786" r:id="rId52"/>
    <p:sldId id="747" r:id="rId53"/>
    <p:sldId id="686" r:id="rId54"/>
    <p:sldId id="1088" r:id="rId55"/>
    <p:sldId id="361" r:id="rId56"/>
    <p:sldId id="1051" r:id="rId57"/>
    <p:sldId id="569" r:id="rId58"/>
    <p:sldId id="1072" r:id="rId59"/>
    <p:sldId id="1073" r:id="rId60"/>
    <p:sldId id="1074" r:id="rId61"/>
    <p:sldId id="1084" r:id="rId62"/>
    <p:sldId id="1107" r:id="rId63"/>
    <p:sldId id="998" r:id="rId64"/>
    <p:sldId id="1070" r:id="rId65"/>
    <p:sldId id="1060" r:id="rId66"/>
    <p:sldId id="1065" r:id="rId67"/>
    <p:sldId id="1066" r:id="rId68"/>
    <p:sldId id="779" r:id="rId69"/>
    <p:sldId id="753" r:id="rId70"/>
    <p:sldId id="571" r:id="rId71"/>
    <p:sldId id="1071" r:id="rId72"/>
    <p:sldId id="579" r:id="rId73"/>
    <p:sldId id="702" r:id="rId74"/>
    <p:sldId id="606" r:id="rId75"/>
    <p:sldId id="595" r:id="rId76"/>
    <p:sldId id="601" r:id="rId77"/>
    <p:sldId id="1000" r:id="rId78"/>
    <p:sldId id="658" r:id="rId79"/>
    <p:sldId id="849" r:id="rId80"/>
    <p:sldId id="1108" r:id="rId81"/>
    <p:sldId id="1087" r:id="rId82"/>
    <p:sldId id="1092" r:id="rId83"/>
    <p:sldId id="1093" r:id="rId84"/>
    <p:sldId id="1026" r:id="rId85"/>
    <p:sldId id="607" r:id="rId86"/>
    <p:sldId id="1105" r:id="rId87"/>
    <p:sldId id="1104" r:id="rId88"/>
    <p:sldId id="1094" r:id="rId89"/>
    <p:sldId id="1095" r:id="rId90"/>
    <p:sldId id="1096" r:id="rId91"/>
    <p:sldId id="1097" r:id="rId92"/>
    <p:sldId id="1098" r:id="rId93"/>
    <p:sldId id="1099" r:id="rId94"/>
    <p:sldId id="1100" r:id="rId95"/>
    <p:sldId id="1101" r:id="rId96"/>
    <p:sldId id="1102" r:id="rId97"/>
    <p:sldId id="341" r:id="rId98"/>
    <p:sldId id="737" r:id="rId99"/>
    <p:sldId id="1075" r:id="rId100"/>
    <p:sldId id="1076" r:id="rId101"/>
    <p:sldId id="1082" r:id="rId102"/>
    <p:sldId id="712" r:id="rId103"/>
    <p:sldId id="741" r:id="rId104"/>
    <p:sldId id="1022" r:id="rId105"/>
    <p:sldId id="743" r:id="rId106"/>
    <p:sldId id="1020" r:id="rId107"/>
    <p:sldId id="643" r:id="rId108"/>
    <p:sldId id="1021" r:id="rId109"/>
    <p:sldId id="1089" r:id="rId110"/>
    <p:sldId id="1090" r:id="rId111"/>
    <p:sldId id="393" r:id="rId112"/>
    <p:sldId id="909" r:id="rId113"/>
    <p:sldId id="403" r:id="rId114"/>
    <p:sldId id="402" r:id="rId115"/>
    <p:sldId id="400" r:id="rId116"/>
    <p:sldId id="1091" r:id="rId117"/>
    <p:sldId id="401" r:id="rId118"/>
    <p:sldId id="433" r:id="rId119"/>
    <p:sldId id="805" r:id="rId120"/>
    <p:sldId id="806" r:id="rId121"/>
    <p:sldId id="810" r:id="rId122"/>
    <p:sldId id="811" r:id="rId123"/>
    <p:sldId id="814" r:id="rId124"/>
    <p:sldId id="815" r:id="rId125"/>
    <p:sldId id="864" r:id="rId126"/>
    <p:sldId id="896" r:id="rId127"/>
    <p:sldId id="865" r:id="rId128"/>
    <p:sldId id="866" r:id="rId129"/>
    <p:sldId id="995" r:id="rId130"/>
    <p:sldId id="997" r:id="rId131"/>
    <p:sldId id="996" r:id="rId132"/>
    <p:sldId id="871" r:id="rId133"/>
    <p:sldId id="872" r:id="rId134"/>
    <p:sldId id="873" r:id="rId135"/>
    <p:sldId id="874" r:id="rId136"/>
    <p:sldId id="875" r:id="rId137"/>
    <p:sldId id="869" r:id="rId138"/>
    <p:sldId id="968" r:id="rId139"/>
    <p:sldId id="669" r:id="rId140"/>
    <p:sldId id="862" r:id="rId141"/>
    <p:sldId id="670" r:id="rId142"/>
    <p:sldId id="926" r:id="rId143"/>
    <p:sldId id="488" r:id="rId144"/>
    <p:sldId id="1031" r:id="rId145"/>
    <p:sldId id="487" r:id="rId146"/>
    <p:sldId id="972" r:id="rId147"/>
    <p:sldId id="973" r:id="rId148"/>
    <p:sldId id="974" r:id="rId149"/>
    <p:sldId id="975" r:id="rId150"/>
    <p:sldId id="976" r:id="rId151"/>
    <p:sldId id="977" r:id="rId152"/>
    <p:sldId id="978" r:id="rId153"/>
    <p:sldId id="979" r:id="rId154"/>
    <p:sldId id="981" r:id="rId155"/>
    <p:sldId id="673" r:id="rId156"/>
    <p:sldId id="927" r:id="rId157"/>
    <p:sldId id="931" r:id="rId158"/>
    <p:sldId id="534" r:id="rId159"/>
    <p:sldId id="843" r:id="rId160"/>
    <p:sldId id="929" r:id="rId161"/>
    <p:sldId id="526" r:id="rId162"/>
    <p:sldId id="528" r:id="rId163"/>
    <p:sldId id="982" r:id="rId164"/>
    <p:sldId id="983" r:id="rId165"/>
    <p:sldId id="984" r:id="rId166"/>
    <p:sldId id="985" r:id="rId167"/>
    <p:sldId id="986" r:id="rId168"/>
    <p:sldId id="987" r:id="rId169"/>
    <p:sldId id="988" r:id="rId170"/>
    <p:sldId id="989" r:id="rId171"/>
    <p:sldId id="990" r:id="rId172"/>
    <p:sldId id="991" r:id="rId173"/>
    <p:sldId id="970" r:id="rId174"/>
    <p:sldId id="529" r:id="rId175"/>
    <p:sldId id="1028" r:id="rId176"/>
  </p:sldIdLst>
  <p:sldSz cx="12192000" cy="6858000"/>
  <p:notesSz cx="9928225"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141">
          <p15:clr>
            <a:srgbClr val="A4A3A4"/>
          </p15:clr>
        </p15:guide>
        <p15:guide id="2" pos="312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van der Touw" initials="JvdT" lastIdx="2" clrIdx="0">
    <p:extLst>
      <p:ext uri="{19B8F6BF-5375-455C-9EA6-DF929625EA0E}">
        <p15:presenceInfo xmlns:p15="http://schemas.microsoft.com/office/powerpoint/2012/main" userId="917cf1f174c6744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0C0FF"/>
    <a:srgbClr val="A0A0FF"/>
    <a:srgbClr val="8080FF"/>
    <a:srgbClr val="D2A000"/>
    <a:srgbClr val="007E39"/>
    <a:srgbClr val="009E47"/>
    <a:srgbClr val="7030A0"/>
    <a:srgbClr val="E6AF00"/>
    <a:srgbClr val="303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4286" autoAdjust="0"/>
    <p:restoredTop sz="92217" autoAdjust="0"/>
  </p:normalViewPr>
  <p:slideViewPr>
    <p:cSldViewPr snapToGrid="0">
      <p:cViewPr varScale="1">
        <p:scale>
          <a:sx n="61" d="100"/>
          <a:sy n="61" d="100"/>
        </p:scale>
        <p:origin x="246" y="108"/>
      </p:cViewPr>
      <p:guideLst>
        <p:guide orient="horz" pos="2160"/>
        <p:guide pos="3840"/>
      </p:guideLst>
    </p:cSldViewPr>
  </p:slideViewPr>
  <p:outlineViewPr>
    <p:cViewPr>
      <p:scale>
        <a:sx n="33" d="100"/>
        <a:sy n="33" d="100"/>
      </p:scale>
      <p:origin x="0" y="2356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1332" y="72"/>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41064"/>
          </a:xfrm>
          <a:prstGeom prst="rect">
            <a:avLst/>
          </a:prstGeom>
        </p:spPr>
        <p:txBody>
          <a:bodyPr vert="horz" lIns="95569" tIns="47785" rIns="95569" bIns="47785" rtlCol="0"/>
          <a:lstStyle>
            <a:lvl1pPr algn="l">
              <a:defRPr sz="1300"/>
            </a:lvl1pPr>
          </a:lstStyle>
          <a:p>
            <a:endParaRPr lang="en-GB"/>
          </a:p>
        </p:txBody>
      </p:sp>
      <p:sp>
        <p:nvSpPr>
          <p:cNvPr id="3" name="Date Placeholder 2"/>
          <p:cNvSpPr>
            <a:spLocks noGrp="1"/>
          </p:cNvSpPr>
          <p:nvPr>
            <p:ph type="dt" idx="1"/>
          </p:nvPr>
        </p:nvSpPr>
        <p:spPr>
          <a:xfrm>
            <a:off x="5623698" y="0"/>
            <a:ext cx="4302231" cy="341064"/>
          </a:xfrm>
          <a:prstGeom prst="rect">
            <a:avLst/>
          </a:prstGeom>
        </p:spPr>
        <p:txBody>
          <a:bodyPr vert="horz" lIns="95569" tIns="47785" rIns="95569" bIns="47785" rtlCol="0"/>
          <a:lstStyle>
            <a:lvl1pPr algn="r">
              <a:defRPr sz="1300"/>
            </a:lvl1pPr>
          </a:lstStyle>
          <a:p>
            <a:fld id="{98DBC41B-AA88-4090-BABA-B03D0C3E558F}" type="datetimeFigureOut">
              <a:rPr lang="en-GB" smtClean="0"/>
              <a:pPr/>
              <a:t>26/11/2018</a:t>
            </a:fld>
            <a:endParaRPr lang="en-GB"/>
          </a:p>
        </p:txBody>
      </p:sp>
      <p:sp>
        <p:nvSpPr>
          <p:cNvPr id="4" name="Slide Image Placeholder 3"/>
          <p:cNvSpPr>
            <a:spLocks noGrp="1" noRot="1" noChangeAspect="1"/>
          </p:cNvSpPr>
          <p:nvPr>
            <p:ph type="sldImg" idx="2"/>
          </p:nvPr>
        </p:nvSpPr>
        <p:spPr>
          <a:xfrm>
            <a:off x="2924175" y="849313"/>
            <a:ext cx="4079875" cy="2295525"/>
          </a:xfrm>
          <a:prstGeom prst="rect">
            <a:avLst/>
          </a:prstGeom>
          <a:noFill/>
          <a:ln w="12700">
            <a:solidFill>
              <a:prstClr val="black"/>
            </a:solidFill>
          </a:ln>
        </p:spPr>
        <p:txBody>
          <a:bodyPr vert="horz" lIns="95569" tIns="47785" rIns="95569" bIns="47785" rtlCol="0" anchor="ctr"/>
          <a:lstStyle/>
          <a:p>
            <a:endParaRPr lang="en-GB"/>
          </a:p>
        </p:txBody>
      </p:sp>
      <p:sp>
        <p:nvSpPr>
          <p:cNvPr id="5" name="Notes Placeholder 4"/>
          <p:cNvSpPr>
            <a:spLocks noGrp="1"/>
          </p:cNvSpPr>
          <p:nvPr>
            <p:ph type="body" sz="quarter" idx="3"/>
          </p:nvPr>
        </p:nvSpPr>
        <p:spPr>
          <a:xfrm>
            <a:off x="992823" y="3271382"/>
            <a:ext cx="7942580" cy="2676584"/>
          </a:xfrm>
          <a:prstGeom prst="rect">
            <a:avLst/>
          </a:prstGeom>
        </p:spPr>
        <p:txBody>
          <a:bodyPr vert="horz" lIns="95569" tIns="47785" rIns="95569" bIns="4778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6456612"/>
            <a:ext cx="4302231" cy="341063"/>
          </a:xfrm>
          <a:prstGeom prst="rect">
            <a:avLst/>
          </a:prstGeom>
        </p:spPr>
        <p:txBody>
          <a:bodyPr vert="horz" lIns="95569" tIns="47785" rIns="95569" bIns="47785" rtlCol="0" anchor="b"/>
          <a:lstStyle>
            <a:lvl1pPr algn="l">
              <a:defRPr sz="1300"/>
            </a:lvl1pPr>
          </a:lstStyle>
          <a:p>
            <a:endParaRPr lang="en-GB"/>
          </a:p>
        </p:txBody>
      </p:sp>
      <p:sp>
        <p:nvSpPr>
          <p:cNvPr id="7" name="Slide Number Placeholder 6"/>
          <p:cNvSpPr>
            <a:spLocks noGrp="1"/>
          </p:cNvSpPr>
          <p:nvPr>
            <p:ph type="sldNum" sz="quarter" idx="5"/>
          </p:nvPr>
        </p:nvSpPr>
        <p:spPr>
          <a:xfrm>
            <a:off x="5623698" y="6456612"/>
            <a:ext cx="4302231" cy="341063"/>
          </a:xfrm>
          <a:prstGeom prst="rect">
            <a:avLst/>
          </a:prstGeom>
        </p:spPr>
        <p:txBody>
          <a:bodyPr vert="horz" lIns="95569" tIns="47785" rIns="95569" bIns="47785" rtlCol="0" anchor="b"/>
          <a:lstStyle>
            <a:lvl1pPr algn="r">
              <a:defRPr sz="1300"/>
            </a:lvl1pPr>
          </a:lstStyle>
          <a:p>
            <a:fld id="{775B374B-B6DD-412A-9F4D-56AEB347B305}" type="slidenum">
              <a:rPr lang="en-GB" smtClean="0"/>
              <a:pPr/>
              <a:t>‹#›</a:t>
            </a:fld>
            <a:endParaRPr lang="en-GB"/>
          </a:p>
        </p:txBody>
      </p:sp>
    </p:spTree>
    <p:extLst>
      <p:ext uri="{BB962C8B-B14F-4D97-AF65-F5344CB8AC3E}">
        <p14:creationId xmlns:p14="http://schemas.microsoft.com/office/powerpoint/2010/main" val="1018953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1</a:t>
            </a:fld>
            <a:endParaRPr lang="en-GB"/>
          </a:p>
        </p:txBody>
      </p:sp>
    </p:spTree>
    <p:extLst>
      <p:ext uri="{BB962C8B-B14F-4D97-AF65-F5344CB8AC3E}">
        <p14:creationId xmlns:p14="http://schemas.microsoft.com/office/powerpoint/2010/main" val="295494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Most thing that were non-striking faults will still be faults, but some will be dealt with under a new interference rule and won’t incur a penalty. </a:t>
            </a:r>
            <a:endParaRPr lang="en-GB" dirty="0"/>
          </a:p>
        </p:txBody>
      </p:sp>
      <p:sp>
        <p:nvSpPr>
          <p:cNvPr id="4" name="Slide Number Placeholder 3"/>
          <p:cNvSpPr>
            <a:spLocks noGrp="1"/>
          </p:cNvSpPr>
          <p:nvPr>
            <p:ph type="sldNum" sz="quarter" idx="10"/>
          </p:nvPr>
        </p:nvSpPr>
        <p:spPr/>
        <p:txBody>
          <a:bodyPr/>
          <a:lstStyle/>
          <a:p>
            <a:fld id="{775B374B-B6DD-412A-9F4D-56AEB347B305}" type="slidenum">
              <a:rPr lang="en-GB" smtClean="0"/>
              <a:pPr/>
              <a:t>10</a:t>
            </a:fld>
            <a:endParaRPr lang="en-GB"/>
          </a:p>
        </p:txBody>
      </p:sp>
    </p:spTree>
    <p:extLst>
      <p:ext uri="{BB962C8B-B14F-4D97-AF65-F5344CB8AC3E}">
        <p14:creationId xmlns:p14="http://schemas.microsoft.com/office/powerpoint/2010/main" val="394961292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100</a:t>
            </a:fld>
            <a:endParaRPr lang="en-GB"/>
          </a:p>
        </p:txBody>
      </p:sp>
    </p:spTree>
    <p:extLst>
      <p:ext uri="{BB962C8B-B14F-4D97-AF65-F5344CB8AC3E}">
        <p14:creationId xmlns:p14="http://schemas.microsoft.com/office/powerpoint/2010/main" val="15844159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101</a:t>
            </a:fld>
            <a:endParaRPr lang="en-GB"/>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102</a:t>
            </a:fld>
            <a:endParaRPr lang="en-GB"/>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103</a:t>
            </a:fld>
            <a:endParaRPr lang="en-GB"/>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104</a:t>
            </a:fld>
            <a:endParaRPr lang="en-GB"/>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105</a:t>
            </a:fld>
            <a:endParaRPr lang="en-GB"/>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106</a:t>
            </a:fld>
            <a:endParaRPr lang="en-GB"/>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107</a:t>
            </a:fld>
            <a:endParaRPr lang="en-GB"/>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108</a:t>
            </a:fld>
            <a:endParaRPr lang="en-GB"/>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what the old rules said about strokes that occurred before the last stroke played when</a:t>
            </a:r>
            <a:r>
              <a:rPr lang="en-AU" baseline="0" dirty="0"/>
              <a:t> play was stopped because of suspected wrong ball play</a:t>
            </a:r>
            <a:r>
              <a:rPr lang="en-AU" dirty="0"/>
              <a:t>.</a:t>
            </a:r>
          </a:p>
        </p:txBody>
      </p:sp>
      <p:sp>
        <p:nvSpPr>
          <p:cNvPr id="4" name="Slide Number Placeholder 3"/>
          <p:cNvSpPr>
            <a:spLocks noGrp="1"/>
          </p:cNvSpPr>
          <p:nvPr>
            <p:ph type="sldNum" sz="quarter" idx="5"/>
          </p:nvPr>
        </p:nvSpPr>
        <p:spPr/>
        <p:txBody>
          <a:bodyPr/>
          <a:lstStyle/>
          <a:p>
            <a:fld id="{775B374B-B6DD-412A-9F4D-56AEB347B305}" type="slidenum">
              <a:rPr lang="en-GB" smtClean="0"/>
              <a:pPr/>
              <a:t>109</a:t>
            </a:fld>
            <a:endParaRPr lang="en-GB"/>
          </a:p>
        </p:txBody>
      </p:sp>
    </p:spTree>
    <p:extLst>
      <p:ext uri="{BB962C8B-B14F-4D97-AF65-F5344CB8AC3E}">
        <p14:creationId xmlns:p14="http://schemas.microsoft.com/office/powerpoint/2010/main" val="4107649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Also, a small number of things that were striking faults have been dropped from the list of faults. In a couple of cases, they are simply treated as clean strokes, and in one case the action is still punished, but under a different rule. This will become clearer when we look at the list of faults (in Rule 11.2) shortly.</a:t>
            </a:r>
            <a:endParaRPr lang="en-GB" dirty="0"/>
          </a:p>
        </p:txBody>
      </p:sp>
      <p:sp>
        <p:nvSpPr>
          <p:cNvPr id="4" name="Slide Number Placeholder 3"/>
          <p:cNvSpPr>
            <a:spLocks noGrp="1"/>
          </p:cNvSpPr>
          <p:nvPr>
            <p:ph type="sldNum" sz="quarter" idx="10"/>
          </p:nvPr>
        </p:nvSpPr>
        <p:spPr/>
        <p:txBody>
          <a:bodyPr/>
          <a:lstStyle/>
          <a:p>
            <a:fld id="{775B374B-B6DD-412A-9F4D-56AEB347B305}" type="slidenum">
              <a:rPr lang="en-GB" smtClean="0"/>
              <a:pPr/>
              <a:t>11</a:t>
            </a:fld>
            <a:endParaRPr lang="en-GB"/>
          </a:p>
        </p:txBody>
      </p:sp>
    </p:spTree>
    <p:extLst>
      <p:ext uri="{BB962C8B-B14F-4D97-AF65-F5344CB8AC3E}">
        <p14:creationId xmlns:p14="http://schemas.microsoft.com/office/powerpoint/2010/main" val="259303049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r>
              <a:rPr lang="en-AU" dirty="0"/>
              <a:t>Rule 10.2 essentially says the same thing, but Rule 10.2 does not apply to the “Special Situations”.</a:t>
            </a:r>
          </a:p>
          <a:p>
            <a:pPr>
              <a:spcBef>
                <a:spcPts val="600"/>
              </a:spcBef>
            </a:pPr>
            <a:r>
              <a:rPr lang="en-AU" dirty="0"/>
              <a:t>For most wrong ball plays it is only necessary to look at the last two strokes. You need to look at the previous stroke, but only to determine which was the </a:t>
            </a:r>
            <a:r>
              <a:rPr lang="en-AU" b="1" i="1" dirty="0"/>
              <a:t>striker’s ball</a:t>
            </a:r>
            <a:r>
              <a:rPr lang="en-AU" dirty="0"/>
              <a:t>. Then the last stroke was a wrong ball play if it was not played with the </a:t>
            </a:r>
            <a:r>
              <a:rPr lang="en-AU" b="1" i="1" dirty="0"/>
              <a:t>striker’s ball</a:t>
            </a:r>
            <a:r>
              <a:rPr lang="en-AU" dirty="0"/>
              <a:t> or was played by a player who does not own the </a:t>
            </a:r>
            <a:r>
              <a:rPr lang="en-AU" b="1" i="1" dirty="0"/>
              <a:t>striker’s ball</a:t>
            </a:r>
            <a:r>
              <a:rPr lang="en-AU" dirty="0"/>
              <a:t>.</a:t>
            </a:r>
          </a:p>
          <a:p>
            <a:pPr>
              <a:spcBef>
                <a:spcPts val="600"/>
              </a:spcBef>
            </a:pPr>
            <a:r>
              <a:rPr lang="en-AU" dirty="0"/>
              <a:t>For wrong ball plays covered by the “Special Situations” it’s different. For those, the remedy can involve restoring the game to a situation earlier than just before the last stroke, so you may need to look at earlier strokes to decide what to do.</a:t>
            </a:r>
          </a:p>
        </p:txBody>
      </p:sp>
      <p:sp>
        <p:nvSpPr>
          <p:cNvPr id="4" name="Slide Number Placeholder 3"/>
          <p:cNvSpPr>
            <a:spLocks noGrp="1"/>
          </p:cNvSpPr>
          <p:nvPr>
            <p:ph type="sldNum" sz="quarter" idx="5"/>
          </p:nvPr>
        </p:nvSpPr>
        <p:spPr/>
        <p:txBody>
          <a:bodyPr/>
          <a:lstStyle/>
          <a:p>
            <a:fld id="{775B374B-B6DD-412A-9F4D-56AEB347B305}" type="slidenum">
              <a:rPr lang="en-GB" smtClean="0"/>
              <a:pPr/>
              <a:t>110</a:t>
            </a:fld>
            <a:endParaRPr lang="en-GB"/>
          </a:p>
        </p:txBody>
      </p:sp>
    </p:spTree>
    <p:extLst>
      <p:ext uri="{BB962C8B-B14F-4D97-AF65-F5344CB8AC3E}">
        <p14:creationId xmlns:p14="http://schemas.microsoft.com/office/powerpoint/2010/main" val="410764921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We saw before the new rule about “interference with a ball by a player” which covers some of the situations that used to be covered by the non-striking fault rule. There are other changes to the interference rule which we will look at now.</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111</a:t>
            </a:fld>
            <a:endParaRPr lang="en-GB"/>
          </a:p>
        </p:txBody>
      </p:sp>
    </p:spTree>
    <p:extLst>
      <p:ext uri="{BB962C8B-B14F-4D97-AF65-F5344CB8AC3E}">
        <p14:creationId xmlns:p14="http://schemas.microsoft.com/office/powerpoint/2010/main" val="284915491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minor change, mostly to do with clarifying what is meant by a stationary ball in this context, but it also gives a referee the power to overrule the opposing side if they suggest a ridiculous position for where the ball would have stopped.</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112</a:t>
            </a:fld>
            <a:endParaRPr lang="en-GB"/>
          </a:p>
        </p:txBody>
      </p:sp>
    </p:spTree>
    <p:extLst>
      <p:ext uri="{BB962C8B-B14F-4D97-AF65-F5344CB8AC3E}">
        <p14:creationId xmlns:p14="http://schemas.microsoft.com/office/powerpoint/2010/main" val="343207699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also appears to be just a change in wording, although we will see in one of the examples that it is possible for the change to make a significant difference.</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113</a:t>
            </a:fld>
            <a:endParaRPr lang="en-GB"/>
          </a:p>
        </p:txBody>
      </p:sp>
    </p:spTree>
    <p:extLst>
      <p:ext uri="{BB962C8B-B14F-4D97-AF65-F5344CB8AC3E}">
        <p14:creationId xmlns:p14="http://schemas.microsoft.com/office/powerpoint/2010/main" val="294948148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114</a:t>
            </a:fld>
            <a:endParaRPr lang="en-GB"/>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Rule 9.3</a:t>
            </a:r>
            <a:r>
              <a:rPr lang="en-AU" dirty="0"/>
              <a:t>. So now rabbit runs can be repaired before a hoop attempt.</a:t>
            </a:r>
            <a:endParaRPr lang="en-AU" b="1" dirty="0"/>
          </a:p>
          <a:p>
            <a:pPr>
              <a:spcBef>
                <a:spcPts val="600"/>
              </a:spcBef>
            </a:pPr>
            <a:r>
              <a:rPr lang="en-AU" b="1" dirty="0"/>
              <a:t>Rule 9.4</a:t>
            </a:r>
            <a:r>
              <a:rPr lang="en-AU" dirty="0"/>
              <a:t>. There was already a rule for balls within a yard of the original position. That rule is still there. It was really about balls in the way of the striker’s target. The new rule is about a ball that </a:t>
            </a:r>
            <a:r>
              <a:rPr lang="en-AU" b="1" i="1" u="sng" dirty="0"/>
              <a:t>is</a:t>
            </a:r>
            <a:r>
              <a:rPr lang="en-AU" dirty="0"/>
              <a:t> the striker’s target. By moving in from the boundary to avoid interference, the striker’s ball is closer to the target. The opponent can choose to move the target to maintain the distance (if the original distance was less than six yards). However, the opponent can choose not to move the target. He might do this, for example, if he thought moving it would increase the chances of the striker getting an “in-off”.</a:t>
            </a:r>
            <a:endParaRPr lang="en-GB" dirty="0"/>
          </a:p>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115</a:t>
            </a:fld>
            <a:endParaRPr lang="en-GB"/>
          </a:p>
        </p:txBody>
      </p:sp>
    </p:spTree>
    <p:extLst>
      <p:ext uri="{BB962C8B-B14F-4D97-AF65-F5344CB8AC3E}">
        <p14:creationId xmlns:p14="http://schemas.microsoft.com/office/powerpoint/2010/main" val="366367401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116</a:t>
            </a:fld>
            <a:endParaRPr lang="en-GB"/>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quite a complicated rule but I won’t go through the details here because it deals with a fairly unusual situation.</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117</a:t>
            </a:fld>
            <a:endParaRPr lang="en-GB"/>
          </a:p>
        </p:txBody>
      </p:sp>
    </p:spTree>
    <p:extLst>
      <p:ext uri="{BB962C8B-B14F-4D97-AF65-F5344CB8AC3E}">
        <p14:creationId xmlns:p14="http://schemas.microsoft.com/office/powerpoint/2010/main" val="405732935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118</a:t>
            </a:fld>
            <a:endParaRPr lang="en-GB"/>
          </a:p>
        </p:txBody>
      </p:sp>
    </p:spTree>
    <p:extLst>
      <p:ext uri="{BB962C8B-B14F-4D97-AF65-F5344CB8AC3E}">
        <p14:creationId xmlns:p14="http://schemas.microsoft.com/office/powerpoint/2010/main" val="37049116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119</a:t>
            </a:fld>
            <a:endParaRPr lang="en-GB"/>
          </a:p>
        </p:txBody>
      </p:sp>
    </p:spTree>
    <p:extLst>
      <p:ext uri="{BB962C8B-B14F-4D97-AF65-F5344CB8AC3E}">
        <p14:creationId xmlns:p14="http://schemas.microsoft.com/office/powerpoint/2010/main" val="993662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Now that we know the new definition of the striking period, we can define a fault as follows: …</a:t>
            </a:r>
          </a:p>
          <a:p>
            <a:pPr>
              <a:spcBef>
                <a:spcPts val="600"/>
              </a:spcBef>
            </a:pPr>
            <a:r>
              <a:rPr lang="en-AU" dirty="0"/>
              <a:t>Rule 11.2 gives a list of the prohibited acts. It’s very much like Rule 13(a) in the old rules, but there are some differences.</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12</a:t>
            </a:fld>
            <a:endParaRPr lang="en-GB"/>
          </a:p>
        </p:txBody>
      </p:sp>
    </p:spTree>
    <p:extLst>
      <p:ext uri="{BB962C8B-B14F-4D97-AF65-F5344CB8AC3E}">
        <p14:creationId xmlns:p14="http://schemas.microsoft.com/office/powerpoint/2010/main" val="45708808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120</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121</a:t>
            </a:fld>
            <a:endParaRPr lang="en-GB"/>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122</a:t>
            </a:fld>
            <a:endParaRPr lang="en-GB"/>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123</a:t>
            </a:fld>
            <a:endParaRPr lang="en-GB"/>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124</a:t>
            </a:fld>
            <a:endParaRPr lang="en-GB"/>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125</a:t>
            </a:fld>
            <a:endParaRPr lang="en-GB"/>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126</a:t>
            </a:fld>
            <a:endParaRPr lang="en-GB"/>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127</a:t>
            </a:fld>
            <a:endParaRPr lang="en-GB"/>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128</a:t>
            </a:fld>
            <a:endParaRPr lang="en-GB"/>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129</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13</a:t>
            </a:fld>
            <a:endParaRPr lang="en-GB"/>
          </a:p>
        </p:txBody>
      </p:sp>
    </p:spTree>
    <p:extLst>
      <p:ext uri="{BB962C8B-B14F-4D97-AF65-F5344CB8AC3E}">
        <p14:creationId xmlns:p14="http://schemas.microsoft.com/office/powerpoint/2010/main" val="149325907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130</a:t>
            </a:fld>
            <a:endParaRPr lang="en-GB"/>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131</a:t>
            </a:fld>
            <a:endParaRPr lang="en-GB"/>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132</a:t>
            </a:fld>
            <a:endParaRPr lang="en-GB"/>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133</a:t>
            </a:fld>
            <a:endParaRPr lang="en-GB"/>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134</a:t>
            </a:fld>
            <a:endParaRPr lang="en-GB"/>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135</a:t>
            </a:fld>
            <a:endParaRPr lang="en-GB"/>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136</a:t>
            </a:fld>
            <a:endParaRPr lang="en-GB"/>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137</a:t>
            </a:fld>
            <a:endParaRPr lang="en-GB"/>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138</a:t>
            </a:fld>
            <a:endParaRPr lang="en-GB"/>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139</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 the old rules the word “stroke” was used to mean different things in different parts of the rules. In the new rules, a “stroke” is clearly defined. A stroke can be played by any player, not just the striker.</a:t>
            </a:r>
          </a:p>
          <a:p>
            <a:pPr>
              <a:spcBef>
                <a:spcPts val="600"/>
              </a:spcBef>
            </a:pPr>
            <a:r>
              <a:rPr lang="en-AU" dirty="0"/>
              <a:t>Remember that “</a:t>
            </a:r>
            <a:r>
              <a:rPr lang="en-AU" b="1" dirty="0"/>
              <a:t>striker</a:t>
            </a:r>
            <a:r>
              <a:rPr lang="en-AU" dirty="0"/>
              <a:t>” means the player who </a:t>
            </a:r>
            <a:r>
              <a:rPr lang="en-AU" i="1" dirty="0"/>
              <a:t>should</a:t>
            </a:r>
            <a:r>
              <a:rPr lang="en-AU" dirty="0"/>
              <a:t> play the stroke. That is not necessarily the player who played or intends to play the stroke. </a:t>
            </a:r>
          </a:p>
          <a:p>
            <a:pPr>
              <a:spcBef>
                <a:spcPts val="600"/>
              </a:spcBef>
            </a:pPr>
            <a:r>
              <a:rPr lang="en-AU" dirty="0"/>
              <a:t>If a stroke is played or a fault is committed, the stroke is considered to have been played with the ball the player intended to play. This </a:t>
            </a:r>
            <a:r>
              <a:rPr lang="en-AU" b="1" u="sng" dirty="0"/>
              <a:t>need not</a:t>
            </a:r>
            <a:r>
              <a:rPr lang="en-AU" dirty="0"/>
              <a:t> be</a:t>
            </a:r>
          </a:p>
          <a:p>
            <a:pPr marL="171450" indent="-171450">
              <a:buFont typeface="Arial" panose="020B0604020202020204" pitchFamily="34" charset="0"/>
              <a:buChar char="•"/>
            </a:pPr>
            <a:r>
              <a:rPr lang="en-AU" dirty="0"/>
              <a:t>the ball the player should have played, nor</a:t>
            </a:r>
          </a:p>
          <a:p>
            <a:pPr marL="171450" indent="-171450">
              <a:buFont typeface="Arial" panose="020B0604020202020204" pitchFamily="34" charset="0"/>
              <a:buChar char="•"/>
            </a:pPr>
            <a:r>
              <a:rPr lang="en-AU" dirty="0"/>
              <a:t>the ball touched first by the player’s mallet (even if that ball was the ball that should have been played)</a:t>
            </a:r>
          </a:p>
          <a:p>
            <a:pPr>
              <a:spcBef>
                <a:spcPts val="600"/>
              </a:spcBef>
            </a:pPr>
            <a:r>
              <a:rPr lang="en-AU" dirty="0"/>
              <a:t>Note that the new rules allow a player to declare his stroke as having been played. The words “deem” or “deeming” are sometimes used to mean the same thing.</a:t>
            </a:r>
          </a:p>
          <a:p>
            <a:pPr>
              <a:spcBef>
                <a:spcPts val="600"/>
              </a:spcBef>
            </a:pPr>
            <a:r>
              <a:rPr lang="en-AU" dirty="0"/>
              <a:t>The old rules said, “</a:t>
            </a:r>
            <a:r>
              <a:rPr lang="en-GB" dirty="0"/>
              <a:t>A player may not deem a stroke to have been played”. Under the new rules deeming is allowed.</a:t>
            </a:r>
          </a:p>
        </p:txBody>
      </p:sp>
      <p:sp>
        <p:nvSpPr>
          <p:cNvPr id="4" name="Slide Number Placeholder 3"/>
          <p:cNvSpPr>
            <a:spLocks noGrp="1"/>
          </p:cNvSpPr>
          <p:nvPr>
            <p:ph type="sldNum" sz="quarter" idx="5"/>
          </p:nvPr>
        </p:nvSpPr>
        <p:spPr/>
        <p:txBody>
          <a:bodyPr/>
          <a:lstStyle/>
          <a:p>
            <a:fld id="{775B374B-B6DD-412A-9F4D-56AEB347B305}" type="slidenum">
              <a:rPr lang="en-GB" smtClean="0"/>
              <a:pPr/>
              <a:t>14</a:t>
            </a:fld>
            <a:endParaRPr lang="en-GB"/>
          </a:p>
        </p:txBody>
      </p:sp>
    </p:spTree>
    <p:extLst>
      <p:ext uri="{BB962C8B-B14F-4D97-AF65-F5344CB8AC3E}">
        <p14:creationId xmlns:p14="http://schemas.microsoft.com/office/powerpoint/2010/main" val="414219164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140</a:t>
            </a:fld>
            <a:endParaRPr lang="en-GB"/>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141</a:t>
            </a:fld>
            <a:endParaRPr lang="en-GB"/>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142</a:t>
            </a:fld>
            <a:endParaRPr lang="en-GB"/>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143</a:t>
            </a:fld>
            <a:endParaRPr lang="en-GB"/>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144</a:t>
            </a:fld>
            <a:endParaRPr lang="en-GB"/>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145</a:t>
            </a:fld>
            <a:endParaRPr lang="en-GB"/>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146</a:t>
            </a:fld>
            <a:endParaRPr lang="en-GB"/>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147</a:t>
            </a:fld>
            <a:endParaRPr lang="en-GB"/>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148</a:t>
            </a:fld>
            <a:endParaRPr lang="en-GB"/>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5B374B-B6DD-412A-9F4D-56AEB347B305}" type="slidenum">
              <a:rPr lang="en-GB" smtClean="0"/>
              <a:pPr/>
              <a:t>149</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15</a:t>
            </a:fld>
            <a:endParaRPr lang="en-GB"/>
          </a:p>
        </p:txBody>
      </p:sp>
    </p:spTree>
    <p:extLst>
      <p:ext uri="{BB962C8B-B14F-4D97-AF65-F5344CB8AC3E}">
        <p14:creationId xmlns:p14="http://schemas.microsoft.com/office/powerpoint/2010/main" val="414219164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150</a:t>
            </a:fld>
            <a:endParaRPr lang="en-GB"/>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151</a:t>
            </a:fld>
            <a:endParaRPr lang="en-GB"/>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152</a:t>
            </a:fld>
            <a:endParaRPr lang="en-GB"/>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153</a:t>
            </a:fld>
            <a:endParaRPr lang="en-GB"/>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154</a:t>
            </a:fld>
            <a:endParaRPr lang="en-GB"/>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155</a:t>
            </a:fld>
            <a:endParaRPr lang="en-GB"/>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156</a:t>
            </a:fld>
            <a:endParaRPr lang="en-GB"/>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157</a:t>
            </a:fld>
            <a:endParaRPr lang="en-GB"/>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158</a:t>
            </a:fld>
            <a:endParaRPr lang="en-GB"/>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159</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16</a:t>
            </a:fld>
            <a:endParaRPr lang="en-GB"/>
          </a:p>
        </p:txBody>
      </p:sp>
    </p:spTree>
    <p:extLst>
      <p:ext uri="{BB962C8B-B14F-4D97-AF65-F5344CB8AC3E}">
        <p14:creationId xmlns:p14="http://schemas.microsoft.com/office/powerpoint/2010/main" val="341071003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5B374B-B6DD-412A-9F4D-56AEB347B305}" type="slidenum">
              <a:rPr lang="en-GB" smtClean="0"/>
              <a:pPr/>
              <a:t>160</a:t>
            </a:fld>
            <a:endParaRPr lang="en-GB"/>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161</a:t>
            </a:fld>
            <a:endParaRPr lang="en-GB"/>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162</a:t>
            </a:fld>
            <a:endParaRPr lang="en-GB"/>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163</a:t>
            </a:fld>
            <a:endParaRPr lang="en-GB"/>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164</a:t>
            </a:fld>
            <a:endParaRPr lang="en-GB"/>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165</a:t>
            </a:fld>
            <a:endParaRPr lang="en-GB"/>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166</a:t>
            </a:fld>
            <a:endParaRPr lang="en-GB"/>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167</a:t>
            </a:fld>
            <a:endParaRPr lang="en-GB"/>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168</a:t>
            </a:fld>
            <a:endParaRPr lang="en-GB"/>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169</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17</a:t>
            </a:fld>
            <a:endParaRPr lang="en-GB"/>
          </a:p>
        </p:txBody>
      </p:sp>
    </p:spTree>
    <p:extLst>
      <p:ext uri="{BB962C8B-B14F-4D97-AF65-F5344CB8AC3E}">
        <p14:creationId xmlns:p14="http://schemas.microsoft.com/office/powerpoint/2010/main" val="354737732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Hopefully we would never meet a situation as complex as this. But if we did, the rules would be able to </a:t>
            </a:r>
            <a:r>
              <a:rPr lang="en-AU"/>
              <a:t>cope.</a:t>
            </a:r>
            <a:endParaRPr lang="en-AU"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170</a:t>
            </a:fld>
            <a:endParaRPr lang="en-GB"/>
          </a:p>
        </p:txBody>
      </p:sp>
    </p:spTree>
    <p:extLst>
      <p:ext uri="{BB962C8B-B14F-4D97-AF65-F5344CB8AC3E}">
        <p14:creationId xmlns:p14="http://schemas.microsoft.com/office/powerpoint/2010/main" val="272132804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171</a:t>
            </a:fld>
            <a:endParaRPr lang="en-GB"/>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172</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18</a:t>
            </a:fld>
            <a:endParaRPr lang="en-GB"/>
          </a:p>
        </p:txBody>
      </p:sp>
    </p:spTree>
    <p:extLst>
      <p:ext uri="{BB962C8B-B14F-4D97-AF65-F5344CB8AC3E}">
        <p14:creationId xmlns:p14="http://schemas.microsoft.com/office/powerpoint/2010/main" val="1735285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19</a:t>
            </a:fld>
            <a:endParaRPr lang="en-GB"/>
          </a:p>
        </p:txBody>
      </p:sp>
    </p:spTree>
    <p:extLst>
      <p:ext uri="{BB962C8B-B14F-4D97-AF65-F5344CB8AC3E}">
        <p14:creationId xmlns:p14="http://schemas.microsoft.com/office/powerpoint/2010/main" val="3080960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new rules contain a Glossary which defines fourteen terms used in the Rules, including</a:t>
            </a:r>
          </a:p>
          <a:p>
            <a:r>
              <a:rPr lang="en-GB" dirty="0"/>
              <a:t>Error; Jammed ball; Offside opponent; Penalty area continuation; Previous stroke; Receiver</a:t>
            </a:r>
          </a:p>
        </p:txBody>
      </p:sp>
      <p:sp>
        <p:nvSpPr>
          <p:cNvPr id="4" name="Slide Number Placeholder 3"/>
          <p:cNvSpPr>
            <a:spLocks noGrp="1"/>
          </p:cNvSpPr>
          <p:nvPr>
            <p:ph type="sldNum" sz="quarter" idx="5"/>
          </p:nvPr>
        </p:nvSpPr>
        <p:spPr/>
        <p:txBody>
          <a:bodyPr/>
          <a:lstStyle/>
          <a:p>
            <a:fld id="{775B374B-B6DD-412A-9F4D-56AEB347B305}" type="slidenum">
              <a:rPr lang="en-GB" smtClean="0"/>
              <a:pPr/>
              <a:t>2</a:t>
            </a:fld>
            <a:endParaRPr lang="en-GB"/>
          </a:p>
        </p:txBody>
      </p:sp>
    </p:spTree>
    <p:extLst>
      <p:ext uri="{BB962C8B-B14F-4D97-AF65-F5344CB8AC3E}">
        <p14:creationId xmlns:p14="http://schemas.microsoft.com/office/powerpoint/2010/main" val="11888327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20</a:t>
            </a:fld>
            <a:endParaRPr lang="en-GB"/>
          </a:p>
        </p:txBody>
      </p:sp>
    </p:spTree>
    <p:extLst>
      <p:ext uri="{BB962C8B-B14F-4D97-AF65-F5344CB8AC3E}">
        <p14:creationId xmlns:p14="http://schemas.microsoft.com/office/powerpoint/2010/main" val="500562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Most of the things listed in Rule 11.2 involve touching a ball with a mallet, body clothes or personal property. So let’s have a quick recap on when that’s punished as a fault or simply treated as interference.</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21</a:t>
            </a:fld>
            <a:endParaRPr lang="en-GB"/>
          </a:p>
        </p:txBody>
      </p:sp>
    </p:spTree>
    <p:extLst>
      <p:ext uri="{BB962C8B-B14F-4D97-AF65-F5344CB8AC3E}">
        <p14:creationId xmlns:p14="http://schemas.microsoft.com/office/powerpoint/2010/main" val="37909119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Here is the same thing in the form of a table.</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22</a:t>
            </a:fld>
            <a:endParaRPr lang="en-GB"/>
          </a:p>
        </p:txBody>
      </p:sp>
    </p:spTree>
    <p:extLst>
      <p:ext uri="{BB962C8B-B14F-4D97-AF65-F5344CB8AC3E}">
        <p14:creationId xmlns:p14="http://schemas.microsoft.com/office/powerpoint/2010/main" val="2157366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definition of the start of the striking period has the following proviso: …</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23</a:t>
            </a:fld>
            <a:endParaRPr lang="en-GB"/>
          </a:p>
        </p:txBody>
      </p:sp>
    </p:spTree>
    <p:extLst>
      <p:ext uri="{BB962C8B-B14F-4D97-AF65-F5344CB8AC3E}">
        <p14:creationId xmlns:p14="http://schemas.microsoft.com/office/powerpoint/2010/main" val="9384887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Generally, interference with a ball by a player is accidental, but if it’s done deliberately, then the “Behaviour” rule might apply. The “Behaviour” rule essentially replaces the old “Etiquette” rule.</a:t>
            </a:r>
          </a:p>
          <a:p>
            <a:pPr>
              <a:spcBef>
                <a:spcPts val="600"/>
              </a:spcBef>
            </a:pPr>
            <a:r>
              <a:rPr lang="en-AU" dirty="0"/>
              <a:t>The “Behaviour” rule </a:t>
            </a:r>
            <a:r>
              <a:rPr lang="en-AU" b="1" dirty="0"/>
              <a:t>does not apply </a:t>
            </a:r>
            <a:r>
              <a:rPr lang="en-AU" dirty="0"/>
              <a:t>for deliberate interference if the interference was allowed by the rules or done with the permission of an opponent or referee.</a:t>
            </a:r>
          </a:p>
          <a:p>
            <a:pPr>
              <a:spcBef>
                <a:spcPts val="600"/>
              </a:spcBef>
            </a:pPr>
            <a:r>
              <a:rPr lang="en-AU" dirty="0"/>
              <a:t>Examples where the “Behaviour” rule would not apply include where</a:t>
            </a:r>
          </a:p>
          <a:p>
            <a:pPr marL="171450" indent="-171450">
              <a:buFont typeface="Arial" panose="020B0604020202020204" pitchFamily="34" charset="0"/>
              <a:buChar char="•"/>
            </a:pPr>
            <a:r>
              <a:rPr lang="en-GB" dirty="0"/>
              <a:t>The ball was an outside agency; or</a:t>
            </a:r>
          </a:p>
          <a:p>
            <a:pPr marL="171450" indent="-171450">
              <a:buFont typeface="Arial" panose="020B0604020202020204" pitchFamily="34" charset="0"/>
              <a:buChar char="•"/>
            </a:pPr>
            <a:r>
              <a:rPr lang="en-GB" dirty="0"/>
              <a:t>The ball was touched because the Rules required or allowed it to be moved; or</a:t>
            </a:r>
          </a:p>
          <a:p>
            <a:pPr marL="171450" indent="-171450">
              <a:buFont typeface="Arial" panose="020B0604020202020204" pitchFamily="34" charset="0"/>
              <a:buChar char="•"/>
            </a:pPr>
            <a:r>
              <a:rPr lang="en-GB" dirty="0"/>
              <a:t>The ball was picked up with the permission of the of the opposing side or a referee (e.g. to clean it)</a:t>
            </a:r>
          </a:p>
          <a:p>
            <a:pPr>
              <a:spcBef>
                <a:spcPts val="600"/>
              </a:spcBef>
            </a:pPr>
            <a:r>
              <a:rPr lang="en-AU" dirty="0"/>
              <a:t>These are all things that were also allowed under the old rules, but here is a new one (next slide).</a:t>
            </a:r>
          </a:p>
        </p:txBody>
      </p:sp>
      <p:sp>
        <p:nvSpPr>
          <p:cNvPr id="4" name="Slide Number Placeholder 3"/>
          <p:cNvSpPr>
            <a:spLocks noGrp="1"/>
          </p:cNvSpPr>
          <p:nvPr>
            <p:ph type="sldNum" sz="quarter" idx="5"/>
          </p:nvPr>
        </p:nvSpPr>
        <p:spPr/>
        <p:txBody>
          <a:bodyPr/>
          <a:lstStyle/>
          <a:p>
            <a:fld id="{775B374B-B6DD-412A-9F4D-56AEB347B305}" type="slidenum">
              <a:rPr lang="en-GB" smtClean="0"/>
              <a:pPr/>
              <a:t>24</a:t>
            </a:fld>
            <a:endParaRPr lang="en-GB"/>
          </a:p>
        </p:txBody>
      </p:sp>
    </p:spTree>
    <p:extLst>
      <p:ext uri="{BB962C8B-B14F-4D97-AF65-F5344CB8AC3E}">
        <p14:creationId xmlns:p14="http://schemas.microsoft.com/office/powerpoint/2010/main" val="465910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25</a:t>
            </a:fld>
            <a:endParaRPr lang="en-GB"/>
          </a:p>
        </p:txBody>
      </p:sp>
    </p:spTree>
    <p:extLst>
      <p:ext uri="{BB962C8B-B14F-4D97-AF65-F5344CB8AC3E}">
        <p14:creationId xmlns:p14="http://schemas.microsoft.com/office/powerpoint/2010/main" val="2355455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 the first one, it is only a </a:t>
            </a:r>
            <a:r>
              <a:rPr lang="en-GB" dirty="0"/>
              <a:t>fault if the mallet head is touched during the final forward swing of the mallet.</a:t>
            </a:r>
          </a:p>
        </p:txBody>
      </p:sp>
      <p:sp>
        <p:nvSpPr>
          <p:cNvPr id="4" name="Slide Number Placeholder 3"/>
          <p:cNvSpPr>
            <a:spLocks noGrp="1"/>
          </p:cNvSpPr>
          <p:nvPr>
            <p:ph type="sldNum" sz="quarter" idx="5"/>
          </p:nvPr>
        </p:nvSpPr>
        <p:spPr/>
        <p:txBody>
          <a:bodyPr/>
          <a:lstStyle/>
          <a:p>
            <a:fld id="{775B374B-B6DD-412A-9F4D-56AEB347B305}" type="slidenum">
              <a:rPr lang="en-GB" smtClean="0"/>
              <a:pPr/>
              <a:t>26</a:t>
            </a:fld>
            <a:endParaRPr lang="en-GB"/>
          </a:p>
        </p:txBody>
      </p:sp>
    </p:spTree>
    <p:extLst>
      <p:ext uri="{BB962C8B-B14F-4D97-AF65-F5344CB8AC3E}">
        <p14:creationId xmlns:p14="http://schemas.microsoft.com/office/powerpoint/2010/main" val="2768313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27</a:t>
            </a:fld>
            <a:endParaRPr lang="en-GB"/>
          </a:p>
        </p:txBody>
      </p:sp>
    </p:spTree>
    <p:extLst>
      <p:ext uri="{BB962C8B-B14F-4D97-AF65-F5344CB8AC3E}">
        <p14:creationId xmlns:p14="http://schemas.microsoft.com/office/powerpoint/2010/main" val="477860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28</a:t>
            </a:fld>
            <a:endParaRPr lang="en-GB"/>
          </a:p>
        </p:txBody>
      </p:sp>
    </p:spTree>
    <p:extLst>
      <p:ext uri="{BB962C8B-B14F-4D97-AF65-F5344CB8AC3E}">
        <p14:creationId xmlns:p14="http://schemas.microsoft.com/office/powerpoint/2010/main" val="3870055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29</a:t>
            </a:fld>
            <a:endParaRPr lang="en-GB"/>
          </a:p>
        </p:txBody>
      </p:sp>
    </p:spTree>
    <p:extLst>
      <p:ext uri="{BB962C8B-B14F-4D97-AF65-F5344CB8AC3E}">
        <p14:creationId xmlns:p14="http://schemas.microsoft.com/office/powerpoint/2010/main" val="1812160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 the most part, things that were non-striking and striking faults will be treated in the same way. They have been combined into a single entity called </a:t>
            </a:r>
            <a:r>
              <a:rPr lang="en-AU" b="1" i="1" dirty="0"/>
              <a:t>Faults</a:t>
            </a:r>
            <a:r>
              <a:rPr lang="en-AU" dirty="0"/>
              <a:t>. Some things that were non-striking faults will no longer be faults but will be treated as interference, with no penalty.</a:t>
            </a:r>
          </a:p>
          <a:p>
            <a:pPr>
              <a:spcBef>
                <a:spcPts val="600"/>
              </a:spcBef>
            </a:pPr>
            <a:r>
              <a:rPr lang="en-AU" dirty="0"/>
              <a:t>The wrong ball rule has changed considerably, so we will devote a fair bit of time to that. The wrong ball rule and the new rules generally tend to be more forgiving than before. There is less emphasis on punishment.</a:t>
            </a:r>
          </a:p>
          <a:p>
            <a:pPr>
              <a:spcBef>
                <a:spcPts val="600"/>
              </a:spcBef>
            </a:pPr>
            <a:r>
              <a:rPr lang="en-AU" dirty="0"/>
              <a:t>There are some changes to interference unrelated to what used to be faults.</a:t>
            </a:r>
          </a:p>
          <a:p>
            <a:pPr>
              <a:spcBef>
                <a:spcPts val="600"/>
              </a:spcBef>
            </a:pPr>
            <a:r>
              <a:rPr lang="en-AU" dirty="0"/>
              <a:t>There some changes to the offside rule.</a:t>
            </a:r>
          </a:p>
          <a:p>
            <a:pPr>
              <a:spcBef>
                <a:spcPts val="600"/>
              </a:spcBef>
            </a:pPr>
            <a:r>
              <a:rPr lang="en-AU" dirty="0"/>
              <a:t>And there are numerous small changes which I have grouped together under “other”.</a:t>
            </a:r>
          </a:p>
        </p:txBody>
      </p:sp>
      <p:sp>
        <p:nvSpPr>
          <p:cNvPr id="4" name="Slide Number Placeholder 3"/>
          <p:cNvSpPr>
            <a:spLocks noGrp="1"/>
          </p:cNvSpPr>
          <p:nvPr>
            <p:ph type="sldNum" sz="quarter" idx="5"/>
          </p:nvPr>
        </p:nvSpPr>
        <p:spPr/>
        <p:txBody>
          <a:bodyPr/>
          <a:lstStyle/>
          <a:p>
            <a:fld id="{775B374B-B6DD-412A-9F4D-56AEB347B305}" type="slidenum">
              <a:rPr lang="en-GB" smtClean="0"/>
              <a:pPr/>
              <a:t>3</a:t>
            </a:fld>
            <a:endParaRPr lang="en-GB"/>
          </a:p>
        </p:txBody>
      </p:sp>
    </p:spTree>
    <p:extLst>
      <p:ext uri="{BB962C8B-B14F-4D97-AF65-F5344CB8AC3E}">
        <p14:creationId xmlns:p14="http://schemas.microsoft.com/office/powerpoint/2010/main" val="26458546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30</a:t>
            </a:fld>
            <a:endParaRPr lang="en-GB"/>
          </a:p>
        </p:txBody>
      </p:sp>
    </p:spTree>
    <p:extLst>
      <p:ext uri="{BB962C8B-B14F-4D97-AF65-F5344CB8AC3E}">
        <p14:creationId xmlns:p14="http://schemas.microsoft.com/office/powerpoint/2010/main" val="1900937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31</a:t>
            </a:fld>
            <a:endParaRPr lang="en-GB"/>
          </a:p>
        </p:txBody>
      </p:sp>
    </p:spTree>
    <p:extLst>
      <p:ext uri="{BB962C8B-B14F-4D97-AF65-F5344CB8AC3E}">
        <p14:creationId xmlns:p14="http://schemas.microsoft.com/office/powerpoint/2010/main" val="858312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32</a:t>
            </a:fld>
            <a:endParaRPr lang="en-GB"/>
          </a:p>
        </p:txBody>
      </p:sp>
    </p:spTree>
    <p:extLst>
      <p:ext uri="{BB962C8B-B14F-4D97-AF65-F5344CB8AC3E}">
        <p14:creationId xmlns:p14="http://schemas.microsoft.com/office/powerpoint/2010/main" val="37079865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33</a:t>
            </a:fld>
            <a:endParaRPr lang="en-GB"/>
          </a:p>
        </p:txBody>
      </p:sp>
    </p:spTree>
    <p:extLst>
      <p:ext uri="{BB962C8B-B14F-4D97-AF65-F5344CB8AC3E}">
        <p14:creationId xmlns:p14="http://schemas.microsoft.com/office/powerpoint/2010/main" val="2706649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34</a:t>
            </a:fld>
            <a:endParaRPr lang="en-GB"/>
          </a:p>
        </p:txBody>
      </p:sp>
    </p:spTree>
    <p:extLst>
      <p:ext uri="{BB962C8B-B14F-4D97-AF65-F5344CB8AC3E}">
        <p14:creationId xmlns:p14="http://schemas.microsoft.com/office/powerpoint/2010/main" val="41998147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35</a:t>
            </a:fld>
            <a:endParaRPr lang="en-GB"/>
          </a:p>
        </p:txBody>
      </p:sp>
    </p:spTree>
    <p:extLst>
      <p:ext uri="{BB962C8B-B14F-4D97-AF65-F5344CB8AC3E}">
        <p14:creationId xmlns:p14="http://schemas.microsoft.com/office/powerpoint/2010/main" val="42605610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36</a:t>
            </a:fld>
            <a:endParaRPr lang="en-GB"/>
          </a:p>
        </p:txBody>
      </p:sp>
    </p:spTree>
    <p:extLst>
      <p:ext uri="{BB962C8B-B14F-4D97-AF65-F5344CB8AC3E}">
        <p14:creationId xmlns:p14="http://schemas.microsoft.com/office/powerpoint/2010/main" val="28996061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37</a:t>
            </a:fld>
            <a:endParaRPr lang="en-GB"/>
          </a:p>
        </p:txBody>
      </p:sp>
    </p:spTree>
    <p:extLst>
      <p:ext uri="{BB962C8B-B14F-4D97-AF65-F5344CB8AC3E}">
        <p14:creationId xmlns:p14="http://schemas.microsoft.com/office/powerpoint/2010/main" val="12343013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38</a:t>
            </a:fld>
            <a:endParaRPr lang="en-GB"/>
          </a:p>
        </p:txBody>
      </p:sp>
    </p:spTree>
    <p:extLst>
      <p:ext uri="{BB962C8B-B14F-4D97-AF65-F5344CB8AC3E}">
        <p14:creationId xmlns:p14="http://schemas.microsoft.com/office/powerpoint/2010/main" val="24175926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39</a:t>
            </a:fld>
            <a:endParaRPr lang="en-GB"/>
          </a:p>
        </p:txBody>
      </p:sp>
    </p:spTree>
    <p:extLst>
      <p:ext uri="{BB962C8B-B14F-4D97-AF65-F5344CB8AC3E}">
        <p14:creationId xmlns:p14="http://schemas.microsoft.com/office/powerpoint/2010/main" val="3065127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a:t>
            </a:fld>
            <a:endParaRPr lang="en-GB"/>
          </a:p>
        </p:txBody>
      </p:sp>
    </p:spTree>
    <p:extLst>
      <p:ext uri="{BB962C8B-B14F-4D97-AF65-F5344CB8AC3E}">
        <p14:creationId xmlns:p14="http://schemas.microsoft.com/office/powerpoint/2010/main" val="1619192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40</a:t>
            </a:fld>
            <a:endParaRPr lang="en-GB"/>
          </a:p>
        </p:txBody>
      </p:sp>
    </p:spTree>
    <p:extLst>
      <p:ext uri="{BB962C8B-B14F-4D97-AF65-F5344CB8AC3E}">
        <p14:creationId xmlns:p14="http://schemas.microsoft.com/office/powerpoint/2010/main" val="21329994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41</a:t>
            </a:fld>
            <a:endParaRPr lang="en-GB"/>
          </a:p>
        </p:txBody>
      </p:sp>
    </p:spTree>
    <p:extLst>
      <p:ext uri="{BB962C8B-B14F-4D97-AF65-F5344CB8AC3E}">
        <p14:creationId xmlns:p14="http://schemas.microsoft.com/office/powerpoint/2010/main" val="5241392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42</a:t>
            </a:fld>
            <a:endParaRPr lang="en-GB"/>
          </a:p>
        </p:txBody>
      </p:sp>
    </p:spTree>
    <p:extLst>
      <p:ext uri="{BB962C8B-B14F-4D97-AF65-F5344CB8AC3E}">
        <p14:creationId xmlns:p14="http://schemas.microsoft.com/office/powerpoint/2010/main" val="1507087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43</a:t>
            </a:fld>
            <a:endParaRPr lang="en-GB"/>
          </a:p>
        </p:txBody>
      </p:sp>
    </p:spTree>
    <p:extLst>
      <p:ext uri="{BB962C8B-B14F-4D97-AF65-F5344CB8AC3E}">
        <p14:creationId xmlns:p14="http://schemas.microsoft.com/office/powerpoint/2010/main" val="39699658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44</a:t>
            </a:fld>
            <a:endParaRPr lang="en-GB"/>
          </a:p>
        </p:txBody>
      </p:sp>
    </p:spTree>
    <p:extLst>
      <p:ext uri="{BB962C8B-B14F-4D97-AF65-F5344CB8AC3E}">
        <p14:creationId xmlns:p14="http://schemas.microsoft.com/office/powerpoint/2010/main" val="6230318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45</a:t>
            </a:fld>
            <a:endParaRPr lang="en-GB"/>
          </a:p>
        </p:txBody>
      </p:sp>
    </p:spTree>
    <p:extLst>
      <p:ext uri="{BB962C8B-B14F-4D97-AF65-F5344CB8AC3E}">
        <p14:creationId xmlns:p14="http://schemas.microsoft.com/office/powerpoint/2010/main" val="36533339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46</a:t>
            </a:fld>
            <a:endParaRPr lang="en-GB"/>
          </a:p>
        </p:txBody>
      </p:sp>
    </p:spTree>
    <p:extLst>
      <p:ext uri="{BB962C8B-B14F-4D97-AF65-F5344CB8AC3E}">
        <p14:creationId xmlns:p14="http://schemas.microsoft.com/office/powerpoint/2010/main" val="40362735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47</a:t>
            </a:fld>
            <a:endParaRPr lang="en-GB"/>
          </a:p>
        </p:txBody>
      </p:sp>
    </p:spTree>
    <p:extLst>
      <p:ext uri="{BB962C8B-B14F-4D97-AF65-F5344CB8AC3E}">
        <p14:creationId xmlns:p14="http://schemas.microsoft.com/office/powerpoint/2010/main" val="23313689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48</a:t>
            </a:fld>
            <a:endParaRPr lang="en-GB"/>
          </a:p>
        </p:txBody>
      </p:sp>
    </p:spTree>
    <p:extLst>
      <p:ext uri="{BB962C8B-B14F-4D97-AF65-F5344CB8AC3E}">
        <p14:creationId xmlns:p14="http://schemas.microsoft.com/office/powerpoint/2010/main" val="12395390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49</a:t>
            </a:fld>
            <a:endParaRPr lang="en-GB"/>
          </a:p>
        </p:txBody>
      </p:sp>
    </p:spTree>
    <p:extLst>
      <p:ext uri="{BB962C8B-B14F-4D97-AF65-F5344CB8AC3E}">
        <p14:creationId xmlns:p14="http://schemas.microsoft.com/office/powerpoint/2010/main" val="2748241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5</a:t>
            </a:fld>
            <a:endParaRPr lang="en-GB"/>
          </a:p>
        </p:txBody>
      </p:sp>
    </p:spTree>
    <p:extLst>
      <p:ext uri="{BB962C8B-B14F-4D97-AF65-F5344CB8AC3E}">
        <p14:creationId xmlns:p14="http://schemas.microsoft.com/office/powerpoint/2010/main" val="2813454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50</a:t>
            </a:fld>
            <a:endParaRPr lang="en-GB"/>
          </a:p>
        </p:txBody>
      </p:sp>
    </p:spTree>
    <p:extLst>
      <p:ext uri="{BB962C8B-B14F-4D97-AF65-F5344CB8AC3E}">
        <p14:creationId xmlns:p14="http://schemas.microsoft.com/office/powerpoint/2010/main" val="7142879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51</a:t>
            </a:fld>
            <a:endParaRPr lang="en-GB"/>
          </a:p>
        </p:txBody>
      </p:sp>
    </p:spTree>
    <p:extLst>
      <p:ext uri="{BB962C8B-B14F-4D97-AF65-F5344CB8AC3E}">
        <p14:creationId xmlns:p14="http://schemas.microsoft.com/office/powerpoint/2010/main" val="27429832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new wrong ball rule is completely different from the old one. And it is also different from the wrong ball rule given in the consultation draft that was released near the start of this year (2018).</a:t>
            </a:r>
          </a:p>
        </p:txBody>
      </p:sp>
      <p:sp>
        <p:nvSpPr>
          <p:cNvPr id="4" name="Slide Number Placeholder 3"/>
          <p:cNvSpPr>
            <a:spLocks noGrp="1"/>
          </p:cNvSpPr>
          <p:nvPr>
            <p:ph type="sldNum" sz="quarter" idx="5"/>
          </p:nvPr>
        </p:nvSpPr>
        <p:spPr/>
        <p:txBody>
          <a:bodyPr/>
          <a:lstStyle/>
          <a:p>
            <a:fld id="{775B374B-B6DD-412A-9F4D-56AEB347B305}" type="slidenum">
              <a:rPr lang="en-GB" smtClean="0"/>
              <a:pPr/>
              <a:t>52</a:t>
            </a:fld>
            <a:endParaRPr lang="en-GB"/>
          </a:p>
        </p:txBody>
      </p:sp>
    </p:spTree>
    <p:extLst>
      <p:ext uri="{BB962C8B-B14F-4D97-AF65-F5344CB8AC3E}">
        <p14:creationId xmlns:p14="http://schemas.microsoft.com/office/powerpoint/2010/main" val="42154028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AU" dirty="0"/>
              <a:t>Rule 1.2 serves the same purpose as Rule 1(e) did in the old rules. You use it to decide if a wrong ball has been played in the last stroke and, if so, what sort of wrong ball. You do so by looking at which ball was played in the previous stroke* and applying Rule 1.2 to decide which ball should have been played in the last stroke.</a:t>
            </a:r>
          </a:p>
          <a:p>
            <a:pPr>
              <a:spcBef>
                <a:spcPts val="600"/>
              </a:spcBef>
            </a:pPr>
            <a:r>
              <a:rPr lang="en-AU" dirty="0"/>
              <a:t>Rule 1.2 has added the phrase “</a:t>
            </a:r>
            <a:r>
              <a:rPr lang="en-GB" dirty="0"/>
              <a:t>Subject to Rules 10 (Playing a wrong ball) and 19.4.2 (Playing an extra stroke in handicap play)”. That just acknowledges a fact which was always true, but was overlooked in the old rules, that there are sometimes exceptions to the rule. If a wrong ball rule or extra turn rule </a:t>
            </a:r>
            <a:r>
              <a:rPr lang="en-AU" dirty="0"/>
              <a:t>states which ball should be played next, then that specifies which is the striker’s ball for the next stroke and overrides Rule 1.2.</a:t>
            </a:r>
          </a:p>
          <a:p>
            <a:pPr>
              <a:spcBef>
                <a:spcPts val="1200"/>
              </a:spcBef>
            </a:pPr>
            <a:r>
              <a:rPr lang="en-AU" dirty="0"/>
              <a:t>*The previous stroke is the stroke before the last stroke.</a:t>
            </a:r>
          </a:p>
        </p:txBody>
      </p:sp>
      <p:sp>
        <p:nvSpPr>
          <p:cNvPr id="4" name="Slide Number Placeholder 3"/>
          <p:cNvSpPr>
            <a:spLocks noGrp="1"/>
          </p:cNvSpPr>
          <p:nvPr>
            <p:ph type="sldNum" sz="quarter" idx="5"/>
          </p:nvPr>
        </p:nvSpPr>
        <p:spPr/>
        <p:txBody>
          <a:bodyPr/>
          <a:lstStyle/>
          <a:p>
            <a:fld id="{775B374B-B6DD-412A-9F4D-56AEB347B305}" type="slidenum">
              <a:rPr lang="en-GB" smtClean="0"/>
              <a:pPr/>
              <a:t>53</a:t>
            </a:fld>
            <a:endParaRPr lang="en-GB"/>
          </a:p>
        </p:txBody>
      </p:sp>
    </p:spTree>
    <p:extLst>
      <p:ext uri="{BB962C8B-B14F-4D97-AF65-F5344CB8AC3E}">
        <p14:creationId xmlns:p14="http://schemas.microsoft.com/office/powerpoint/2010/main" val="26672039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r>
              <a:rPr lang="en-AU" dirty="0"/>
              <a:t>Here is a flow chart showing how the new wrong  ball rule works. I don’t expect you to be able to read the small writing on the slide, so I have given you a handout. The vast majority of wrong ball play situations that occur in practice will take you to the top right hand corner of the flowchart. The rest of the flowchart deals with what are called “Special Situations”. </a:t>
            </a:r>
          </a:p>
          <a:p>
            <a:pPr>
              <a:spcBef>
                <a:spcPts val="600"/>
              </a:spcBef>
            </a:pPr>
            <a:r>
              <a:rPr lang="en-AU" dirty="0"/>
              <a:t>The first thing to determine is whether the fifth turn of the game has been played yet. If not, then the left hand side of the flow chart tells you what to do for “Special Situations” near the start of the game.</a:t>
            </a:r>
          </a:p>
          <a:p>
            <a:pPr>
              <a:spcBef>
                <a:spcPts val="600"/>
              </a:spcBef>
            </a:pPr>
            <a:r>
              <a:rPr lang="en-AU" dirty="0"/>
              <a:t>Otherwise determine if the wrong ball play was by a member of the striker’s side. If not, then the bottom right hand side of the flowchart tells you what to do for “Special Situations” during the rest of the game.</a:t>
            </a:r>
          </a:p>
          <a:p>
            <a:pPr>
              <a:spcBef>
                <a:spcPts val="600"/>
              </a:spcBef>
            </a:pPr>
            <a:r>
              <a:rPr lang="en-AU" dirty="0"/>
              <a:t>Most wrong ball plays occur after the fifth turn of the game, and are committed by the striker’s side. Those are the situations where the top right hand corner of the flowchart says what to do. We will look at those situations first.</a:t>
            </a:r>
          </a:p>
        </p:txBody>
      </p:sp>
      <p:sp>
        <p:nvSpPr>
          <p:cNvPr id="4" name="Slide Number Placeholder 3"/>
          <p:cNvSpPr>
            <a:spLocks noGrp="1"/>
          </p:cNvSpPr>
          <p:nvPr>
            <p:ph type="sldNum" sz="quarter" idx="5"/>
          </p:nvPr>
        </p:nvSpPr>
        <p:spPr/>
        <p:txBody>
          <a:bodyPr/>
          <a:lstStyle/>
          <a:p>
            <a:fld id="{775B374B-B6DD-412A-9F4D-56AEB347B305}" type="slidenum">
              <a:rPr lang="en-GB" smtClean="0"/>
              <a:pPr/>
              <a:t>54</a:t>
            </a:fld>
            <a:endParaRPr lang="en-GB"/>
          </a:p>
        </p:txBody>
      </p:sp>
    </p:spTree>
    <p:extLst>
      <p:ext uri="{BB962C8B-B14F-4D97-AF65-F5344CB8AC3E}">
        <p14:creationId xmlns:p14="http://schemas.microsoft.com/office/powerpoint/2010/main" val="26721523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55</a:t>
            </a:fld>
            <a:endParaRPr lang="en-GB"/>
          </a:p>
        </p:txBody>
      </p:sp>
    </p:spTree>
    <p:extLst>
      <p:ext uri="{BB962C8B-B14F-4D97-AF65-F5344CB8AC3E}">
        <p14:creationId xmlns:p14="http://schemas.microsoft.com/office/powerpoint/2010/main" val="4157721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should be no need to explain how Replace and Replay works because it’s just the same as for the old rules.</a:t>
            </a:r>
          </a:p>
        </p:txBody>
      </p:sp>
      <p:sp>
        <p:nvSpPr>
          <p:cNvPr id="4" name="Slide Number Placeholder 3"/>
          <p:cNvSpPr>
            <a:spLocks noGrp="1"/>
          </p:cNvSpPr>
          <p:nvPr>
            <p:ph type="sldNum" sz="quarter" idx="5"/>
          </p:nvPr>
        </p:nvSpPr>
        <p:spPr/>
        <p:txBody>
          <a:bodyPr/>
          <a:lstStyle/>
          <a:p>
            <a:fld id="{775B374B-B6DD-412A-9F4D-56AEB347B305}" type="slidenum">
              <a:rPr lang="en-GB" smtClean="0"/>
              <a:pPr/>
              <a:t>56</a:t>
            </a:fld>
            <a:endParaRPr lang="en-GB"/>
          </a:p>
        </p:txBody>
      </p:sp>
    </p:spTree>
    <p:extLst>
      <p:ext uri="{BB962C8B-B14F-4D97-AF65-F5344CB8AC3E}">
        <p14:creationId xmlns:p14="http://schemas.microsoft.com/office/powerpoint/2010/main" val="10640345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92823" y="3271382"/>
            <a:ext cx="7942580" cy="3185230"/>
          </a:xfrm>
        </p:spPr>
        <p:txBody>
          <a:bodyPr/>
          <a:lstStyle/>
          <a:p>
            <a:r>
              <a:rPr lang="en-AU" dirty="0"/>
              <a:t>Ball swap might take a bit of getting used to, but I think it is a very good rule. </a:t>
            </a:r>
          </a:p>
          <a:p>
            <a:pPr>
              <a:spcBef>
                <a:spcPts val="600"/>
              </a:spcBef>
            </a:pPr>
            <a:r>
              <a:rPr lang="en-AU" dirty="0"/>
              <a:t>To carry out the ball swapping, use a marker to mark the position of one of the balls belonging to the striker’s side. Pick up that ball and take it to where the other ball belonging to the striker’s side is. Switch the balls (i.e. the ball in hand becomes the ball on the ground and vice-versa). Take the ball now in hand over to where the other ball was. With the aid of the marker placed earlier, put the ball where it should go. Often the positions of the balls won’t be critical but if they are, mark and move the ball in the less critical position first.</a:t>
            </a:r>
          </a:p>
          <a:p>
            <a:pPr>
              <a:spcBef>
                <a:spcPts val="600"/>
              </a:spcBef>
            </a:pPr>
            <a:r>
              <a:rPr lang="en-AU" sz="1000" dirty="0">
                <a:solidFill>
                  <a:schemeClr val="bg1">
                    <a:lumMod val="50000"/>
                  </a:schemeClr>
                </a:solidFill>
              </a:rPr>
              <a:t>One way of picturing ball swap is to </a:t>
            </a:r>
            <a:r>
              <a:rPr lang="en-AU" sz="1000" b="1" i="1" dirty="0">
                <a:solidFill>
                  <a:schemeClr val="bg1">
                    <a:lumMod val="50000"/>
                  </a:schemeClr>
                </a:solidFill>
              </a:rPr>
              <a:t>imagine</a:t>
            </a:r>
            <a:r>
              <a:rPr lang="en-AU" sz="1000" dirty="0">
                <a:solidFill>
                  <a:schemeClr val="bg1">
                    <a:lumMod val="50000"/>
                  </a:schemeClr>
                </a:solidFill>
              </a:rPr>
              <a:t> that the balls were swapped before they were played and that exactly the same shot that was played with correct ball as was played with the wrong ball. That way, it is easier to see why each swapped ball takes the offside status of the ball with which it was swapped. In reality, the swapping doesn’t happen until after the stroke is played. With the ball swap it’s almost as if the wrong ball play had not occurred, except that</a:t>
            </a:r>
          </a:p>
          <a:p>
            <a:pPr marL="171450" indent="-171450">
              <a:buFont typeface="Arial" panose="020B0604020202020204" pitchFamily="34" charset="0"/>
              <a:buChar char="•"/>
            </a:pPr>
            <a:r>
              <a:rPr lang="en-AU" sz="1000" dirty="0">
                <a:solidFill>
                  <a:schemeClr val="bg1">
                    <a:lumMod val="50000"/>
                  </a:schemeClr>
                </a:solidFill>
              </a:rPr>
              <a:t>Although it’s as if the correct ball was played, it was not from the position it should have been played from and in doubles it may not have been played by the person who should have played the stroke. In singles (where this situation is by far the most likely to occur) the ball will have been played by the person who should have played it. And if it would have made much difference where it was played from, the potential wrong ball play is likely to have been noticed before it was played.</a:t>
            </a:r>
          </a:p>
          <a:p>
            <a:pPr marL="171450" indent="-171450">
              <a:buFont typeface="Arial" panose="020B0604020202020204" pitchFamily="34" charset="0"/>
              <a:buChar char="•"/>
            </a:pPr>
            <a:r>
              <a:rPr lang="en-AU" sz="1000" dirty="0">
                <a:solidFill>
                  <a:schemeClr val="bg1">
                    <a:lumMod val="50000"/>
                  </a:schemeClr>
                </a:solidFill>
              </a:rPr>
              <a:t>It is debatable whether an extra stoke can be taken after a ball swap. On the one hand, the last stroke was a wrong ball play (so Rule 19.7.1 says you can’t). On the other hand, Rule 10.4.2 says that the “last stroke is treated as valid”. That suggests that Rule 19.7.1 does not apply here.</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57</a:t>
            </a:fld>
            <a:endParaRPr lang="en-GB"/>
          </a:p>
        </p:txBody>
      </p:sp>
    </p:spTree>
    <p:extLst>
      <p:ext uri="{BB962C8B-B14F-4D97-AF65-F5344CB8AC3E}">
        <p14:creationId xmlns:p14="http://schemas.microsoft.com/office/powerpoint/2010/main" val="27601960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58</a:t>
            </a:fld>
            <a:endParaRPr lang="en-GB"/>
          </a:p>
        </p:txBody>
      </p:sp>
    </p:spTree>
    <p:extLst>
      <p:ext uri="{BB962C8B-B14F-4D97-AF65-F5344CB8AC3E}">
        <p14:creationId xmlns:p14="http://schemas.microsoft.com/office/powerpoint/2010/main" val="35853674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59</a:t>
            </a:fld>
            <a:endParaRPr lang="en-GB"/>
          </a:p>
        </p:txBody>
      </p:sp>
    </p:spTree>
    <p:extLst>
      <p:ext uri="{BB962C8B-B14F-4D97-AF65-F5344CB8AC3E}">
        <p14:creationId xmlns:p14="http://schemas.microsoft.com/office/powerpoint/2010/main" val="985817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6</a:t>
            </a:fld>
            <a:endParaRPr lang="en-GB"/>
          </a:p>
        </p:txBody>
      </p:sp>
    </p:spTree>
    <p:extLst>
      <p:ext uri="{BB962C8B-B14F-4D97-AF65-F5344CB8AC3E}">
        <p14:creationId xmlns:p14="http://schemas.microsoft.com/office/powerpoint/2010/main" val="18190559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60</a:t>
            </a:fld>
            <a:endParaRPr lang="en-GB"/>
          </a:p>
        </p:txBody>
      </p:sp>
    </p:spTree>
    <p:extLst>
      <p:ext uri="{BB962C8B-B14F-4D97-AF65-F5344CB8AC3E}">
        <p14:creationId xmlns:p14="http://schemas.microsoft.com/office/powerpoint/2010/main" val="35993081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61</a:t>
            </a:fld>
            <a:endParaRPr lang="en-GB"/>
          </a:p>
        </p:txBody>
      </p:sp>
    </p:spTree>
    <p:extLst>
      <p:ext uri="{BB962C8B-B14F-4D97-AF65-F5344CB8AC3E}">
        <p14:creationId xmlns:p14="http://schemas.microsoft.com/office/powerpoint/2010/main" val="10640345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62</a:t>
            </a:fld>
            <a:endParaRPr lang="en-GB"/>
          </a:p>
        </p:txBody>
      </p:sp>
    </p:spTree>
    <p:extLst>
      <p:ext uri="{BB962C8B-B14F-4D97-AF65-F5344CB8AC3E}">
        <p14:creationId xmlns:p14="http://schemas.microsoft.com/office/powerpoint/2010/main" val="24072624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Out-of-sequence </a:t>
            </a:r>
            <a:r>
              <a:rPr lang="en-GB" dirty="0"/>
              <a:t>play refers to a type of wrong ball play where , in singles, the correct player (i.e. the striker) plays a ball he owns but it is not the ball that should have been played. Out-of-sequence play is the most likely type of wrong ball play not to be noticed immediately after it has happened.</a:t>
            </a:r>
          </a:p>
          <a:p>
            <a:endParaRPr lang="en-GB" dirty="0"/>
          </a:p>
          <a:p>
            <a:r>
              <a:rPr lang="en-GB" dirty="0"/>
              <a:t>For example, if the owner of blue played the black ball when he should have played the blue, it not unusual for the wrong ball play to go unnoticed. The owner of red will the often the play the red ball. That's because, in this situation, the last ball played by the owner of red will have been the yellow. The second out-of-sequence play will often go unnoticed and the out-of sequence play could continue for several turns, e.g. after red plays red, blue plays blue, red plays yellow, etc.</a:t>
            </a:r>
            <a:br>
              <a:rPr lang="en-GB" dirty="0"/>
            </a:br>
            <a:br>
              <a:rPr lang="en-GB" dirty="0"/>
            </a:br>
            <a:r>
              <a:rPr lang="en-GB" dirty="0"/>
              <a:t>When the series of out-of-sequence plays is finally noticed, it is not uncommon for the player who started it to get an unfair advantage.</a:t>
            </a:r>
          </a:p>
        </p:txBody>
      </p:sp>
      <p:sp>
        <p:nvSpPr>
          <p:cNvPr id="4" name="Slide Number Placeholder 3"/>
          <p:cNvSpPr>
            <a:spLocks noGrp="1"/>
          </p:cNvSpPr>
          <p:nvPr>
            <p:ph type="sldNum" sz="quarter" idx="5"/>
          </p:nvPr>
        </p:nvSpPr>
        <p:spPr/>
        <p:txBody>
          <a:bodyPr/>
          <a:lstStyle/>
          <a:p>
            <a:fld id="{775B374B-B6DD-412A-9F4D-56AEB347B305}" type="slidenum">
              <a:rPr lang="en-GB" smtClean="0"/>
              <a:pPr/>
              <a:t>63</a:t>
            </a:fld>
            <a:endParaRPr lang="en-GB"/>
          </a:p>
        </p:txBody>
      </p:sp>
    </p:spTree>
    <p:extLst>
      <p:ext uri="{BB962C8B-B14F-4D97-AF65-F5344CB8AC3E}">
        <p14:creationId xmlns:p14="http://schemas.microsoft.com/office/powerpoint/2010/main" val="4275534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64</a:t>
            </a:fld>
            <a:endParaRPr lang="en-GB"/>
          </a:p>
        </p:txBody>
      </p:sp>
    </p:spTree>
    <p:extLst>
      <p:ext uri="{BB962C8B-B14F-4D97-AF65-F5344CB8AC3E}">
        <p14:creationId xmlns:p14="http://schemas.microsoft.com/office/powerpoint/2010/main" val="20511341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65</a:t>
            </a:fld>
            <a:endParaRPr lang="en-GB"/>
          </a:p>
        </p:txBody>
      </p:sp>
    </p:spTree>
    <p:extLst>
      <p:ext uri="{BB962C8B-B14F-4D97-AF65-F5344CB8AC3E}">
        <p14:creationId xmlns:p14="http://schemas.microsoft.com/office/powerpoint/2010/main" val="25434349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66</a:t>
            </a:fld>
            <a:endParaRPr lang="en-GB"/>
          </a:p>
        </p:txBody>
      </p:sp>
    </p:spTree>
    <p:extLst>
      <p:ext uri="{BB962C8B-B14F-4D97-AF65-F5344CB8AC3E}">
        <p14:creationId xmlns:p14="http://schemas.microsoft.com/office/powerpoint/2010/main" val="29776705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67</a:t>
            </a:fld>
            <a:endParaRPr lang="en-GB"/>
          </a:p>
        </p:txBody>
      </p:sp>
    </p:spTree>
    <p:extLst>
      <p:ext uri="{BB962C8B-B14F-4D97-AF65-F5344CB8AC3E}">
        <p14:creationId xmlns:p14="http://schemas.microsoft.com/office/powerpoint/2010/main" val="36370119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 wrong ball play by the striker’s side in doubles the are two times three, i.e. six possibilities</a:t>
            </a:r>
          </a:p>
          <a:p>
            <a:pPr marL="171450" indent="-171450">
              <a:buFont typeface="Arial" panose="020B0604020202020204" pitchFamily="34" charset="0"/>
              <a:buChar char="•"/>
            </a:pPr>
            <a:r>
              <a:rPr lang="en-AU" dirty="0"/>
              <a:t>The ball was either played by the striker or the striker’s partner, and</a:t>
            </a:r>
          </a:p>
          <a:p>
            <a:pPr marL="171450" indent="-171450">
              <a:buFont typeface="Arial" panose="020B0604020202020204" pitchFamily="34" charset="0"/>
              <a:buChar char="•"/>
            </a:pPr>
            <a:r>
              <a:rPr lang="en-AU" dirty="0"/>
              <a:t>The ball played was the striker’s ball, the partner ball or an opponent’s ball.</a:t>
            </a:r>
          </a:p>
          <a:p>
            <a:pPr>
              <a:spcBef>
                <a:spcPts val="600"/>
              </a:spcBef>
            </a:pPr>
            <a:r>
              <a:rPr lang="en-AU" dirty="0"/>
              <a:t>This table shows which rule applies in each case.</a:t>
            </a:r>
          </a:p>
          <a:p>
            <a:r>
              <a:rPr lang="en-AU" dirty="0"/>
              <a:t>R&amp;R stands for Replace and Replay.</a:t>
            </a:r>
          </a:p>
          <a:p>
            <a:r>
              <a:rPr lang="en-AU" dirty="0"/>
              <a:t>R&amp;R/BS indicates that the non-offending side has the choice of Replace and Replay or Ball Swap.</a:t>
            </a:r>
          </a:p>
          <a:p>
            <a:pPr>
              <a:spcBef>
                <a:spcPts val="600"/>
              </a:spcBef>
            </a:pPr>
            <a:r>
              <a:rPr lang="en-AU" dirty="0"/>
              <a:t>Of course, if the striker played the striker’s ball, then it was not a wrong ball play.</a:t>
            </a:r>
          </a:p>
          <a:p>
            <a:pPr>
              <a:spcBef>
                <a:spcPts val="600"/>
              </a:spcBef>
            </a:pPr>
            <a:r>
              <a:rPr lang="en-AU" dirty="0"/>
              <a:t>[If anyone asks what the asterisks mean, tell them that they show the situations where the </a:t>
            </a:r>
            <a:r>
              <a:rPr lang="en-AU" i="1" dirty="0"/>
              <a:t>full-penalty</a:t>
            </a:r>
            <a:r>
              <a:rPr lang="en-AU" dirty="0"/>
              <a:t> applied under the old rules. The new rules are clearly less punitive.] </a:t>
            </a:r>
          </a:p>
          <a:p>
            <a:pPr>
              <a:spcBef>
                <a:spcPts val="600"/>
              </a:spcBef>
            </a:pPr>
            <a:endParaRPr lang="en-AU" dirty="0"/>
          </a:p>
          <a:p>
            <a:pPr>
              <a:spcBef>
                <a:spcPts val="600"/>
              </a:spcBef>
            </a:pPr>
            <a:endParaRPr lang="en-AU"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68</a:t>
            </a:fld>
            <a:endParaRPr lang="en-GB"/>
          </a:p>
        </p:txBody>
      </p:sp>
    </p:spTree>
    <p:extLst>
      <p:ext uri="{BB962C8B-B14F-4D97-AF65-F5344CB8AC3E}">
        <p14:creationId xmlns:p14="http://schemas.microsoft.com/office/powerpoint/2010/main" val="40922787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 wrong ball play by the striker’s side in singles, there is no striker’s partner, so there are only three possibilities.</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69</a:t>
            </a:fld>
            <a:endParaRPr lang="en-GB"/>
          </a:p>
        </p:txBody>
      </p:sp>
    </p:spTree>
    <p:extLst>
      <p:ext uri="{BB962C8B-B14F-4D97-AF65-F5344CB8AC3E}">
        <p14:creationId xmlns:p14="http://schemas.microsoft.com/office/powerpoint/2010/main" val="1259667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7</a:t>
            </a:fld>
            <a:endParaRPr lang="en-GB"/>
          </a:p>
        </p:txBody>
      </p:sp>
    </p:spTree>
    <p:extLst>
      <p:ext uri="{BB962C8B-B14F-4D97-AF65-F5344CB8AC3E}">
        <p14:creationId xmlns:p14="http://schemas.microsoft.com/office/powerpoint/2010/main" val="19717650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Under the old rules you were only allowed or expected to forestall to prevent a wrong ball from being played under certain circumstances. Under the new rules you are expected to forestall to prevent </a:t>
            </a:r>
            <a:r>
              <a:rPr lang="en-AU" b="1" dirty="0"/>
              <a:t>any wrong ball </a:t>
            </a:r>
            <a:r>
              <a:rPr lang="en-AU" dirty="0"/>
              <a:t>from being played.</a:t>
            </a:r>
          </a:p>
          <a:p>
            <a:pPr>
              <a:spcBef>
                <a:spcPts val="600"/>
              </a:spcBef>
            </a:pPr>
            <a:r>
              <a:rPr lang="en-AU" dirty="0"/>
              <a:t>If you didn’t forestall beforehand, the you should forestall if you think a wrong ball may have been played in the last stroke. Perhaps you didn’t notice before it was played that it was going to be a wrong ball, but you did notice after it was played.</a:t>
            </a:r>
          </a:p>
        </p:txBody>
      </p:sp>
      <p:sp>
        <p:nvSpPr>
          <p:cNvPr id="4" name="Slide Number Placeholder 3"/>
          <p:cNvSpPr>
            <a:spLocks noGrp="1"/>
          </p:cNvSpPr>
          <p:nvPr>
            <p:ph type="sldNum" sz="quarter" idx="5"/>
          </p:nvPr>
        </p:nvSpPr>
        <p:spPr/>
        <p:txBody>
          <a:bodyPr/>
          <a:lstStyle/>
          <a:p>
            <a:fld id="{775B374B-B6DD-412A-9F4D-56AEB347B305}" type="slidenum">
              <a:rPr lang="en-GB" smtClean="0"/>
              <a:pPr/>
              <a:t>70</a:t>
            </a:fld>
            <a:endParaRPr lang="en-GB"/>
          </a:p>
        </p:txBody>
      </p:sp>
    </p:spTree>
    <p:extLst>
      <p:ext uri="{BB962C8B-B14F-4D97-AF65-F5344CB8AC3E}">
        <p14:creationId xmlns:p14="http://schemas.microsoft.com/office/powerpoint/2010/main" val="13810630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00"/>
              </a:spcBef>
            </a:pPr>
            <a:r>
              <a:rPr lang="en-AU" dirty="0"/>
              <a:t>The commentary in the Official Rulings on Rule 15.2 (REGULATIONS) says</a:t>
            </a:r>
          </a:p>
          <a:p>
            <a:r>
              <a:rPr lang="en-GB" dirty="0"/>
              <a:t>References in the Rules to “a referee (if present)” mean a Supervising Referee, a Referee in Charge, a Referee on Request who is already active or an Inactive Referee who intervenes in accordance with the WCF Refereeing Regulations.</a:t>
            </a:r>
          </a:p>
          <a:p>
            <a:endParaRPr lang="en-AU" dirty="0"/>
          </a:p>
          <a:p>
            <a:r>
              <a:rPr lang="en-AU" dirty="0"/>
              <a:t>T</a:t>
            </a:r>
            <a:r>
              <a:rPr lang="en-GB" dirty="0"/>
              <a:t>his is to clarify that Rules 10.1.2 and 10.1.3 do not override the Refereeing Regulations. So, for example, an inactive referee (such as a Referee on Request who has not been activated) is still not allowed to intervene on his own initiative if a wrong ball is about to be or has been played.</a:t>
            </a:r>
            <a:endParaRPr lang="en-AU" dirty="0"/>
          </a:p>
          <a:p>
            <a:pPr>
              <a:spcBef>
                <a:spcPts val="600"/>
              </a:spcBef>
            </a:pP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71</a:t>
            </a:fld>
            <a:endParaRPr lang="en-GB"/>
          </a:p>
        </p:txBody>
      </p:sp>
    </p:spTree>
    <p:extLst>
      <p:ext uri="{BB962C8B-B14F-4D97-AF65-F5344CB8AC3E}">
        <p14:creationId xmlns:p14="http://schemas.microsoft.com/office/powerpoint/2010/main" val="13810630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endParaRPr lang="en-GB" dirty="0">
              <a:highlight>
                <a:srgbClr val="FFFF00"/>
              </a:highlight>
            </a:endParaRPr>
          </a:p>
        </p:txBody>
      </p:sp>
      <p:sp>
        <p:nvSpPr>
          <p:cNvPr id="4" name="Slide Number Placeholder 3"/>
          <p:cNvSpPr>
            <a:spLocks noGrp="1"/>
          </p:cNvSpPr>
          <p:nvPr>
            <p:ph type="sldNum" sz="quarter" idx="5"/>
          </p:nvPr>
        </p:nvSpPr>
        <p:spPr/>
        <p:txBody>
          <a:bodyPr/>
          <a:lstStyle/>
          <a:p>
            <a:fld id="{775B374B-B6DD-412A-9F4D-56AEB347B305}" type="slidenum">
              <a:rPr lang="en-GB" smtClean="0"/>
              <a:pPr/>
              <a:t>72</a:t>
            </a:fld>
            <a:endParaRPr lang="en-GB"/>
          </a:p>
        </p:txBody>
      </p:sp>
    </p:spTree>
    <p:extLst>
      <p:ext uri="{BB962C8B-B14F-4D97-AF65-F5344CB8AC3E}">
        <p14:creationId xmlns:p14="http://schemas.microsoft.com/office/powerpoint/2010/main" val="1543328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73</a:t>
            </a:fld>
            <a:endParaRPr lang="en-GB"/>
          </a:p>
        </p:txBody>
      </p:sp>
    </p:spTree>
    <p:extLst>
      <p:ext uri="{BB962C8B-B14F-4D97-AF65-F5344CB8AC3E}">
        <p14:creationId xmlns:p14="http://schemas.microsoft.com/office/powerpoint/2010/main" val="5552723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74</a:t>
            </a:fld>
            <a:endParaRPr lang="en-GB"/>
          </a:p>
        </p:txBody>
      </p:sp>
    </p:spTree>
    <p:extLst>
      <p:ext uri="{BB962C8B-B14F-4D97-AF65-F5344CB8AC3E}">
        <p14:creationId xmlns:p14="http://schemas.microsoft.com/office/powerpoint/2010/main" val="32954103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75</a:t>
            </a:fld>
            <a:endParaRPr lang="en-GB"/>
          </a:p>
        </p:txBody>
      </p:sp>
    </p:spTree>
    <p:extLst>
      <p:ext uri="{BB962C8B-B14F-4D97-AF65-F5344CB8AC3E}">
        <p14:creationId xmlns:p14="http://schemas.microsoft.com/office/powerpoint/2010/main" val="30495400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76</a:t>
            </a:fld>
            <a:endParaRPr lang="en-GB"/>
          </a:p>
        </p:txBody>
      </p:sp>
    </p:spTree>
    <p:extLst>
      <p:ext uri="{BB962C8B-B14F-4D97-AF65-F5344CB8AC3E}">
        <p14:creationId xmlns:p14="http://schemas.microsoft.com/office/powerpoint/2010/main" val="30645678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first three of these were in the old rules, or were official rulings on the old rules. The last three are new. </a:t>
            </a:r>
          </a:p>
        </p:txBody>
      </p:sp>
      <p:sp>
        <p:nvSpPr>
          <p:cNvPr id="4" name="Slide Number Placeholder 3"/>
          <p:cNvSpPr>
            <a:spLocks noGrp="1"/>
          </p:cNvSpPr>
          <p:nvPr>
            <p:ph type="sldNum" sz="quarter" idx="10"/>
          </p:nvPr>
        </p:nvSpPr>
        <p:spPr/>
        <p:txBody>
          <a:bodyPr/>
          <a:lstStyle/>
          <a:p>
            <a:fld id="{775B374B-B6DD-412A-9F4D-56AEB347B305}" type="slidenum">
              <a:rPr lang="en-GB" smtClean="0"/>
              <a:pPr/>
              <a:t>77</a:t>
            </a:fld>
            <a:endParaRPr lang="en-GB"/>
          </a:p>
        </p:txBody>
      </p:sp>
      <p:sp>
        <p:nvSpPr>
          <p:cNvPr id="5" name="Date Placeholder 4">
            <a:extLst>
              <a:ext uri="{FF2B5EF4-FFF2-40B4-BE49-F238E27FC236}">
                <a16:creationId xmlns:a16="http://schemas.microsoft.com/office/drawing/2014/main" id="{A4555DF1-AD6B-4EB7-AE63-70E0F132F057}"/>
              </a:ext>
            </a:extLst>
          </p:cNvPr>
          <p:cNvSpPr>
            <a:spLocks noGrp="1"/>
          </p:cNvSpPr>
          <p:nvPr>
            <p:ph type="dt" idx="11"/>
          </p:nvPr>
        </p:nvSpPr>
        <p:spPr/>
        <p:txBody>
          <a:bodyPr/>
          <a:lstStyle/>
          <a:p>
            <a:endParaRPr lang="en-GB"/>
          </a:p>
        </p:txBody>
      </p:sp>
    </p:spTree>
    <p:extLst>
      <p:ext uri="{BB962C8B-B14F-4D97-AF65-F5344CB8AC3E}">
        <p14:creationId xmlns:p14="http://schemas.microsoft.com/office/powerpoint/2010/main" val="26103033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78</a:t>
            </a:fld>
            <a:endParaRPr lang="en-GB"/>
          </a:p>
        </p:txBody>
      </p:sp>
    </p:spTree>
    <p:extLst>
      <p:ext uri="{BB962C8B-B14F-4D97-AF65-F5344CB8AC3E}">
        <p14:creationId xmlns:p14="http://schemas.microsoft.com/office/powerpoint/2010/main" val="22133040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rule is deals with a pair of consecutive wrong ball plays by opposite sides but where the first wrong ball play was not notice before the second one occurred. In the first wrong ball, the player plays an opponent’s ball. If it was noticed in time, the appropriate remedy would apply. But if that wrong ball is not noticed and the next stroke is played by an opponent, the second stroke </a:t>
            </a:r>
            <a:r>
              <a:rPr lang="en-AU" b="1" dirty="0"/>
              <a:t>must</a:t>
            </a:r>
            <a:r>
              <a:rPr lang="en-AU" dirty="0"/>
              <a:t> be a wrong ball. It is impossible for it not to be, no matter which ball is played. That’s because, if the player of the second stroke is on the same side as the previous ball played, he cannot be on the striker’s side.</a:t>
            </a:r>
          </a:p>
          <a:p>
            <a:endParaRPr lang="en-AU" dirty="0"/>
          </a:p>
          <a:p>
            <a:r>
              <a:rPr lang="en-AU" dirty="0"/>
              <a:t>Both sides have played wrong balls and the Rules Committee decided that the way out of this mess was to have a penalty area continuation.</a:t>
            </a:r>
          </a:p>
        </p:txBody>
      </p:sp>
      <p:sp>
        <p:nvSpPr>
          <p:cNvPr id="4" name="Slide Number Placeholder 3"/>
          <p:cNvSpPr>
            <a:spLocks noGrp="1"/>
          </p:cNvSpPr>
          <p:nvPr>
            <p:ph type="sldNum" sz="quarter" idx="5"/>
          </p:nvPr>
        </p:nvSpPr>
        <p:spPr/>
        <p:txBody>
          <a:bodyPr/>
          <a:lstStyle/>
          <a:p>
            <a:fld id="{775B374B-B6DD-412A-9F4D-56AEB347B305}" type="slidenum">
              <a:rPr lang="en-GB" smtClean="0"/>
              <a:pPr/>
              <a:t>79</a:t>
            </a:fld>
            <a:endParaRPr lang="en-GB"/>
          </a:p>
        </p:txBody>
      </p:sp>
    </p:spTree>
    <p:extLst>
      <p:ext uri="{BB962C8B-B14F-4D97-AF65-F5344CB8AC3E}">
        <p14:creationId xmlns:p14="http://schemas.microsoft.com/office/powerpoint/2010/main" val="367615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AU" dirty="0"/>
              <a:t>The striking period has been redefined to start earlier. It now starts </a:t>
            </a:r>
            <a:r>
              <a:rPr lang="en-GB" dirty="0"/>
              <a:t>when a player takes a stance with apparent intent to play a stroke. Apart from starting earlier, there are some other important difference which I have shown in blue.</a:t>
            </a:r>
          </a:p>
          <a:p>
            <a:pPr>
              <a:spcBef>
                <a:spcPts val="600"/>
              </a:spcBef>
            </a:pPr>
            <a:r>
              <a:rPr lang="en-AU" dirty="0"/>
              <a:t>The definition of the striking period now refers to </a:t>
            </a:r>
            <a:r>
              <a:rPr lang="en-AU" b="1" dirty="0"/>
              <a:t>any player</a:t>
            </a:r>
            <a:r>
              <a:rPr lang="en-AU" dirty="0"/>
              <a:t>, not just the striker, as long as they have taken their stance with </a:t>
            </a:r>
            <a:r>
              <a:rPr lang="en-GB" b="1" dirty="0"/>
              <a:t>apparent intent to play a stroke</a:t>
            </a:r>
            <a:r>
              <a:rPr lang="en-GB" dirty="0"/>
              <a:t>.</a:t>
            </a:r>
          </a:p>
        </p:txBody>
      </p:sp>
      <p:sp>
        <p:nvSpPr>
          <p:cNvPr id="4" name="Slide Number Placeholder 3"/>
          <p:cNvSpPr>
            <a:spLocks noGrp="1"/>
          </p:cNvSpPr>
          <p:nvPr>
            <p:ph type="sldNum" sz="quarter" idx="5"/>
          </p:nvPr>
        </p:nvSpPr>
        <p:spPr/>
        <p:txBody>
          <a:bodyPr/>
          <a:lstStyle/>
          <a:p>
            <a:fld id="{775B374B-B6DD-412A-9F4D-56AEB347B305}" type="slidenum">
              <a:rPr lang="en-GB" smtClean="0"/>
              <a:pPr/>
              <a:t>8</a:t>
            </a:fld>
            <a:endParaRPr lang="en-GB"/>
          </a:p>
        </p:txBody>
      </p:sp>
    </p:spTree>
    <p:extLst>
      <p:ext uri="{BB962C8B-B14F-4D97-AF65-F5344CB8AC3E}">
        <p14:creationId xmlns:p14="http://schemas.microsoft.com/office/powerpoint/2010/main" val="37979826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b="1" dirty="0"/>
              <a:t>Penalty area continuation</a:t>
            </a:r>
          </a:p>
          <a:p>
            <a:r>
              <a:rPr lang="en-US" dirty="0"/>
              <a:t>Under the old rules, a </a:t>
            </a:r>
            <a:r>
              <a:rPr lang="en-US" i="1" dirty="0"/>
              <a:t>penalty spot continuation </a:t>
            </a:r>
            <a:r>
              <a:rPr lang="en-US" dirty="0"/>
              <a:t>was used if one or more hoops were run out of order (after having been contested for by both sides).</a:t>
            </a:r>
          </a:p>
          <a:p>
            <a:pPr>
              <a:spcBef>
                <a:spcPts val="600"/>
              </a:spcBef>
            </a:pPr>
            <a:r>
              <a:rPr lang="en-AU" dirty="0"/>
              <a:t>It is now also used in other situations as well, including when Rule 10.5.4 applies.</a:t>
            </a:r>
            <a:endParaRPr lang="en-GB" dirty="0"/>
          </a:p>
          <a:p>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80</a:t>
            </a:fld>
            <a:endParaRPr lang="en-GB"/>
          </a:p>
        </p:txBody>
      </p:sp>
    </p:spTree>
    <p:extLst>
      <p:ext uri="{BB962C8B-B14F-4D97-AF65-F5344CB8AC3E}">
        <p14:creationId xmlns:p14="http://schemas.microsoft.com/office/powerpoint/2010/main" val="117333053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92823" y="3271382"/>
            <a:ext cx="7942580" cy="2315757"/>
          </a:xfrm>
        </p:spPr>
        <p:txBody>
          <a:bodyPr/>
          <a:lstStyle/>
          <a:p>
            <a:r>
              <a:rPr lang="en-US" b="1" dirty="0"/>
              <a:t>Penalty area </a:t>
            </a:r>
          </a:p>
          <a:p>
            <a:r>
              <a:rPr lang="en-US" dirty="0"/>
              <a:t>The penalty areas are semi-circular areas on the court, each of one yard radius (centered where the old penalty spots were).</a:t>
            </a:r>
          </a:p>
          <a:p>
            <a:pPr>
              <a:spcBef>
                <a:spcPts val="600"/>
              </a:spcBef>
            </a:pPr>
            <a:r>
              <a:rPr lang="en-US" dirty="0"/>
              <a:t>The </a:t>
            </a:r>
            <a:r>
              <a:rPr lang="en-US" i="1" dirty="0"/>
              <a:t>Penalty Areas </a:t>
            </a:r>
            <a:r>
              <a:rPr lang="en-US" dirty="0"/>
              <a:t>replace the </a:t>
            </a:r>
            <a:r>
              <a:rPr lang="en-US" i="1" dirty="0"/>
              <a:t>Penalty Spots </a:t>
            </a:r>
            <a:r>
              <a:rPr lang="en-US" dirty="0"/>
              <a:t>in the old rules covering offside balls and hoops run out of order as well as two new rules.</a:t>
            </a:r>
            <a:endParaRPr lang="en-US" dirty="0">
              <a:solidFill>
                <a:srgbClr val="406FC4"/>
              </a:solidFill>
            </a:endParaRPr>
          </a:p>
        </p:txBody>
      </p:sp>
      <p:sp>
        <p:nvSpPr>
          <p:cNvPr id="4" name="Slide Number Placeholder 3"/>
          <p:cNvSpPr>
            <a:spLocks noGrp="1"/>
          </p:cNvSpPr>
          <p:nvPr>
            <p:ph type="sldNum" sz="quarter" idx="5"/>
          </p:nvPr>
        </p:nvSpPr>
        <p:spPr/>
        <p:txBody>
          <a:bodyPr/>
          <a:lstStyle/>
          <a:p>
            <a:fld id="{775B374B-B6DD-412A-9F4D-56AEB347B305}" type="slidenum">
              <a:rPr lang="en-GB" smtClean="0"/>
              <a:pPr/>
              <a:t>81</a:t>
            </a:fld>
            <a:endParaRPr lang="en-GB"/>
          </a:p>
        </p:txBody>
      </p:sp>
    </p:spTree>
    <p:extLst>
      <p:ext uri="{BB962C8B-B14F-4D97-AF65-F5344CB8AC3E}">
        <p14:creationId xmlns:p14="http://schemas.microsoft.com/office/powerpoint/2010/main" val="13584792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82</a:t>
            </a:fld>
            <a:endParaRPr lang="en-GB"/>
          </a:p>
        </p:txBody>
      </p:sp>
    </p:spTree>
    <p:extLst>
      <p:ext uri="{BB962C8B-B14F-4D97-AF65-F5344CB8AC3E}">
        <p14:creationId xmlns:p14="http://schemas.microsoft.com/office/powerpoint/2010/main" val="353893600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Yellow’s</a:t>
            </a:r>
            <a:r>
              <a:rPr lang="en-GB" baseline="0" dirty="0"/>
              <a:t> hoop counts even if it was not a valid stroke. If Rule 10.5.4 applies, the last stroke and the previous one can be dealt with, but not earlier strokes.</a:t>
            </a:r>
            <a:endParaRPr lang="en-GB"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83</a:t>
            </a:fld>
            <a:endParaRPr lang="en-GB"/>
          </a:p>
        </p:txBody>
      </p:sp>
    </p:spTree>
    <p:extLst>
      <p:ext uri="{BB962C8B-B14F-4D97-AF65-F5344CB8AC3E}">
        <p14:creationId xmlns:p14="http://schemas.microsoft.com/office/powerpoint/2010/main" val="2468351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A side being allowed by the Rules to play consecutive strokes means the obvious, such as shown in this slide.</a:t>
            </a:r>
          </a:p>
          <a:p>
            <a:endParaRPr lang="en-AU" dirty="0"/>
          </a:p>
          <a:p>
            <a:pPr>
              <a:spcBef>
                <a:spcPts val="1200"/>
              </a:spcBef>
            </a:pPr>
            <a:r>
              <a:rPr lang="en-AU" dirty="0"/>
              <a:t>Here is a longer list of examples:</a:t>
            </a:r>
          </a:p>
          <a:p>
            <a:pPr marL="288000" indent="-144000">
              <a:lnSpc>
                <a:spcPct val="100000"/>
              </a:lnSpc>
              <a:buFont typeface="Arial" pitchFamily="34" charset="0"/>
              <a:buChar char="•"/>
            </a:pPr>
            <a:r>
              <a:rPr lang="en-US" dirty="0"/>
              <a:t>After replay because offside ball was played before being “directed”</a:t>
            </a:r>
          </a:p>
          <a:p>
            <a:pPr marL="288000" indent="-144000">
              <a:lnSpc>
                <a:spcPct val="100000"/>
              </a:lnSpc>
              <a:buFont typeface="Arial" pitchFamily="34" charset="0"/>
              <a:buChar char="•"/>
            </a:pPr>
            <a:r>
              <a:rPr lang="en-US" dirty="0"/>
              <a:t>After some type of interference by a moving outside agency</a:t>
            </a:r>
          </a:p>
          <a:p>
            <a:pPr marL="288000" indent="-144000">
              <a:lnSpc>
                <a:spcPct val="100000"/>
              </a:lnSpc>
              <a:buFont typeface="Arial" pitchFamily="34" charset="0"/>
              <a:buChar char="•"/>
            </a:pPr>
            <a:r>
              <a:rPr lang="en-US" dirty="0"/>
              <a:t>Possibly after a ball jammed in an overly tight hoop</a:t>
            </a:r>
          </a:p>
          <a:p>
            <a:pPr marL="288000" indent="-144000">
              <a:lnSpc>
                <a:spcPct val="100000"/>
              </a:lnSpc>
              <a:buFont typeface="Arial" pitchFamily="34" charset="0"/>
              <a:buChar char="•"/>
            </a:pPr>
            <a:r>
              <a:rPr lang="en-US" dirty="0"/>
              <a:t>After a wrong ball play where Replace &amp; Replay was chosen or compulsory</a:t>
            </a:r>
          </a:p>
          <a:p>
            <a:pPr marL="288000" indent="-144000">
              <a:lnSpc>
                <a:spcPct val="100000"/>
              </a:lnSpc>
              <a:buFont typeface="Arial" pitchFamily="34" charset="0"/>
              <a:buChar char="•"/>
            </a:pPr>
            <a:r>
              <a:rPr lang="en-US" dirty="0"/>
              <a:t>If “same side” wins the toss in a penalty area continuation</a:t>
            </a:r>
          </a:p>
          <a:p>
            <a:pPr marL="288000" indent="-144000">
              <a:lnSpc>
                <a:spcPct val="100000"/>
              </a:lnSpc>
              <a:buFont typeface="Arial" pitchFamily="34" charset="0"/>
              <a:buChar char="•"/>
            </a:pPr>
            <a:r>
              <a:rPr lang="en-US" dirty="0"/>
              <a:t>Possible after “Overlapping Play” Rule is applies</a:t>
            </a:r>
          </a:p>
          <a:p>
            <a:pPr marL="288000" indent="-144000">
              <a:lnSpc>
                <a:spcPct val="100000"/>
              </a:lnSpc>
              <a:buFont typeface="Arial" pitchFamily="34" charset="0"/>
              <a:buChar char="•"/>
            </a:pPr>
            <a:r>
              <a:rPr lang="en-US" dirty="0"/>
              <a:t>Sometimes after a plays a stroke after having been forestalled</a:t>
            </a:r>
          </a:p>
          <a:p>
            <a:pPr marL="288000" indent="-144000">
              <a:lnSpc>
                <a:spcPct val="100000"/>
              </a:lnSpc>
              <a:buFont typeface="Arial" pitchFamily="34" charset="0"/>
              <a:buChar char="•"/>
            </a:pPr>
            <a:r>
              <a:rPr lang="en-US" dirty="0"/>
              <a:t>Possibly after incorrect information from an opponent</a:t>
            </a:r>
          </a:p>
          <a:p>
            <a:pPr marL="288000" indent="-144000">
              <a:lnSpc>
                <a:spcPct val="100000"/>
              </a:lnSpc>
              <a:buFont typeface="Arial" pitchFamily="34" charset="0"/>
              <a:buChar char="•"/>
            </a:pPr>
            <a:r>
              <a:rPr lang="en-US" dirty="0"/>
              <a:t>When a player takes an extra stroke (legitimately) in a handicap game</a:t>
            </a:r>
          </a:p>
        </p:txBody>
      </p:sp>
      <p:sp>
        <p:nvSpPr>
          <p:cNvPr id="4" name="Slide Number Placeholder 3"/>
          <p:cNvSpPr>
            <a:spLocks noGrp="1"/>
          </p:cNvSpPr>
          <p:nvPr>
            <p:ph type="sldNum" sz="quarter" idx="5"/>
          </p:nvPr>
        </p:nvSpPr>
        <p:spPr/>
        <p:txBody>
          <a:bodyPr/>
          <a:lstStyle/>
          <a:p>
            <a:fld id="{775B374B-B6DD-412A-9F4D-56AEB347B305}" type="slidenum">
              <a:rPr lang="en-GB" smtClean="0"/>
              <a:pPr/>
              <a:t>84</a:t>
            </a:fld>
            <a:endParaRPr lang="en-GB"/>
          </a:p>
        </p:txBody>
      </p:sp>
    </p:spTree>
    <p:extLst>
      <p:ext uri="{BB962C8B-B14F-4D97-AF65-F5344CB8AC3E}">
        <p14:creationId xmlns:p14="http://schemas.microsoft.com/office/powerpoint/2010/main" val="70313496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None/>
            </a:pPr>
            <a:r>
              <a:rPr lang="en-US" dirty="0"/>
              <a:t>I think that this rule </a:t>
            </a:r>
            <a:r>
              <a:rPr lang="en-US" u="sng" dirty="0"/>
              <a:t>doesn’t</a:t>
            </a:r>
            <a:r>
              <a:rPr lang="en-US" dirty="0"/>
              <a:t> apply in the first four strokes of the game </a:t>
            </a:r>
            <a:r>
              <a:rPr lang="en-US" dirty="0">
                <a:solidFill>
                  <a:schemeClr val="bg1">
                    <a:lumMod val="65000"/>
                  </a:schemeClr>
                </a:solidFill>
              </a:rPr>
              <a:t>(but the rules don’t actually say so)</a:t>
            </a:r>
            <a:r>
              <a:rPr lang="en-US" dirty="0"/>
              <a:t>.</a:t>
            </a:r>
          </a:p>
        </p:txBody>
      </p:sp>
      <p:sp>
        <p:nvSpPr>
          <p:cNvPr id="4" name="Slide Number Placeholder 3"/>
          <p:cNvSpPr>
            <a:spLocks noGrp="1"/>
          </p:cNvSpPr>
          <p:nvPr>
            <p:ph type="sldNum" sz="quarter" idx="5"/>
          </p:nvPr>
        </p:nvSpPr>
        <p:spPr/>
        <p:txBody>
          <a:bodyPr/>
          <a:lstStyle/>
          <a:p>
            <a:fld id="{775B374B-B6DD-412A-9F4D-56AEB347B305}" type="slidenum">
              <a:rPr lang="en-GB" smtClean="0"/>
              <a:pPr/>
              <a:t>85</a:t>
            </a:fld>
            <a:endParaRPr lang="en-GB"/>
          </a:p>
        </p:txBody>
      </p:sp>
    </p:spTree>
    <p:extLst>
      <p:ext uri="{BB962C8B-B14F-4D97-AF65-F5344CB8AC3E}">
        <p14:creationId xmlns:p14="http://schemas.microsoft.com/office/powerpoint/2010/main" val="185105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None/>
            </a:pPr>
            <a:endParaRPr lang="en-US"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86</a:t>
            </a:fld>
            <a:endParaRPr lang="en-GB"/>
          </a:p>
        </p:txBody>
      </p:sp>
    </p:spTree>
    <p:extLst>
      <p:ext uri="{BB962C8B-B14F-4D97-AF65-F5344CB8AC3E}">
        <p14:creationId xmlns:p14="http://schemas.microsoft.com/office/powerpoint/2010/main" val="1851051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None/>
            </a:pPr>
            <a:endParaRPr lang="en-US" dirty="0"/>
          </a:p>
        </p:txBody>
      </p:sp>
      <p:sp>
        <p:nvSpPr>
          <p:cNvPr id="4" name="Slide Number Placeholder 3"/>
          <p:cNvSpPr>
            <a:spLocks noGrp="1"/>
          </p:cNvSpPr>
          <p:nvPr>
            <p:ph type="sldNum" sz="quarter" idx="5"/>
          </p:nvPr>
        </p:nvSpPr>
        <p:spPr/>
        <p:txBody>
          <a:bodyPr/>
          <a:lstStyle/>
          <a:p>
            <a:fld id="{775B374B-B6DD-412A-9F4D-56AEB347B305}" type="slidenum">
              <a:rPr lang="en-GB" smtClean="0"/>
              <a:pPr/>
              <a:t>87</a:t>
            </a:fld>
            <a:endParaRPr lang="en-GB"/>
          </a:p>
        </p:txBody>
      </p:sp>
    </p:spTree>
    <p:extLst>
      <p:ext uri="{BB962C8B-B14F-4D97-AF65-F5344CB8AC3E}">
        <p14:creationId xmlns:p14="http://schemas.microsoft.com/office/powerpoint/2010/main" val="1851051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88</a:t>
            </a:fld>
            <a:endParaRPr lang="en-GB"/>
          </a:p>
        </p:txBody>
      </p:sp>
    </p:spTree>
    <p:extLst>
      <p:ext uri="{BB962C8B-B14F-4D97-AF65-F5344CB8AC3E}">
        <p14:creationId xmlns:p14="http://schemas.microsoft.com/office/powerpoint/2010/main" val="24091322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89</a:t>
            </a:fld>
            <a:endParaRPr lang="en-GB"/>
          </a:p>
        </p:txBody>
      </p:sp>
    </p:spTree>
    <p:extLst>
      <p:ext uri="{BB962C8B-B14F-4D97-AF65-F5344CB8AC3E}">
        <p14:creationId xmlns:p14="http://schemas.microsoft.com/office/powerpoint/2010/main" val="217240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Non-striking and striking faults have been combined. This was achieved by changing the definition of the striking period. Most thing that were non-striking faults will still be faults, …</a:t>
            </a:r>
            <a:endParaRPr lang="en-GB" dirty="0"/>
          </a:p>
        </p:txBody>
      </p:sp>
      <p:sp>
        <p:nvSpPr>
          <p:cNvPr id="4" name="Slide Number Placeholder 3"/>
          <p:cNvSpPr>
            <a:spLocks noGrp="1"/>
          </p:cNvSpPr>
          <p:nvPr>
            <p:ph type="sldNum" sz="quarter" idx="10"/>
          </p:nvPr>
        </p:nvSpPr>
        <p:spPr/>
        <p:txBody>
          <a:bodyPr/>
          <a:lstStyle/>
          <a:p>
            <a:fld id="{775B374B-B6DD-412A-9F4D-56AEB347B305}" type="slidenum">
              <a:rPr lang="en-GB" smtClean="0"/>
              <a:pPr/>
              <a:t>9</a:t>
            </a:fld>
            <a:endParaRPr lang="en-GB"/>
          </a:p>
        </p:txBody>
      </p:sp>
    </p:spTree>
    <p:extLst>
      <p:ext uri="{BB962C8B-B14F-4D97-AF65-F5344CB8AC3E}">
        <p14:creationId xmlns:p14="http://schemas.microsoft.com/office/powerpoint/2010/main" val="34104200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90</a:t>
            </a:fld>
            <a:endParaRPr lang="en-GB"/>
          </a:p>
        </p:txBody>
      </p:sp>
    </p:spTree>
    <p:extLst>
      <p:ext uri="{BB962C8B-B14F-4D97-AF65-F5344CB8AC3E}">
        <p14:creationId xmlns:p14="http://schemas.microsoft.com/office/powerpoint/2010/main" val="183563768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91</a:t>
            </a:fld>
            <a:endParaRPr lang="en-GB"/>
          </a:p>
        </p:txBody>
      </p:sp>
    </p:spTree>
    <p:extLst>
      <p:ext uri="{BB962C8B-B14F-4D97-AF65-F5344CB8AC3E}">
        <p14:creationId xmlns:p14="http://schemas.microsoft.com/office/powerpoint/2010/main" val="6739251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92</a:t>
            </a:fld>
            <a:endParaRPr lang="en-GB"/>
          </a:p>
        </p:txBody>
      </p:sp>
    </p:spTree>
    <p:extLst>
      <p:ext uri="{BB962C8B-B14F-4D97-AF65-F5344CB8AC3E}">
        <p14:creationId xmlns:p14="http://schemas.microsoft.com/office/powerpoint/2010/main" val="33145081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93</a:t>
            </a:fld>
            <a:endParaRPr lang="en-GB"/>
          </a:p>
        </p:txBody>
      </p:sp>
    </p:spTree>
    <p:extLst>
      <p:ext uri="{BB962C8B-B14F-4D97-AF65-F5344CB8AC3E}">
        <p14:creationId xmlns:p14="http://schemas.microsoft.com/office/powerpoint/2010/main" val="95942294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94</a:t>
            </a:fld>
            <a:endParaRPr lang="en-GB"/>
          </a:p>
        </p:txBody>
      </p:sp>
    </p:spTree>
    <p:extLst>
      <p:ext uri="{BB962C8B-B14F-4D97-AF65-F5344CB8AC3E}">
        <p14:creationId xmlns:p14="http://schemas.microsoft.com/office/powerpoint/2010/main" val="33196348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95</a:t>
            </a:fld>
            <a:endParaRPr lang="en-GB"/>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75B374B-B6DD-412A-9F4D-56AEB347B305}" type="slidenum">
              <a:rPr lang="en-GB" smtClean="0"/>
              <a:pPr/>
              <a:t>96</a:t>
            </a:fld>
            <a:endParaRPr lang="en-GB"/>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97</a:t>
            </a:fld>
            <a:endParaRPr lang="en-GB"/>
          </a:p>
        </p:txBody>
      </p:sp>
    </p:spTree>
    <p:extLst>
      <p:ext uri="{BB962C8B-B14F-4D97-AF65-F5344CB8AC3E}">
        <p14:creationId xmlns:p14="http://schemas.microsoft.com/office/powerpoint/2010/main" val="3002072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98</a:t>
            </a:fld>
            <a:endParaRPr lang="en-GB"/>
          </a:p>
        </p:txBody>
      </p:sp>
    </p:spTree>
    <p:extLst>
      <p:ext uri="{BB962C8B-B14F-4D97-AF65-F5344CB8AC3E}">
        <p14:creationId xmlns:p14="http://schemas.microsoft.com/office/powerpoint/2010/main" val="25490631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5B374B-B6DD-412A-9F4D-56AEB347B305}" type="slidenum">
              <a:rPr lang="en-GB" smtClean="0"/>
              <a:pPr/>
              <a:t>99</a:t>
            </a:fld>
            <a:endParaRPr lang="en-GB"/>
          </a:p>
        </p:txBody>
      </p:sp>
    </p:spTree>
    <p:extLst>
      <p:ext uri="{BB962C8B-B14F-4D97-AF65-F5344CB8AC3E}">
        <p14:creationId xmlns:p14="http://schemas.microsoft.com/office/powerpoint/2010/main" val="2240532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57D42-D654-4571-8200-E279827F05D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80AF9FD-6589-4AD6-A102-53C6321E10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52F3014-D6EA-45FA-88B1-E716CDD7BFE0}"/>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5" name="Footer Placeholder 4">
            <a:extLst>
              <a:ext uri="{FF2B5EF4-FFF2-40B4-BE49-F238E27FC236}">
                <a16:creationId xmlns:a16="http://schemas.microsoft.com/office/drawing/2014/main" id="{79244308-1B13-4054-9B05-4B98B0FB2EC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1D86C6D-5CA7-4E35-AE0D-8F89FC8A8508}"/>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3283247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0ABEB-F240-4287-BB4C-B29A54E6EE1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19BF827-7628-480E-AD54-0546C63C8A9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4B999B-9FCD-408C-97A0-04787FEE68BF}"/>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5" name="Footer Placeholder 4">
            <a:extLst>
              <a:ext uri="{FF2B5EF4-FFF2-40B4-BE49-F238E27FC236}">
                <a16:creationId xmlns:a16="http://schemas.microsoft.com/office/drawing/2014/main" id="{FA30A334-4A65-45BB-9B7C-1D1B14B6FA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CFD354-008F-447C-B819-9FB419E7B23C}"/>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2470324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9F33AD-CED9-4523-B1E7-0720DA5194F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32E2A91-2587-4BB5-BC32-7100C1B8EA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4D46C6-ACD9-4215-BDB1-78E3F11126BF}"/>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5" name="Footer Placeholder 4">
            <a:extLst>
              <a:ext uri="{FF2B5EF4-FFF2-40B4-BE49-F238E27FC236}">
                <a16:creationId xmlns:a16="http://schemas.microsoft.com/office/drawing/2014/main" id="{87206170-AA71-4648-95A0-630FA50C11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4D07924-2C07-4BF4-9B57-11F041251F3E}"/>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3925641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A1065-74D8-442A-949F-51944F07D4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2710556-C44B-431A-BF58-6A5BE84E349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6B39C4-8BAD-4DB4-8652-85C0E786A3BA}"/>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5" name="Footer Placeholder 4">
            <a:extLst>
              <a:ext uri="{FF2B5EF4-FFF2-40B4-BE49-F238E27FC236}">
                <a16:creationId xmlns:a16="http://schemas.microsoft.com/office/drawing/2014/main" id="{CCA6A819-0EEC-4CC3-BA79-C9A8088990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0C9C48D-B8BE-41D8-ACD9-48713E45A597}"/>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585181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D6BFF-9BF3-41C7-B239-C24AC70DEF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369951F-FEC0-4290-8DC2-6E5552B317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BE82A5C-4D33-4EAA-9055-84693542FEBA}"/>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5" name="Footer Placeholder 4">
            <a:extLst>
              <a:ext uri="{FF2B5EF4-FFF2-40B4-BE49-F238E27FC236}">
                <a16:creationId xmlns:a16="http://schemas.microsoft.com/office/drawing/2014/main" id="{0C674179-CAD4-4B1D-B7EB-2C9E7D2B2E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6CDB25-9D82-4343-8B8E-4DFD730B7356}"/>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2208087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9F31F-C117-4636-A624-6FE60DC9637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C325786-DA53-4A26-A146-A3E4351EF0C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AF8B11F-E4D8-43C9-8997-5B7B79EB0AA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C8296FA-2CE0-4288-8A4E-86194DB06DAC}"/>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6" name="Footer Placeholder 5">
            <a:extLst>
              <a:ext uri="{FF2B5EF4-FFF2-40B4-BE49-F238E27FC236}">
                <a16:creationId xmlns:a16="http://schemas.microsoft.com/office/drawing/2014/main" id="{E7CA699E-C5E5-4ACA-9E28-8EC2E85762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BFEB06B-7712-41C2-8B93-6CB127DC835E}"/>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4080633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1747E-946A-4BF2-96FD-64810713037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256FF7F-B868-4215-B70D-EBD72D0EB0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D612C51-3490-4421-85EA-CA8CE3DBD18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6E91DE9-536C-4316-80FB-363BE5E55E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154EAE2-2A0A-4AEA-A92D-23AAFB616FD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D34A238-CE82-42C5-90C2-2D94A12A3ED8}"/>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8" name="Footer Placeholder 7">
            <a:extLst>
              <a:ext uri="{FF2B5EF4-FFF2-40B4-BE49-F238E27FC236}">
                <a16:creationId xmlns:a16="http://schemas.microsoft.com/office/drawing/2014/main" id="{D39E2208-DD88-4FE7-9B5B-A0F55E376F3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0AEE561-A3F0-4D96-BF12-94EABF782887}"/>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2414318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0EF5A-7A86-49F1-9184-339860783C9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751D45F-CF19-4E53-AEE1-1D1098B12D3F}"/>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4" name="Footer Placeholder 3">
            <a:extLst>
              <a:ext uri="{FF2B5EF4-FFF2-40B4-BE49-F238E27FC236}">
                <a16:creationId xmlns:a16="http://schemas.microsoft.com/office/drawing/2014/main" id="{B7D09CFE-B2FE-4CE8-AE23-1BF5F17379C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5D00510-7510-4485-A5BF-B81667B1C7D5}"/>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3366493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B74545-C0BC-4DE6-B6B9-A5372E863B79}"/>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3" name="Footer Placeholder 2">
            <a:extLst>
              <a:ext uri="{FF2B5EF4-FFF2-40B4-BE49-F238E27FC236}">
                <a16:creationId xmlns:a16="http://schemas.microsoft.com/office/drawing/2014/main" id="{F29F13B2-2899-4218-A149-990FF4FAAC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DBF6303-F021-4D78-A5CD-64654F57DF20}"/>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1736733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68BFA-2EFA-4628-B805-13DD0AF556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8EBEEF5-8522-4CFC-850A-D6D3E51EA1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F48D41-113C-47E3-9EB5-E75E040414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FE0BF27-E5FA-41F1-B1FE-5D7C67BF41B5}"/>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6" name="Footer Placeholder 5">
            <a:extLst>
              <a:ext uri="{FF2B5EF4-FFF2-40B4-BE49-F238E27FC236}">
                <a16:creationId xmlns:a16="http://schemas.microsoft.com/office/drawing/2014/main" id="{E238E44B-5258-43BA-9C9A-F3ED882D359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24969CB-7B91-4300-8749-083FB14AAB4C}"/>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3508906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8FFBE-87B7-4D20-944B-875B8428BC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7ED7DE9-2DC5-4DCF-9079-6192564EC3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D42ADCA-660B-477D-AD6A-3C88693CB4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A368B04-9DBD-4347-83F3-78E8802D2863}"/>
              </a:ext>
            </a:extLst>
          </p:cNvPr>
          <p:cNvSpPr>
            <a:spLocks noGrp="1"/>
          </p:cNvSpPr>
          <p:nvPr>
            <p:ph type="dt" sz="half" idx="10"/>
          </p:nvPr>
        </p:nvSpPr>
        <p:spPr/>
        <p:txBody>
          <a:bodyPr/>
          <a:lstStyle/>
          <a:p>
            <a:fld id="{B0B832F1-A390-4393-9465-1A73B3D851D1}" type="datetimeFigureOut">
              <a:rPr lang="en-GB" smtClean="0"/>
              <a:pPr/>
              <a:t>26/11/2018</a:t>
            </a:fld>
            <a:endParaRPr lang="en-GB"/>
          </a:p>
        </p:txBody>
      </p:sp>
      <p:sp>
        <p:nvSpPr>
          <p:cNvPr id="6" name="Footer Placeholder 5">
            <a:extLst>
              <a:ext uri="{FF2B5EF4-FFF2-40B4-BE49-F238E27FC236}">
                <a16:creationId xmlns:a16="http://schemas.microsoft.com/office/drawing/2014/main" id="{02DE5DB0-CBEF-4B4A-8C5D-1E20E8CE6EF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BBCEE8-2683-454B-8A91-D5FD04204353}"/>
              </a:ext>
            </a:extLst>
          </p:cNvPr>
          <p:cNvSpPr>
            <a:spLocks noGrp="1"/>
          </p:cNvSpPr>
          <p:nvPr>
            <p:ph type="sldNum" sz="quarter" idx="12"/>
          </p:nvPr>
        </p:nvSpPr>
        <p:spPr/>
        <p:txBody>
          <a:bodyPr/>
          <a:lstStyle/>
          <a:p>
            <a:fld id="{D46D743C-EAD9-45C2-AB18-0AC06B49BC7C}" type="slidenum">
              <a:rPr lang="en-GB" smtClean="0"/>
              <a:pPr/>
              <a:t>‹#›</a:t>
            </a:fld>
            <a:endParaRPr lang="en-GB"/>
          </a:p>
        </p:txBody>
      </p:sp>
    </p:spTree>
    <p:extLst>
      <p:ext uri="{BB962C8B-B14F-4D97-AF65-F5344CB8AC3E}">
        <p14:creationId xmlns:p14="http://schemas.microsoft.com/office/powerpoint/2010/main" val="3072293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82843E-319F-4B35-A43E-EEF481C7BA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7B5928-361C-4F1D-AD29-842F619E8D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B137B7E-D793-43EB-BC9F-10887BD2E8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B832F1-A390-4393-9465-1A73B3D851D1}" type="datetimeFigureOut">
              <a:rPr lang="en-GB" smtClean="0"/>
              <a:pPr/>
              <a:t>26/11/2018</a:t>
            </a:fld>
            <a:endParaRPr lang="en-GB"/>
          </a:p>
        </p:txBody>
      </p:sp>
      <p:sp>
        <p:nvSpPr>
          <p:cNvPr id="5" name="Footer Placeholder 4">
            <a:extLst>
              <a:ext uri="{FF2B5EF4-FFF2-40B4-BE49-F238E27FC236}">
                <a16:creationId xmlns:a16="http://schemas.microsoft.com/office/drawing/2014/main" id="{4F9E7222-D6B8-4929-B76B-B73145C8EF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6131582-B43D-4940-96F8-5C00A19F80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6D743C-EAD9-45C2-AB18-0AC06B49BC7C}" type="slidenum">
              <a:rPr lang="en-GB" smtClean="0"/>
              <a:pPr/>
              <a:t>‹#›</a:t>
            </a:fld>
            <a:endParaRPr lang="en-GB"/>
          </a:p>
        </p:txBody>
      </p:sp>
    </p:spTree>
    <p:extLst>
      <p:ext uri="{BB962C8B-B14F-4D97-AF65-F5344CB8AC3E}">
        <p14:creationId xmlns:p14="http://schemas.microsoft.com/office/powerpoint/2010/main" val="35253266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svg"/></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sv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sv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oleObject" Target="../embeddings/oleObject1.bin"/><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png"/><Relationship Id="rId4" Type="http://schemas.openxmlformats.org/officeDocument/2006/relationships/oleObject" Target="../embeddings/oleObject2.bin"/></Relationships>
</file>

<file path=ppt/slides/_rels/slide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93.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94.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1472-6DB5-46E3-A7C9-34B3BBE2E54F}"/>
              </a:ext>
            </a:extLst>
          </p:cNvPr>
          <p:cNvSpPr>
            <a:spLocks noGrp="1"/>
          </p:cNvSpPr>
          <p:nvPr>
            <p:ph type="ctrTitle"/>
          </p:nvPr>
        </p:nvSpPr>
        <p:spPr>
          <a:xfrm>
            <a:off x="694006" y="1041400"/>
            <a:ext cx="10803988" cy="2387600"/>
          </a:xfrm>
        </p:spPr>
        <p:txBody>
          <a:bodyPr>
            <a:normAutofit/>
          </a:bodyPr>
          <a:lstStyle/>
          <a:p>
            <a:r>
              <a:rPr lang="en-AU" sz="7200" b="1" dirty="0">
                <a:solidFill>
                  <a:srgbClr val="FF0000"/>
                </a:solidFill>
              </a:rPr>
              <a:t>The New Golf Croquet Rules</a:t>
            </a:r>
            <a:endParaRPr lang="en-GB" sz="7200" b="1" dirty="0">
              <a:solidFill>
                <a:srgbClr val="FF0000"/>
              </a:solidFill>
            </a:endParaRPr>
          </a:p>
        </p:txBody>
      </p:sp>
      <p:sp>
        <p:nvSpPr>
          <p:cNvPr id="3" name="Subtitle 2">
            <a:extLst>
              <a:ext uri="{FF2B5EF4-FFF2-40B4-BE49-F238E27FC236}">
                <a16:creationId xmlns:a16="http://schemas.microsoft.com/office/drawing/2014/main" id="{F7E0DBC8-F331-45A0-BFFC-D772D8371741}"/>
              </a:ext>
            </a:extLst>
          </p:cNvPr>
          <p:cNvSpPr>
            <a:spLocks noGrp="1"/>
          </p:cNvSpPr>
          <p:nvPr>
            <p:ph type="subTitle" idx="1"/>
          </p:nvPr>
        </p:nvSpPr>
        <p:spPr/>
        <p:txBody>
          <a:bodyPr>
            <a:normAutofit/>
          </a:bodyPr>
          <a:lstStyle/>
          <a:p>
            <a:r>
              <a:rPr lang="en-AU" sz="4000" b="1" dirty="0"/>
              <a:t>Main changes between Editions 4 and 5</a:t>
            </a:r>
            <a:endParaRPr lang="en-GB" sz="4000" b="1" dirty="0"/>
          </a:p>
        </p:txBody>
      </p:sp>
      <p:sp>
        <p:nvSpPr>
          <p:cNvPr id="4" name="Rectangle 3"/>
          <p:cNvSpPr/>
          <p:nvPr/>
        </p:nvSpPr>
        <p:spPr>
          <a:xfrm>
            <a:off x="12776367" y="3252272"/>
            <a:ext cx="1679242" cy="369332"/>
          </a:xfrm>
          <a:prstGeom prst="rect">
            <a:avLst/>
          </a:prstGeom>
        </p:spPr>
        <p:txBody>
          <a:bodyPr wrap="none">
            <a:spAutoFit/>
          </a:bodyPr>
          <a:lstStyle/>
          <a:p>
            <a:r>
              <a:rPr lang="en-US" dirty="0"/>
              <a:t>Fault-example 1</a:t>
            </a:r>
          </a:p>
        </p:txBody>
      </p:sp>
    </p:spTree>
    <p:extLst>
      <p:ext uri="{BB962C8B-B14F-4D97-AF65-F5344CB8AC3E}">
        <p14:creationId xmlns:p14="http://schemas.microsoft.com/office/powerpoint/2010/main" val="3401097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D3504AE1-2CCF-41B0-BB4F-3E87BE38CF00}"/>
              </a:ext>
            </a:extLst>
          </p:cNvPr>
          <p:cNvSpPr/>
          <p:nvPr/>
        </p:nvSpPr>
        <p:spPr>
          <a:xfrm>
            <a:off x="2107304" y="2389241"/>
            <a:ext cx="4320000" cy="4320000"/>
          </a:xfrm>
          <a:prstGeom prst="ellipse">
            <a:avLst/>
          </a:prstGeom>
          <a:solidFill>
            <a:srgbClr val="FFE0A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800" b="1">
              <a:solidFill>
                <a:schemeClr val="tx1"/>
              </a:solidFill>
            </a:endParaRPr>
          </a:p>
          <a:p>
            <a:pPr algn="ctr"/>
            <a:r>
              <a:rPr lang="en-AU" sz="2800" b="1">
                <a:solidFill>
                  <a:schemeClr val="tx1"/>
                </a:solidFill>
              </a:rPr>
              <a:t>Non-striking Faults</a:t>
            </a:r>
          </a:p>
          <a:p>
            <a:pPr algn="ctr">
              <a:lnSpc>
                <a:spcPct val="90000"/>
              </a:lnSpc>
              <a:spcBef>
                <a:spcPts val="1200"/>
              </a:spcBef>
            </a:pPr>
            <a:r>
              <a:rPr lang="en-AU" sz="2800">
                <a:solidFill>
                  <a:schemeClr val="tx1"/>
                </a:solidFill>
              </a:rPr>
              <a:t>By any player while attempting to play a shot</a:t>
            </a:r>
          </a:p>
          <a:p>
            <a:pPr algn="ctr">
              <a:lnSpc>
                <a:spcPct val="90000"/>
              </a:lnSpc>
              <a:spcBef>
                <a:spcPts val="1200"/>
              </a:spcBef>
            </a:pPr>
            <a:r>
              <a:rPr lang="en-AU" sz="2800">
                <a:solidFill>
                  <a:schemeClr val="tx1"/>
                </a:solidFill>
              </a:rPr>
              <a:t>By any player while not attempting to play a shot</a:t>
            </a:r>
            <a:endParaRPr lang="en-GB" sz="2800" dirty="0">
              <a:solidFill>
                <a:schemeClr val="tx1"/>
              </a:solidFill>
            </a:endParaRPr>
          </a:p>
        </p:txBody>
      </p:sp>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5"/>
            <a:ext cx="10515600" cy="1733224"/>
          </a:xfrm>
        </p:spPr>
        <p:txBody>
          <a:bodyPr>
            <a:normAutofit/>
          </a:bodyPr>
          <a:lstStyle/>
          <a:p>
            <a:pPr marL="432000" lvl="1">
              <a:lnSpc>
                <a:spcPct val="80000"/>
              </a:lnSpc>
              <a:spcBef>
                <a:spcPts val="1800"/>
              </a:spcBef>
            </a:pPr>
            <a:r>
              <a:rPr lang="en-GB" sz="4400" dirty="0">
                <a:latin typeface="Times New Roman" panose="02020603050405020304" pitchFamily="18" charset="0"/>
                <a:cs typeface="Times New Roman" panose="02020603050405020304" pitchFamily="18" charset="0"/>
              </a:rPr>
              <a:t>If </a:t>
            </a:r>
            <a:r>
              <a:rPr lang="en-GB" sz="4400" b="1" dirty="0">
                <a:solidFill>
                  <a:srgbClr val="0000FF"/>
                </a:solidFill>
                <a:latin typeface="Times New Roman" panose="02020603050405020304" pitchFamily="18" charset="0"/>
                <a:cs typeface="Times New Roman" panose="02020603050405020304" pitchFamily="18" charset="0"/>
              </a:rPr>
              <a:t>outside</a:t>
            </a:r>
            <a:r>
              <a:rPr lang="en-GB" sz="4400" dirty="0">
                <a:latin typeface="Times New Roman" panose="02020603050405020304" pitchFamily="18" charset="0"/>
                <a:cs typeface="Times New Roman" panose="02020603050405020304" pitchFamily="18" charset="0"/>
              </a:rPr>
              <a:t> the </a:t>
            </a:r>
            <a:r>
              <a:rPr lang="en-GB" sz="4400" b="1" dirty="0">
                <a:solidFill>
                  <a:srgbClr val="0000FF"/>
                </a:solidFill>
                <a:latin typeface="Times New Roman" panose="02020603050405020304" pitchFamily="18" charset="0"/>
                <a:cs typeface="Times New Roman" panose="02020603050405020304" pitchFamily="18" charset="0"/>
              </a:rPr>
              <a:t>striking period</a:t>
            </a:r>
            <a:r>
              <a:rPr lang="en-GB" sz="4400" dirty="0">
                <a:solidFill>
                  <a:srgbClr val="0000FF"/>
                </a:solidFill>
                <a:latin typeface="Times New Roman" panose="02020603050405020304" pitchFamily="18" charset="0"/>
                <a:cs typeface="Times New Roman" panose="02020603050405020304" pitchFamily="18" charset="0"/>
              </a:rPr>
              <a:t> </a:t>
            </a:r>
            <a:r>
              <a:rPr lang="en-GB" sz="4400" dirty="0">
                <a:latin typeface="Times New Roman" panose="02020603050405020304" pitchFamily="18" charset="0"/>
                <a:cs typeface="Times New Roman" panose="02020603050405020304" pitchFamily="18" charset="0"/>
              </a:rPr>
              <a:t>or by a player </a:t>
            </a:r>
            <a:r>
              <a:rPr lang="en-GB" sz="4400" b="1" dirty="0">
                <a:solidFill>
                  <a:srgbClr val="0000FF"/>
                </a:solidFill>
                <a:latin typeface="Times New Roman" panose="02020603050405020304" pitchFamily="18" charset="0"/>
                <a:cs typeface="Times New Roman" panose="02020603050405020304" pitchFamily="18" charset="0"/>
              </a:rPr>
              <a:t>not intending to play a stroke</a:t>
            </a:r>
            <a:r>
              <a:rPr lang="en-GB" sz="4400" dirty="0">
                <a:latin typeface="Times New Roman" panose="02020603050405020304" pitchFamily="18" charset="0"/>
                <a:cs typeface="Times New Roman" panose="02020603050405020304" pitchFamily="18" charset="0"/>
              </a:rPr>
              <a:t>, treat as </a:t>
            </a:r>
            <a:r>
              <a:rPr lang="en-GB" sz="4400" b="1" i="1" dirty="0">
                <a:solidFill>
                  <a:srgbClr val="0000FF"/>
                </a:solidFill>
                <a:latin typeface="Times New Roman" panose="02020603050405020304" pitchFamily="18" charset="0"/>
                <a:cs typeface="Times New Roman" panose="02020603050405020304" pitchFamily="18" charset="0"/>
              </a:rPr>
              <a:t>interference</a:t>
            </a:r>
            <a:r>
              <a:rPr lang="en-GB" sz="4400" dirty="0">
                <a:latin typeface="Times New Roman" panose="02020603050405020304" pitchFamily="18" charset="0"/>
                <a:cs typeface="Times New Roman" panose="02020603050405020304" pitchFamily="18" charset="0"/>
              </a:rPr>
              <a:t> with</a:t>
            </a:r>
            <a:r>
              <a:rPr lang="en-GB" sz="4400" b="1" i="1" dirty="0">
                <a:solidFill>
                  <a:srgbClr val="0000FF"/>
                </a:solidFill>
                <a:latin typeface="Times New Roman" panose="02020603050405020304" pitchFamily="18" charset="0"/>
                <a:cs typeface="Times New Roman" panose="02020603050405020304" pitchFamily="18" charset="0"/>
              </a:rPr>
              <a:t> no loss off turn</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2098349"/>
            <a:ext cx="10515600" cy="4078614"/>
          </a:xfrm>
        </p:spPr>
        <p:txBody>
          <a:bodyPr/>
          <a:lstStyle/>
          <a:p>
            <a:endParaRPr lang="en-GB" dirty="0"/>
          </a:p>
        </p:txBody>
      </p:sp>
      <p:sp>
        <p:nvSpPr>
          <p:cNvPr id="6" name="Oval 5">
            <a:extLst>
              <a:ext uri="{FF2B5EF4-FFF2-40B4-BE49-F238E27FC236}">
                <a16:creationId xmlns:a16="http://schemas.microsoft.com/office/drawing/2014/main" id="{7FBD7454-BBEE-4769-B20B-C12DBD9A438E}"/>
              </a:ext>
            </a:extLst>
          </p:cNvPr>
          <p:cNvSpPr/>
          <p:nvPr/>
        </p:nvSpPr>
        <p:spPr>
          <a:xfrm>
            <a:off x="6427304" y="2389241"/>
            <a:ext cx="4320000" cy="4320000"/>
          </a:xfrm>
          <a:prstGeom prst="ellipse">
            <a:avLst/>
          </a:prstGeom>
          <a:solidFill>
            <a:srgbClr val="FFA0E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schemeClr val="tx1"/>
                </a:solidFill>
              </a:rPr>
              <a:t>Striking Faults</a:t>
            </a:r>
          </a:p>
          <a:p>
            <a:pPr algn="ctr"/>
            <a:endParaRPr lang="en-AU" sz="2000" b="1" dirty="0">
              <a:solidFill>
                <a:schemeClr val="tx1"/>
              </a:solidFill>
            </a:endParaRPr>
          </a:p>
          <a:p>
            <a:pPr algn="ctr"/>
            <a:r>
              <a:rPr lang="en-AU" sz="2800" dirty="0">
                <a:solidFill>
                  <a:schemeClr val="tx1"/>
                </a:solidFill>
              </a:rPr>
              <a:t>By the striker during the striking period</a:t>
            </a:r>
            <a:endParaRPr lang="en-GB" sz="2800" dirty="0">
              <a:solidFill>
                <a:schemeClr val="tx1"/>
              </a:solidFill>
            </a:endParaRPr>
          </a:p>
        </p:txBody>
      </p:sp>
      <p:sp>
        <p:nvSpPr>
          <p:cNvPr id="7" name="Oval 6">
            <a:extLst>
              <a:ext uri="{FF2B5EF4-FFF2-40B4-BE49-F238E27FC236}">
                <a16:creationId xmlns:a16="http://schemas.microsoft.com/office/drawing/2014/main" id="{9E189FF4-8887-45C9-B920-0EF6E5693FE0}"/>
              </a:ext>
            </a:extLst>
          </p:cNvPr>
          <p:cNvSpPr/>
          <p:nvPr/>
        </p:nvSpPr>
        <p:spPr>
          <a:xfrm rot="489267">
            <a:off x="1958388" y="2338605"/>
            <a:ext cx="8878835" cy="3256163"/>
          </a:xfrm>
          <a:prstGeom prst="ellipse">
            <a:avLst/>
          </a:prstGeom>
          <a:solidFill>
            <a:srgbClr val="FFC0C0">
              <a:alpha val="50000"/>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4800" b="1" dirty="0">
                <a:solidFill>
                  <a:srgbClr val="FF0000"/>
                </a:solidFill>
              </a:rPr>
              <a:t>Faults</a:t>
            </a:r>
          </a:p>
        </p:txBody>
      </p:sp>
      <p:sp>
        <p:nvSpPr>
          <p:cNvPr id="8" name="Oval 7">
            <a:extLst>
              <a:ext uri="{FF2B5EF4-FFF2-40B4-BE49-F238E27FC236}">
                <a16:creationId xmlns:a16="http://schemas.microsoft.com/office/drawing/2014/main" id="{7340B8A1-068F-4071-A7C6-88BBEE8C6336}"/>
              </a:ext>
            </a:extLst>
          </p:cNvPr>
          <p:cNvSpPr/>
          <p:nvPr/>
        </p:nvSpPr>
        <p:spPr>
          <a:xfrm rot="679001">
            <a:off x="2085021" y="5134540"/>
            <a:ext cx="3963558" cy="1440045"/>
          </a:xfrm>
          <a:prstGeom prst="ellipse">
            <a:avLst/>
          </a:prstGeom>
          <a:solidFill>
            <a:srgbClr val="FFDF79">
              <a:alpha val="80000"/>
            </a:srgbClr>
          </a:solidFill>
          <a:ln w="76200">
            <a:solidFill>
              <a:srgbClr val="E6AF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3200" b="1" dirty="0">
                <a:solidFill>
                  <a:schemeClr val="accent2">
                    <a:lumMod val="75000"/>
                  </a:schemeClr>
                </a:solidFill>
              </a:rPr>
              <a:t>Interference</a:t>
            </a:r>
            <a:endParaRPr lang="en-GB" sz="3200" b="1" dirty="0">
              <a:solidFill>
                <a:schemeClr val="accent2">
                  <a:lumMod val="75000"/>
                </a:schemeClr>
              </a:solidFill>
            </a:endParaRPr>
          </a:p>
        </p:txBody>
      </p:sp>
    </p:spTree>
    <p:extLst>
      <p:ext uri="{BB962C8B-B14F-4D97-AF65-F5344CB8AC3E}">
        <p14:creationId xmlns:p14="http://schemas.microsoft.com/office/powerpoint/2010/main" val="365896722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208AC6A-99FD-44B3-B000-2BB10173A69F}"/>
              </a:ext>
            </a:extLst>
          </p:cNvPr>
          <p:cNvSpPr txBox="1">
            <a:spLocks/>
          </p:cNvSpPr>
          <p:nvPr/>
        </p:nvSpPr>
        <p:spPr>
          <a:xfrm>
            <a:off x="838200" y="4951829"/>
            <a:ext cx="10515600" cy="1707709"/>
          </a:xfrm>
          <a:prstGeom prst="rect">
            <a:avLst/>
          </a:prstGeom>
          <a:ln>
            <a:solidFill>
              <a:srgbClr val="FFC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GB" sz="4000" dirty="0">
                <a:solidFill>
                  <a:srgbClr val="FF0000"/>
                </a:solidFill>
              </a:rPr>
              <a:t>Non-striking fault</a:t>
            </a:r>
            <a:r>
              <a:rPr lang="en-GB" sz="4700" dirty="0">
                <a:solidFill>
                  <a:srgbClr val="FF0000"/>
                </a:solidFill>
              </a:rPr>
              <a:t> </a:t>
            </a:r>
            <a:r>
              <a:rPr lang="en-GB" sz="2400" dirty="0"/>
              <a:t>(Wrong ball play if order reversed?)</a:t>
            </a:r>
          </a:p>
          <a:p>
            <a:pPr marL="0" indent="0">
              <a:buNone/>
            </a:pPr>
            <a:r>
              <a:rPr lang="en-AU" sz="4000" dirty="0"/>
              <a:t>New rule: </a:t>
            </a:r>
            <a:r>
              <a:rPr lang="en-AU" sz="4000" dirty="0">
                <a:solidFill>
                  <a:srgbClr val="FF0000"/>
                </a:solidFill>
              </a:rPr>
              <a:t>Fault &amp; wrong ball play</a:t>
            </a:r>
            <a:endParaRPr lang="en-GB" sz="4000"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3720353"/>
            <a:ext cx="10231582" cy="1075765"/>
          </a:xfrm>
        </p:spPr>
        <p:txBody>
          <a:bodyPr>
            <a:normAutofit fontScale="92500" lnSpcReduction="10000"/>
          </a:bodyPr>
          <a:lstStyle/>
          <a:p>
            <a:pPr marL="0" indent="0">
              <a:spcBef>
                <a:spcPts val="2400"/>
              </a:spcBef>
              <a:buNone/>
            </a:pPr>
            <a:r>
              <a:rPr lang="en-GB" sz="3900" dirty="0">
                <a:solidFill>
                  <a:srgbClr val="406FC4"/>
                </a:solidFill>
              </a:rPr>
              <a:t>Rule 10.7   </a:t>
            </a:r>
            <a:r>
              <a:rPr lang="en-US" sz="3900" dirty="0">
                <a:solidFill>
                  <a:srgbClr val="406FC4"/>
                </a:solidFill>
              </a:rPr>
              <a:t>Wrong Ball and Fault in the Same Stroke</a:t>
            </a:r>
            <a:r>
              <a:rPr lang="en-GB" sz="3900" dirty="0">
                <a:solidFill>
                  <a:srgbClr val="406FC4"/>
                </a:solidFill>
              </a:rPr>
              <a:t>.</a:t>
            </a:r>
          </a:p>
          <a:p>
            <a:pPr marL="0" indent="0">
              <a:spcBef>
                <a:spcPts val="600"/>
              </a:spcBef>
              <a:buNone/>
            </a:pPr>
            <a:r>
              <a:rPr lang="en-GB" sz="3900" b="1" dirty="0">
                <a:solidFill>
                  <a:srgbClr val="406FC4"/>
                </a:solidFill>
              </a:rPr>
              <a:t>Without the fault</a:t>
            </a:r>
            <a:r>
              <a:rPr lang="en-GB" sz="3900" dirty="0">
                <a:solidFill>
                  <a:srgbClr val="406FC4"/>
                </a:solidFill>
              </a:rPr>
              <a:t>: Rule 10.3.1 would have applied.</a:t>
            </a:r>
            <a:endParaRPr lang="en-AU" sz="3900" dirty="0">
              <a:solidFill>
                <a:schemeClr val="bg1"/>
              </a:solidFill>
            </a:endParaRPr>
          </a:p>
          <a:p>
            <a:pPr marL="0" indent="0">
              <a:spcBef>
                <a:spcPts val="2400"/>
              </a:spcBef>
              <a:buNone/>
            </a:pPr>
            <a:endParaRPr lang="en-GB" sz="3600" dirty="0">
              <a:solidFill>
                <a:srgbClr val="406FC4"/>
              </a:solidFill>
            </a:endParaRPr>
          </a:p>
        </p:txBody>
      </p:sp>
      <p:sp>
        <p:nvSpPr>
          <p:cNvPr id="6" name="Content Placeholder 2">
            <a:extLst>
              <a:ext uri="{FF2B5EF4-FFF2-40B4-BE49-F238E27FC236}">
                <a16:creationId xmlns:a16="http://schemas.microsoft.com/office/drawing/2014/main" id="{E89B28DD-87C5-4470-9D1A-E76FFA70FE4E}"/>
              </a:ext>
            </a:extLst>
          </p:cNvPr>
          <p:cNvSpPr txBox="1">
            <a:spLocks/>
          </p:cNvSpPr>
          <p:nvPr/>
        </p:nvSpPr>
        <p:spPr>
          <a:xfrm>
            <a:off x="120748" y="24959"/>
            <a:ext cx="2899543" cy="495545"/>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5</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65423BAD-81EF-4537-BB1B-A950AAF43CC3}"/>
              </a:ext>
            </a:extLst>
          </p:cNvPr>
          <p:cNvSpPr txBox="1">
            <a:spLocks/>
          </p:cNvSpPr>
          <p:nvPr/>
        </p:nvSpPr>
        <p:spPr>
          <a:xfrm>
            <a:off x="914400" y="869854"/>
            <a:ext cx="10591800" cy="2205855"/>
          </a:xfrm>
          <a:prstGeom prst="rect">
            <a:avLst/>
          </a:prstGeom>
          <a:solidFill>
            <a:schemeClr val="bg1">
              <a:lumMod val="9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4000" dirty="0"/>
              <a:t>Owner of </a:t>
            </a:r>
            <a:r>
              <a:rPr lang="en-AU" sz="4000" b="1" dirty="0">
                <a:solidFill>
                  <a:srgbClr val="0000FF"/>
                </a:solidFill>
              </a:rPr>
              <a:t>blue</a:t>
            </a:r>
            <a:r>
              <a:rPr lang="en-AU" sz="4000" dirty="0"/>
              <a:t> takes his stance to play the </a:t>
            </a:r>
            <a:r>
              <a:rPr lang="en-AU" sz="4000" b="1" dirty="0"/>
              <a:t>black</a:t>
            </a:r>
            <a:r>
              <a:rPr lang="en-AU" sz="4000" dirty="0"/>
              <a:t> ball in singles. He accidentally touches his </a:t>
            </a:r>
            <a:r>
              <a:rPr lang="en-AU" sz="4000" b="1" dirty="0">
                <a:solidFill>
                  <a:srgbClr val="0000FF"/>
                </a:solidFill>
              </a:rPr>
              <a:t>blue</a:t>
            </a:r>
            <a:r>
              <a:rPr lang="en-AU" sz="4000" dirty="0"/>
              <a:t> ball with his mallet before making contact with the </a:t>
            </a:r>
            <a:r>
              <a:rPr lang="en-AU" sz="4000" b="1" dirty="0"/>
              <a:t>black</a:t>
            </a:r>
            <a:r>
              <a:rPr lang="en-AU" sz="4000" dirty="0"/>
              <a:t> ball. </a:t>
            </a:r>
            <a:r>
              <a:rPr lang="en-AU" dirty="0">
                <a:solidFill>
                  <a:srgbClr val="406FC4"/>
                </a:solidFill>
              </a:rPr>
              <a:t>(</a:t>
            </a:r>
            <a:r>
              <a:rPr lang="en-GB" dirty="0">
                <a:solidFill>
                  <a:srgbClr val="406FC4"/>
                </a:solidFill>
              </a:rPr>
              <a:t>Order of contact does not matter in the new rules)</a:t>
            </a:r>
          </a:p>
          <a:p>
            <a:pPr marL="0" indent="0">
              <a:buFont typeface="Arial" panose="020B0604020202020204" pitchFamily="34" charset="0"/>
              <a:buNone/>
            </a:pPr>
            <a:endParaRPr lang="en-AU" sz="4000" dirty="0"/>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7788166" y="0"/>
            <a:ext cx="4403833"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FF0000"/>
                </a:solidFill>
              </a:rPr>
              <a:t>Fault </a:t>
            </a:r>
            <a:r>
              <a:rPr lang="en-US" sz="3200" dirty="0"/>
              <a:t>&amp;</a:t>
            </a:r>
            <a:r>
              <a:rPr lang="en-US" sz="3200" b="1" dirty="0">
                <a:solidFill>
                  <a:srgbClr val="FF0000"/>
                </a:solidFill>
              </a:rPr>
              <a:t> </a:t>
            </a:r>
            <a:r>
              <a:rPr lang="en-US" sz="3200" b="1" dirty="0">
                <a:solidFill>
                  <a:srgbClr val="A27B00"/>
                </a:solidFill>
                <a:latin typeface="Times New Roman" pitchFamily="18" charset="0"/>
                <a:cs typeface="Times New Roman" pitchFamily="18" charset="0"/>
              </a:rPr>
              <a:t>Wrong ball play</a:t>
            </a:r>
            <a:endParaRPr lang="en-GB" sz="3200" b="1" dirty="0">
              <a:solidFill>
                <a:srgbClr val="A27B00"/>
              </a:solidFill>
              <a:latin typeface="Times New Roman" pitchFamily="18" charset="0"/>
              <a:cs typeface="Times New Roman" pitchFamily="18"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44906222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Fault-example 5</a:t>
            </a:r>
            <a:endParaRPr lang="en-GB" dirty="0"/>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A208AC6A-99FD-44B3-B000-2BB10173A69F}"/>
              </a:ext>
            </a:extLst>
          </p:cNvPr>
          <p:cNvSpPr txBox="1">
            <a:spLocks/>
          </p:cNvSpPr>
          <p:nvPr/>
        </p:nvSpPr>
        <p:spPr>
          <a:xfrm>
            <a:off x="661183" y="4023360"/>
            <a:ext cx="10755336" cy="2518117"/>
          </a:xfrm>
          <a:prstGeom prst="rect">
            <a:avLst/>
          </a:prstGeom>
          <a:ln>
            <a:solidFill>
              <a:srgbClr val="FFC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Remedy:	</a:t>
            </a:r>
            <a:r>
              <a:rPr lang="en-AU" sz="4000" dirty="0" err="1">
                <a:solidFill>
                  <a:srgbClr val="FF0000"/>
                </a:solidFill>
              </a:rPr>
              <a:t>Red&amp;Yellow</a:t>
            </a:r>
            <a:r>
              <a:rPr lang="en-AU" sz="4000" dirty="0">
                <a:solidFill>
                  <a:srgbClr val="FF0000"/>
                </a:solidFill>
              </a:rPr>
              <a:t> </a:t>
            </a:r>
            <a:r>
              <a:rPr lang="en-AU" sz="4000" dirty="0"/>
              <a:t>can choose leave the </a:t>
            </a:r>
            <a:r>
              <a:rPr lang="en-AU" sz="4000" b="1" dirty="0">
                <a:solidFill>
                  <a:srgbClr val="0000FF"/>
                </a:solidFill>
              </a:rPr>
              <a:t>blue</a:t>
            </a:r>
            <a:r>
              <a:rPr lang="en-AU" sz="4000" dirty="0"/>
              <a:t> and </a:t>
            </a:r>
            <a:r>
              <a:rPr lang="en-AU" sz="4000" b="1" dirty="0"/>
              <a:t>black</a:t>
            </a:r>
            <a:r>
              <a:rPr lang="en-AU" sz="4000" dirty="0"/>
              <a:t> balls </a:t>
            </a:r>
            <a:r>
              <a:rPr lang="en-GB" sz="4000" dirty="0"/>
              <a:t>where they stopped or have them replaced.</a:t>
            </a:r>
          </a:p>
          <a:p>
            <a:pPr marL="1892300" indent="-2349500">
              <a:buNone/>
            </a:pPr>
            <a:r>
              <a:rPr lang="en-GB" sz="4000" dirty="0"/>
              <a:t>To play:	</a:t>
            </a:r>
            <a:r>
              <a:rPr lang="en-GB" sz="4000" b="1" dirty="0">
                <a:solidFill>
                  <a:srgbClr val="FF0000"/>
                </a:solidFill>
              </a:rPr>
              <a:t>Red</a:t>
            </a:r>
            <a:endParaRPr lang="en-GB" sz="4000" dirty="0"/>
          </a:p>
        </p:txBody>
      </p:sp>
      <p:sp>
        <p:nvSpPr>
          <p:cNvPr id="6" name="Content Placeholder 2">
            <a:extLst>
              <a:ext uri="{FF2B5EF4-FFF2-40B4-BE49-F238E27FC236}">
                <a16:creationId xmlns:a16="http://schemas.microsoft.com/office/drawing/2014/main" id="{DC1749DD-77C3-4392-AD6E-0883D3D99F60}"/>
              </a:ext>
            </a:extLst>
          </p:cNvPr>
          <p:cNvSpPr txBox="1">
            <a:spLocks/>
          </p:cNvSpPr>
          <p:nvPr/>
        </p:nvSpPr>
        <p:spPr>
          <a:xfrm>
            <a:off x="661183" y="3406588"/>
            <a:ext cx="10755336" cy="5378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en-GB" sz="3200" b="1" dirty="0">
                <a:solidFill>
                  <a:srgbClr val="406FC4"/>
                </a:solidFill>
              </a:rPr>
              <a:t>Rule 10.3.1 would have applied but fault rule applies instead.</a:t>
            </a:r>
            <a:endParaRPr lang="en-AU" sz="3200" b="1" dirty="0">
              <a:solidFill>
                <a:srgbClr val="406FC4"/>
              </a:solidFill>
            </a:endParaRPr>
          </a:p>
          <a:p>
            <a:pPr marL="0" indent="0">
              <a:buFont typeface="Arial" panose="020B0604020202020204" pitchFamily="34" charset="0"/>
              <a:buNone/>
            </a:pPr>
            <a:endParaRPr lang="en-AU" sz="4000" dirty="0"/>
          </a:p>
        </p:txBody>
      </p:sp>
      <p:sp>
        <p:nvSpPr>
          <p:cNvPr id="9" name="Content Placeholder 2">
            <a:extLst>
              <a:ext uri="{FF2B5EF4-FFF2-40B4-BE49-F238E27FC236}">
                <a16:creationId xmlns:a16="http://schemas.microsoft.com/office/drawing/2014/main" id="{1B2C6C87-2437-4421-ADC6-80861FAA1C57}"/>
              </a:ext>
            </a:extLst>
          </p:cNvPr>
          <p:cNvSpPr txBox="1">
            <a:spLocks/>
          </p:cNvSpPr>
          <p:nvPr/>
        </p:nvSpPr>
        <p:spPr>
          <a:xfrm>
            <a:off x="5234902" y="0"/>
            <a:ext cx="695709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E6000"/>
                </a:solidFill>
              </a:rPr>
              <a:t>Wrong Ball Play &amp; Fault: </a:t>
            </a:r>
            <a:r>
              <a:rPr lang="en-US" sz="3200" b="1" u="sng" dirty="0">
                <a:solidFill>
                  <a:srgbClr val="FF6600"/>
                </a:solidFill>
              </a:rPr>
              <a:t>Rule 11 applies</a:t>
            </a:r>
            <a:endParaRPr lang="en-GB" sz="3200" b="1" dirty="0">
              <a:solidFill>
                <a:srgbClr val="FF6600"/>
              </a:solidFill>
            </a:endParaRPr>
          </a:p>
          <a:p>
            <a:pPr marL="0" indent="0">
              <a:buFont typeface="Arial" panose="020B0604020202020204" pitchFamily="34" charset="0"/>
              <a:buNone/>
            </a:pPr>
            <a:endParaRPr lang="en-GB" dirty="0"/>
          </a:p>
        </p:txBody>
      </p:sp>
      <p:sp>
        <p:nvSpPr>
          <p:cNvPr id="10" name="Content Placeholder 2">
            <a:extLst>
              <a:ext uri="{FF2B5EF4-FFF2-40B4-BE49-F238E27FC236}">
                <a16:creationId xmlns:a16="http://schemas.microsoft.com/office/drawing/2014/main" id="{65423BAD-81EF-4537-BB1B-A950AAF43CC3}"/>
              </a:ext>
            </a:extLst>
          </p:cNvPr>
          <p:cNvSpPr txBox="1">
            <a:spLocks/>
          </p:cNvSpPr>
          <p:nvPr/>
        </p:nvSpPr>
        <p:spPr>
          <a:xfrm>
            <a:off x="914400" y="869854"/>
            <a:ext cx="10591800" cy="2205855"/>
          </a:xfrm>
          <a:prstGeom prst="rect">
            <a:avLst/>
          </a:prstGeom>
          <a:solidFill>
            <a:schemeClr val="bg1">
              <a:lumMod val="9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4000" dirty="0"/>
              <a:t>Owner of </a:t>
            </a:r>
            <a:r>
              <a:rPr lang="en-AU" sz="4000" b="1" dirty="0">
                <a:solidFill>
                  <a:srgbClr val="0000FF"/>
                </a:solidFill>
              </a:rPr>
              <a:t>blue</a:t>
            </a:r>
            <a:r>
              <a:rPr lang="en-AU" sz="4000" dirty="0"/>
              <a:t> takes his stance to play the </a:t>
            </a:r>
            <a:r>
              <a:rPr lang="en-AU" sz="4000" b="1" dirty="0"/>
              <a:t>black</a:t>
            </a:r>
            <a:r>
              <a:rPr lang="en-AU" sz="4000" dirty="0"/>
              <a:t> ball in singles. He accidentally touches his </a:t>
            </a:r>
            <a:r>
              <a:rPr lang="en-AU" sz="4000" b="1" dirty="0">
                <a:solidFill>
                  <a:srgbClr val="0000FF"/>
                </a:solidFill>
              </a:rPr>
              <a:t>blue</a:t>
            </a:r>
            <a:r>
              <a:rPr lang="en-AU" sz="4000" dirty="0"/>
              <a:t> ball with his mallet before making contact with the </a:t>
            </a:r>
            <a:r>
              <a:rPr lang="en-AU" sz="4000" b="1" dirty="0"/>
              <a:t>black</a:t>
            </a:r>
            <a:r>
              <a:rPr lang="en-AU" sz="4000" dirty="0"/>
              <a:t> ball. </a:t>
            </a:r>
            <a:r>
              <a:rPr lang="en-AU" dirty="0">
                <a:solidFill>
                  <a:srgbClr val="406FC4"/>
                </a:solidFill>
              </a:rPr>
              <a:t>(</a:t>
            </a:r>
            <a:r>
              <a:rPr lang="en-GB" dirty="0">
                <a:solidFill>
                  <a:srgbClr val="406FC4"/>
                </a:solidFill>
              </a:rPr>
              <a:t>Order of contact does not matter in the new rules)</a:t>
            </a:r>
          </a:p>
          <a:p>
            <a:pPr marL="0" indent="0">
              <a:buFont typeface="Arial" panose="020B0604020202020204" pitchFamily="34" charset="0"/>
              <a:buNone/>
            </a:pPr>
            <a:endParaRPr lang="en-AU" sz="4000" dirty="0"/>
          </a:p>
        </p:txBody>
      </p:sp>
    </p:spTree>
    <p:extLst>
      <p:ext uri="{BB962C8B-B14F-4D97-AF65-F5344CB8AC3E}">
        <p14:creationId xmlns:p14="http://schemas.microsoft.com/office/powerpoint/2010/main" val="19674184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77613" y="1101646"/>
            <a:ext cx="10436773" cy="4654708"/>
          </a:xfrm>
        </p:spPr>
        <p:txBody>
          <a:bodyPr>
            <a:noAutofit/>
          </a:bodyPr>
          <a:lstStyle/>
          <a:p>
            <a:pPr marL="0" indent="0">
              <a:lnSpc>
                <a:spcPct val="80000"/>
              </a:lnSpc>
              <a:buNone/>
            </a:pPr>
            <a:r>
              <a:rPr lang="en-AU" sz="3600" dirty="0"/>
              <a:t>For a stroke which is both a </a:t>
            </a:r>
            <a:r>
              <a:rPr lang="en-AU" sz="3600" b="1" dirty="0"/>
              <a:t>wrong ball </a:t>
            </a:r>
            <a:r>
              <a:rPr lang="en-AU" sz="3600" dirty="0"/>
              <a:t>and a </a:t>
            </a:r>
            <a:r>
              <a:rPr lang="en-AU" sz="3600" b="1" dirty="0"/>
              <a:t>fault</a:t>
            </a:r>
            <a:r>
              <a:rPr lang="en-AU" sz="3600" dirty="0"/>
              <a:t>:</a:t>
            </a:r>
          </a:p>
          <a:p>
            <a:pPr marL="0" indent="0">
              <a:lnSpc>
                <a:spcPct val="80000"/>
              </a:lnSpc>
              <a:spcBef>
                <a:spcPts val="2400"/>
              </a:spcBef>
              <a:buNone/>
            </a:pPr>
            <a:r>
              <a:rPr lang="en-AU" sz="4400" b="1" dirty="0">
                <a:solidFill>
                  <a:srgbClr val="0000FF"/>
                </a:solidFill>
              </a:rPr>
              <a:t>If Rule 10.3 would have applied if the fault had not occurred, the wrong ball play is ignored and the Fault rule is applied.</a:t>
            </a:r>
          </a:p>
          <a:p>
            <a:pPr marL="0" indent="0">
              <a:lnSpc>
                <a:spcPct val="80000"/>
              </a:lnSpc>
              <a:spcBef>
                <a:spcPts val="3000"/>
              </a:spcBef>
              <a:buNone/>
            </a:pPr>
            <a:r>
              <a:rPr lang="en-AU" sz="3600" dirty="0"/>
              <a:t>Rule 10.3 covers all wrong ball plays where the striker’s side has played the stroke except for wrong ball plays discovered before the fifth turn of the game.</a:t>
            </a:r>
            <a:endParaRPr lang="en-GB" sz="3600" dirty="0"/>
          </a:p>
        </p:txBody>
      </p:sp>
    </p:spTree>
    <p:extLst>
      <p:ext uri="{BB962C8B-B14F-4D97-AF65-F5344CB8AC3E}">
        <p14:creationId xmlns:p14="http://schemas.microsoft.com/office/powerpoint/2010/main" val="37995340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9*</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689742" y="839673"/>
            <a:ext cx="10812516" cy="2309525"/>
          </a:xfrm>
          <a:noFill/>
        </p:spPr>
        <p:txBody>
          <a:bodyPr>
            <a:noAutofit/>
          </a:bodyPr>
          <a:lstStyle/>
          <a:p>
            <a:pPr marL="0" indent="0">
              <a:buNone/>
            </a:pPr>
            <a:r>
              <a:rPr lang="en-US" sz="4000" dirty="0"/>
              <a:t>At the start of a game,</a:t>
            </a:r>
            <a:br>
              <a:rPr lang="en-US" sz="4000" dirty="0"/>
            </a:br>
            <a:r>
              <a:rPr lang="en-US" sz="4000" dirty="0"/>
              <a:t>the owners of </a:t>
            </a:r>
            <a:r>
              <a:rPr lang="en-US" sz="4000" b="1" dirty="0">
                <a:solidFill>
                  <a:srgbClr val="0000FF"/>
                </a:solidFill>
              </a:rPr>
              <a:t>blue</a:t>
            </a:r>
            <a:r>
              <a:rPr lang="en-US" sz="4000" dirty="0"/>
              <a:t>, </a:t>
            </a:r>
            <a:r>
              <a:rPr lang="en-US" sz="4000" b="1" dirty="0">
                <a:solidFill>
                  <a:srgbClr val="FF0000"/>
                </a:solidFill>
              </a:rPr>
              <a:t>red</a:t>
            </a:r>
            <a:r>
              <a:rPr lang="en-US" sz="4000" dirty="0"/>
              <a:t>, </a:t>
            </a:r>
            <a:r>
              <a:rPr lang="en-US" sz="4000" b="1" dirty="0"/>
              <a:t>black</a:t>
            </a:r>
            <a:r>
              <a:rPr lang="en-US" sz="4000" dirty="0"/>
              <a:t> and   </a:t>
            </a:r>
            <a:r>
              <a:rPr lang="en-US" sz="4000" b="1" dirty="0">
                <a:solidFill>
                  <a:srgbClr val="D2A000"/>
                </a:solidFill>
              </a:rPr>
              <a:t>yellow</a:t>
            </a:r>
            <a:r>
              <a:rPr lang="en-US" sz="4000" dirty="0"/>
              <a:t> </a:t>
            </a:r>
            <a:br>
              <a:rPr lang="en-US" sz="4000" dirty="0"/>
            </a:br>
            <a:r>
              <a:rPr lang="en-US" sz="4000" dirty="0"/>
              <a:t>played the       </a:t>
            </a:r>
            <a:r>
              <a:rPr lang="en-US" sz="4000" b="1" dirty="0">
                <a:solidFill>
                  <a:srgbClr val="0000FF"/>
                </a:solidFill>
              </a:rPr>
              <a:t>blue</a:t>
            </a:r>
            <a:r>
              <a:rPr lang="en-US" sz="4000" dirty="0"/>
              <a:t>, </a:t>
            </a:r>
            <a:r>
              <a:rPr lang="en-US" sz="4000" b="1" dirty="0">
                <a:solidFill>
                  <a:srgbClr val="FF0000"/>
                </a:solidFill>
              </a:rPr>
              <a:t>red</a:t>
            </a:r>
            <a:r>
              <a:rPr lang="en-US" sz="4000" dirty="0"/>
              <a:t>, </a:t>
            </a:r>
            <a:r>
              <a:rPr lang="en-US" sz="4000" b="1" dirty="0">
                <a:solidFill>
                  <a:srgbClr val="D2A000"/>
                </a:solidFill>
              </a:rPr>
              <a:t>yellow</a:t>
            </a:r>
            <a:r>
              <a:rPr lang="en-US" sz="4000" dirty="0"/>
              <a:t> and </a:t>
            </a:r>
            <a:r>
              <a:rPr lang="en-US" sz="4000" b="1" dirty="0"/>
              <a:t>black*</a:t>
            </a:r>
            <a:r>
              <a:rPr lang="en-US" sz="4000" dirty="0"/>
              <a:t> balls, respectively. *</a:t>
            </a:r>
            <a:r>
              <a:rPr lang="en-US" sz="4000" dirty="0">
                <a:solidFill>
                  <a:srgbClr val="0070C0"/>
                </a:solidFill>
              </a:rPr>
              <a:t>Fault</a:t>
            </a:r>
            <a:r>
              <a:rPr lang="en-US" sz="4000" dirty="0"/>
              <a:t> </a:t>
            </a:r>
            <a:r>
              <a:rPr lang="en-US" sz="4000" dirty="0">
                <a:solidFill>
                  <a:srgbClr val="0070C0"/>
                </a:solidFill>
              </a:rPr>
              <a:t>playing </a:t>
            </a:r>
            <a:r>
              <a:rPr lang="en-US" sz="4000" b="1" dirty="0"/>
              <a:t>black.</a:t>
            </a:r>
            <a:r>
              <a:rPr lang="en-US" sz="4000" dirty="0"/>
              <a:t> </a:t>
            </a:r>
            <a:r>
              <a:rPr lang="en-AU" sz="4000" dirty="0"/>
              <a:t>Play forestalled.</a:t>
            </a:r>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3984171" y="1"/>
            <a:ext cx="820783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chemeClr val="bg1"/>
                </a:solidFill>
              </a:rPr>
              <a:t>Wrong Ball Play &amp; Fault: </a:t>
            </a:r>
            <a:r>
              <a:rPr lang="en-US" sz="3200" b="1" u="sng" dirty="0">
                <a:solidFill>
                  <a:schemeClr val="bg1"/>
                </a:solidFill>
              </a:rPr>
              <a:t>Rule 11 does not apply</a:t>
            </a:r>
            <a:endParaRPr lang="en-GB" sz="3200" b="1" u="sng" dirty="0">
              <a:solidFill>
                <a:schemeClr val="bg1"/>
              </a:solidFill>
            </a:endParaRPr>
          </a:p>
          <a:p>
            <a:pPr marL="0" indent="0">
              <a:buFont typeface="Arial" panose="020B0604020202020204" pitchFamily="34" charset="0"/>
              <a:buNone/>
            </a:pPr>
            <a:endParaRPr lang="en-GB" dirty="0"/>
          </a:p>
        </p:txBody>
      </p:sp>
      <p:sp>
        <p:nvSpPr>
          <p:cNvPr id="9" name="Content Placeholder 2">
            <a:extLst>
              <a:ext uri="{FF2B5EF4-FFF2-40B4-BE49-F238E27FC236}">
                <a16:creationId xmlns:a16="http://schemas.microsoft.com/office/drawing/2014/main" id="{3EB590A7-1680-4391-A19E-4A7F99168F37}"/>
              </a:ext>
            </a:extLst>
          </p:cNvPr>
          <p:cNvSpPr txBox="1">
            <a:spLocks/>
          </p:cNvSpPr>
          <p:nvPr/>
        </p:nvSpPr>
        <p:spPr>
          <a:xfrm>
            <a:off x="689741" y="4658614"/>
            <a:ext cx="6241013" cy="1944517"/>
          </a:xfrm>
          <a:prstGeom prst="rect">
            <a:avLst/>
          </a:prstGeom>
          <a:noFill/>
          <a:ln w="57150">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4000" b="1" dirty="0"/>
              <a:t>Should this be treated as</a:t>
            </a:r>
            <a:br>
              <a:rPr lang="en-AU" sz="4000" b="1" dirty="0"/>
            </a:br>
            <a:r>
              <a:rPr lang="en-AU" sz="4000" b="1" dirty="0"/>
              <a:t>a wrong ball or a fault?</a:t>
            </a:r>
          </a:p>
        </p:txBody>
      </p:sp>
      <p:sp>
        <p:nvSpPr>
          <p:cNvPr id="10" name="Content Placeholder 2">
            <a:extLst>
              <a:ext uri="{FF2B5EF4-FFF2-40B4-BE49-F238E27FC236}">
                <a16:creationId xmlns:a16="http://schemas.microsoft.com/office/drawing/2014/main" id="{EF5A5EDD-3633-4F55-A6C5-A557C3C6AEC0}"/>
              </a:ext>
            </a:extLst>
          </p:cNvPr>
          <p:cNvSpPr txBox="1">
            <a:spLocks/>
          </p:cNvSpPr>
          <p:nvPr/>
        </p:nvSpPr>
        <p:spPr>
          <a:xfrm>
            <a:off x="689741" y="3530779"/>
            <a:ext cx="10639096" cy="112783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200"/>
              </a:spcBef>
              <a:buFont typeface="Arial" panose="020B0604020202020204" pitchFamily="34" charset="0"/>
              <a:buNone/>
            </a:pPr>
            <a:r>
              <a:rPr lang="en-GB" sz="4000" dirty="0">
                <a:solidFill>
                  <a:schemeClr val="bg1"/>
                </a:solidFill>
              </a:rPr>
              <a:t>Rule 10.5.3 would have applied.</a:t>
            </a:r>
            <a:br>
              <a:rPr lang="en-GB" sz="4000" dirty="0">
                <a:solidFill>
                  <a:schemeClr val="bg1"/>
                </a:solidFill>
              </a:rPr>
            </a:br>
            <a:r>
              <a:rPr lang="en-GB" sz="4000" dirty="0">
                <a:solidFill>
                  <a:schemeClr val="bg1"/>
                </a:solidFill>
              </a:rPr>
              <a:t>That’s one of the exceptional situations.</a:t>
            </a:r>
            <a:endParaRPr lang="en-AU" sz="4000" dirty="0">
              <a:solidFill>
                <a:schemeClr val="bg1"/>
              </a:solidFill>
            </a:endParaRPr>
          </a:p>
        </p:txBody>
      </p:sp>
      <p:cxnSp>
        <p:nvCxnSpPr>
          <p:cNvPr id="11" name="Straight Arrow Connector 10">
            <a:extLst>
              <a:ext uri="{FF2B5EF4-FFF2-40B4-BE49-F238E27FC236}">
                <a16:creationId xmlns:a16="http://schemas.microsoft.com/office/drawing/2014/main" id="{9A30A5CB-8DFC-4BDB-87DF-703B68A2F080}"/>
              </a:ext>
            </a:extLst>
          </p:cNvPr>
          <p:cNvCxnSpPr>
            <a:cxnSpLocks/>
          </p:cNvCxnSpPr>
          <p:nvPr/>
        </p:nvCxnSpPr>
        <p:spPr>
          <a:xfrm flipV="1">
            <a:off x="10620000" y="5706000"/>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
            <a:extLst>
              <a:ext uri="{FF2B5EF4-FFF2-40B4-BE49-F238E27FC236}">
                <a16:creationId xmlns:a16="http://schemas.microsoft.com/office/drawing/2014/main" id="{529EF3F6-08DA-4501-88EF-006240A0EB12}"/>
              </a:ext>
            </a:extLst>
          </p:cNvPr>
          <p:cNvPicPr>
            <a:picLocks noChangeAspect="1" noChangeArrowheads="1"/>
          </p:cNvPicPr>
          <p:nvPr/>
        </p:nvPicPr>
        <p:blipFill>
          <a:blip r:embed="rId3" cstate="print"/>
          <a:srcRect/>
          <a:stretch>
            <a:fillRect/>
          </a:stretch>
        </p:blipFill>
        <p:spPr bwMode="auto">
          <a:xfrm>
            <a:off x="9576000" y="5832000"/>
            <a:ext cx="878541" cy="914400"/>
          </a:xfrm>
          <a:prstGeom prst="rect">
            <a:avLst/>
          </a:prstGeom>
          <a:noFill/>
          <a:ln w="9525">
            <a:noFill/>
            <a:miter lim="800000"/>
            <a:headEnd/>
            <a:tailEnd/>
          </a:ln>
        </p:spPr>
      </p:pic>
      <p:grpSp>
        <p:nvGrpSpPr>
          <p:cNvPr id="4" name="Group 3">
            <a:extLst>
              <a:ext uri="{FF2B5EF4-FFF2-40B4-BE49-F238E27FC236}">
                <a16:creationId xmlns:a16="http://schemas.microsoft.com/office/drawing/2014/main" id="{2017033E-1448-4244-8B7E-CF84B9250529}"/>
              </a:ext>
            </a:extLst>
          </p:cNvPr>
          <p:cNvGrpSpPr/>
          <p:nvPr/>
        </p:nvGrpSpPr>
        <p:grpSpPr>
          <a:xfrm>
            <a:off x="9576000" y="2952000"/>
            <a:ext cx="2232000" cy="914400"/>
            <a:chOff x="9576000" y="3744000"/>
            <a:chExt cx="2232000" cy="914400"/>
          </a:xfrm>
        </p:grpSpPr>
        <p:cxnSp>
          <p:nvCxnSpPr>
            <p:cNvPr id="13" name="Straight Arrow Connector 12">
              <a:extLst>
                <a:ext uri="{FF2B5EF4-FFF2-40B4-BE49-F238E27FC236}">
                  <a16:creationId xmlns:a16="http://schemas.microsoft.com/office/drawing/2014/main" id="{26CC5A88-3B8B-4999-825C-7375BF4111A2}"/>
                </a:ext>
              </a:extLst>
            </p:cNvPr>
            <p:cNvCxnSpPr>
              <a:cxnSpLocks/>
            </p:cNvCxnSpPr>
            <p:nvPr/>
          </p:nvCxnSpPr>
          <p:spPr>
            <a:xfrm flipV="1">
              <a:off x="10620000" y="4644000"/>
              <a:ext cx="1188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7">
              <a:extLst>
                <a:ext uri="{FF2B5EF4-FFF2-40B4-BE49-F238E27FC236}">
                  <a16:creationId xmlns:a16="http://schemas.microsoft.com/office/drawing/2014/main" id="{28C189EC-7939-492F-A811-0D4A84C0B61D}"/>
                </a:ext>
              </a:extLst>
            </p:cNvPr>
            <p:cNvGrpSpPr/>
            <p:nvPr/>
          </p:nvGrpSpPr>
          <p:grpSpPr>
            <a:xfrm>
              <a:off x="9576000" y="3744000"/>
              <a:ext cx="914400" cy="914400"/>
              <a:chOff x="192156" y="5052391"/>
              <a:chExt cx="914400" cy="914400"/>
            </a:xfrm>
          </p:grpSpPr>
          <p:pic>
            <p:nvPicPr>
              <p:cNvPr id="15" name="Graphic 3" descr="Man">
                <a:extLst>
                  <a:ext uri="{FF2B5EF4-FFF2-40B4-BE49-F238E27FC236}">
                    <a16:creationId xmlns:a16="http://schemas.microsoft.com/office/drawing/2014/main" id="{50022D8E-C275-4CB4-862B-6499C906A99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16" name="Group 8">
                <a:extLst>
                  <a:ext uri="{FF2B5EF4-FFF2-40B4-BE49-F238E27FC236}">
                    <a16:creationId xmlns:a16="http://schemas.microsoft.com/office/drawing/2014/main" id="{E70CE25E-035E-4C21-A571-BD69D98CF682}"/>
                  </a:ext>
                </a:extLst>
              </p:cNvPr>
              <p:cNvGrpSpPr/>
              <p:nvPr/>
            </p:nvGrpSpPr>
            <p:grpSpPr>
              <a:xfrm>
                <a:off x="825939" y="5513347"/>
                <a:ext cx="198000" cy="453444"/>
                <a:chOff x="1378226" y="5509591"/>
                <a:chExt cx="198000" cy="453444"/>
              </a:xfrm>
            </p:grpSpPr>
            <p:cxnSp>
              <p:nvCxnSpPr>
                <p:cNvPr id="17" name="Straight Connector 16">
                  <a:extLst>
                    <a:ext uri="{FF2B5EF4-FFF2-40B4-BE49-F238E27FC236}">
                      <a16:creationId xmlns:a16="http://schemas.microsoft.com/office/drawing/2014/main" id="{CE45B645-B07C-4AFF-91A0-40122F33487D}"/>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366CF16-1BD1-4702-AEFD-B82FE9C7305E}"/>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9" name="Straight Arrow Connector 18">
            <a:extLst>
              <a:ext uri="{FF2B5EF4-FFF2-40B4-BE49-F238E27FC236}">
                <a16:creationId xmlns:a16="http://schemas.microsoft.com/office/drawing/2014/main" id="{392DD337-120C-4566-9683-7EA42112101F}"/>
              </a:ext>
            </a:extLst>
          </p:cNvPr>
          <p:cNvCxnSpPr>
            <a:cxnSpLocks/>
          </p:cNvCxnSpPr>
          <p:nvPr/>
        </p:nvCxnSpPr>
        <p:spPr>
          <a:xfrm flipV="1">
            <a:off x="10620000" y="66528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
            <a:extLst>
              <a:ext uri="{FF2B5EF4-FFF2-40B4-BE49-F238E27FC236}">
                <a16:creationId xmlns:a16="http://schemas.microsoft.com/office/drawing/2014/main" id="{389F596B-724E-4622-9807-44503150E160}"/>
              </a:ext>
            </a:extLst>
          </p:cNvPr>
          <p:cNvPicPr>
            <a:picLocks noChangeAspect="1" noChangeArrowheads="1"/>
          </p:cNvPicPr>
          <p:nvPr/>
        </p:nvPicPr>
        <p:blipFill>
          <a:blip r:embed="rId6" cstate="print"/>
          <a:srcRect/>
          <a:stretch>
            <a:fillRect/>
          </a:stretch>
        </p:blipFill>
        <p:spPr bwMode="auto">
          <a:xfrm>
            <a:off x="9576000" y="4842000"/>
            <a:ext cx="878541" cy="914400"/>
          </a:xfrm>
          <a:prstGeom prst="rect">
            <a:avLst/>
          </a:prstGeom>
          <a:noFill/>
          <a:ln w="9525">
            <a:noFill/>
            <a:miter lim="800000"/>
            <a:headEnd/>
            <a:tailEnd/>
          </a:ln>
        </p:spPr>
      </p:pic>
      <p:grpSp>
        <p:nvGrpSpPr>
          <p:cNvPr id="29" name="Group 28">
            <a:extLst>
              <a:ext uri="{FF2B5EF4-FFF2-40B4-BE49-F238E27FC236}">
                <a16:creationId xmlns:a16="http://schemas.microsoft.com/office/drawing/2014/main" id="{3332E364-636B-4AA1-BAA8-7367EC7C776B}"/>
              </a:ext>
            </a:extLst>
          </p:cNvPr>
          <p:cNvGrpSpPr/>
          <p:nvPr/>
        </p:nvGrpSpPr>
        <p:grpSpPr>
          <a:xfrm>
            <a:off x="9576000" y="3852000"/>
            <a:ext cx="2195285" cy="914400"/>
            <a:chOff x="9576000" y="5832000"/>
            <a:chExt cx="2195285" cy="914400"/>
          </a:xfrm>
        </p:grpSpPr>
        <p:cxnSp>
          <p:nvCxnSpPr>
            <p:cNvPr id="21" name="Straight Arrow Connector 20">
              <a:extLst>
                <a:ext uri="{FF2B5EF4-FFF2-40B4-BE49-F238E27FC236}">
                  <a16:creationId xmlns:a16="http://schemas.microsoft.com/office/drawing/2014/main" id="{7A772860-9EFD-4AE0-8068-A99178C41BA0}"/>
                </a:ext>
              </a:extLst>
            </p:cNvPr>
            <p:cNvCxnSpPr>
              <a:cxnSpLocks/>
            </p:cNvCxnSpPr>
            <p:nvPr/>
          </p:nvCxnSpPr>
          <p:spPr>
            <a:xfrm flipV="1">
              <a:off x="10583285" y="6660000"/>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8" name="Picture 1">
              <a:extLst>
                <a:ext uri="{FF2B5EF4-FFF2-40B4-BE49-F238E27FC236}">
                  <a16:creationId xmlns:a16="http://schemas.microsoft.com/office/drawing/2014/main" id="{E14D13A0-A543-4BC1-B60A-659A9736EE7E}"/>
                </a:ext>
              </a:extLst>
            </p:cNvPr>
            <p:cNvPicPr>
              <a:picLocks noChangeAspect="1" noChangeArrowheads="1"/>
            </p:cNvPicPr>
            <p:nvPr/>
          </p:nvPicPr>
          <p:blipFill>
            <a:blip r:embed="rId7" cstate="print"/>
            <a:srcRect/>
            <a:stretch>
              <a:fillRect/>
            </a:stretch>
          </p:blipFill>
          <p:spPr bwMode="auto">
            <a:xfrm>
              <a:off x="9576000" y="5832000"/>
              <a:ext cx="878541" cy="914400"/>
            </a:xfrm>
            <a:prstGeom prst="rect">
              <a:avLst/>
            </a:prstGeom>
            <a:noFill/>
            <a:ln w="9525">
              <a:noFill/>
              <a:miter lim="800000"/>
              <a:headEnd/>
              <a:tailEnd/>
            </a:ln>
          </p:spPr>
        </p:pic>
      </p:grpSp>
    </p:spTree>
    <p:extLst>
      <p:ext uri="{BB962C8B-B14F-4D97-AF65-F5344CB8AC3E}">
        <p14:creationId xmlns:p14="http://schemas.microsoft.com/office/powerpoint/2010/main" val="31500364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9*</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689742" y="839673"/>
            <a:ext cx="10812516" cy="2309525"/>
          </a:xfrm>
          <a:solidFill>
            <a:schemeClr val="bg1">
              <a:lumMod val="85000"/>
            </a:schemeClr>
          </a:solidFill>
        </p:spPr>
        <p:txBody>
          <a:bodyPr>
            <a:noAutofit/>
          </a:bodyPr>
          <a:lstStyle/>
          <a:p>
            <a:pPr marL="0" indent="0">
              <a:buNone/>
            </a:pPr>
            <a:r>
              <a:rPr lang="en-US" sz="4000" dirty="0"/>
              <a:t>At the start of a game,</a:t>
            </a:r>
            <a:br>
              <a:rPr lang="en-US" sz="4000" dirty="0"/>
            </a:br>
            <a:r>
              <a:rPr lang="en-US" sz="4000" dirty="0"/>
              <a:t>the owners of </a:t>
            </a:r>
            <a:r>
              <a:rPr lang="en-US" sz="4000" b="1" dirty="0">
                <a:solidFill>
                  <a:srgbClr val="0000FF"/>
                </a:solidFill>
              </a:rPr>
              <a:t>blue</a:t>
            </a:r>
            <a:r>
              <a:rPr lang="en-US" sz="4000" dirty="0"/>
              <a:t>, </a:t>
            </a:r>
            <a:r>
              <a:rPr lang="en-US" sz="4000" b="1" dirty="0">
                <a:solidFill>
                  <a:srgbClr val="FF0000"/>
                </a:solidFill>
              </a:rPr>
              <a:t>red</a:t>
            </a:r>
            <a:r>
              <a:rPr lang="en-US" sz="4000" dirty="0"/>
              <a:t>, </a:t>
            </a:r>
            <a:r>
              <a:rPr lang="en-US" sz="4000" b="1" dirty="0"/>
              <a:t>black</a:t>
            </a:r>
            <a:r>
              <a:rPr lang="en-US" sz="4000" dirty="0"/>
              <a:t> and   </a:t>
            </a:r>
            <a:r>
              <a:rPr lang="en-US" sz="4000" b="1" dirty="0">
                <a:solidFill>
                  <a:srgbClr val="D2A000"/>
                </a:solidFill>
              </a:rPr>
              <a:t>yellow</a:t>
            </a:r>
            <a:r>
              <a:rPr lang="en-US" sz="4000" dirty="0"/>
              <a:t> </a:t>
            </a:r>
            <a:br>
              <a:rPr lang="en-US" sz="4000" dirty="0"/>
            </a:br>
            <a:r>
              <a:rPr lang="en-US" sz="4000" dirty="0"/>
              <a:t>played the       </a:t>
            </a:r>
            <a:r>
              <a:rPr lang="en-US" sz="4000" b="1" dirty="0">
                <a:solidFill>
                  <a:srgbClr val="0000FF"/>
                </a:solidFill>
              </a:rPr>
              <a:t>blue</a:t>
            </a:r>
            <a:r>
              <a:rPr lang="en-US" sz="4000" dirty="0"/>
              <a:t>, </a:t>
            </a:r>
            <a:r>
              <a:rPr lang="en-US" sz="4000" b="1" dirty="0">
                <a:solidFill>
                  <a:srgbClr val="FF0000"/>
                </a:solidFill>
              </a:rPr>
              <a:t>red</a:t>
            </a:r>
            <a:r>
              <a:rPr lang="en-US" sz="4000" dirty="0"/>
              <a:t>, </a:t>
            </a:r>
            <a:r>
              <a:rPr lang="en-US" sz="4000" b="1" dirty="0">
                <a:solidFill>
                  <a:srgbClr val="D2A000"/>
                </a:solidFill>
              </a:rPr>
              <a:t>yellow</a:t>
            </a:r>
            <a:r>
              <a:rPr lang="en-US" sz="4000" dirty="0"/>
              <a:t> and </a:t>
            </a:r>
            <a:r>
              <a:rPr lang="en-US" sz="4000" b="1" dirty="0"/>
              <a:t>black*</a:t>
            </a:r>
            <a:r>
              <a:rPr lang="en-US" sz="4000" dirty="0"/>
              <a:t> balls, respectively. *</a:t>
            </a:r>
            <a:r>
              <a:rPr lang="en-US" sz="4000" dirty="0">
                <a:solidFill>
                  <a:srgbClr val="0070C0"/>
                </a:solidFill>
              </a:rPr>
              <a:t>Fault</a:t>
            </a:r>
            <a:r>
              <a:rPr lang="en-US" sz="4000" dirty="0"/>
              <a:t> </a:t>
            </a:r>
            <a:r>
              <a:rPr lang="en-US" sz="4000" dirty="0">
                <a:solidFill>
                  <a:srgbClr val="0070C0"/>
                </a:solidFill>
              </a:rPr>
              <a:t>playing </a:t>
            </a:r>
            <a:r>
              <a:rPr lang="en-US" sz="4000" b="1" dirty="0"/>
              <a:t>black.</a:t>
            </a:r>
            <a:r>
              <a:rPr lang="en-US" sz="4000" dirty="0"/>
              <a:t> </a:t>
            </a:r>
            <a:r>
              <a:rPr lang="en-AU" sz="4000" dirty="0"/>
              <a:t>Play forestalled.</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689741" y="4658614"/>
            <a:ext cx="10812517" cy="1944517"/>
          </a:xfrm>
          <a:prstGeom prst="rect">
            <a:avLst/>
          </a:prstGeom>
          <a:noFill/>
          <a:ln w="57150">
            <a:solidFill>
              <a:srgbClr val="FFC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12000" indent="-2082800">
              <a:buNone/>
            </a:pPr>
            <a:r>
              <a:rPr lang="en-AU" sz="4000" b="1" dirty="0"/>
              <a:t>Should this be treated as a wrong ball or a fault?</a:t>
            </a:r>
          </a:p>
          <a:p>
            <a:pPr marL="1512000" indent="-2082800">
              <a:buNone/>
            </a:pPr>
            <a:r>
              <a:rPr lang="en-AU" sz="4000" b="1" dirty="0">
                <a:solidFill>
                  <a:srgbClr val="406FC4"/>
                </a:solidFill>
              </a:rPr>
              <a:t>Wrong ball is </a:t>
            </a:r>
            <a:r>
              <a:rPr lang="en-AU" sz="4000" b="1" u="sng" dirty="0">
                <a:solidFill>
                  <a:srgbClr val="406FC4"/>
                </a:solidFill>
              </a:rPr>
              <a:t>not</a:t>
            </a:r>
            <a:r>
              <a:rPr lang="en-AU" sz="4000" b="1" dirty="0">
                <a:solidFill>
                  <a:srgbClr val="406FC4"/>
                </a:solidFill>
              </a:rPr>
              <a:t> ignored. </a:t>
            </a:r>
            <a:r>
              <a:rPr lang="en-GB" sz="4000" b="1" dirty="0">
                <a:solidFill>
                  <a:srgbClr val="406FC4"/>
                </a:solidFill>
              </a:rPr>
              <a:t>Rule 10.5.3 still applies.</a:t>
            </a:r>
          </a:p>
          <a:p>
            <a:pPr marL="1512000" indent="-2082800">
              <a:spcBef>
                <a:spcPts val="600"/>
              </a:spcBef>
              <a:buNone/>
            </a:pPr>
            <a:r>
              <a:rPr lang="en-GB" sz="3200" dirty="0"/>
              <a:t>(Rule 10.5.3 replaces Rule 5(f) in the old rules)</a:t>
            </a:r>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3984171" y="1"/>
            <a:ext cx="820783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E6000"/>
                </a:solidFill>
              </a:rPr>
              <a:t>Wrong Ball Play &amp; Fault: </a:t>
            </a:r>
            <a:r>
              <a:rPr lang="en-US" sz="3200" b="1" u="sng" dirty="0">
                <a:solidFill>
                  <a:srgbClr val="FF6600"/>
                </a:solidFill>
              </a:rPr>
              <a:t>Rule 11 </a:t>
            </a:r>
            <a:r>
              <a:rPr lang="en-US" sz="3200" b="1" u="sng" dirty="0">
                <a:solidFill>
                  <a:srgbClr val="FF0000"/>
                </a:solidFill>
              </a:rPr>
              <a:t>does not apply</a:t>
            </a:r>
            <a:endParaRPr lang="en-GB" sz="3200" b="1" u="sng"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05A6336B-DB43-4963-B472-08C774F95114}"/>
              </a:ext>
            </a:extLst>
          </p:cNvPr>
          <p:cNvSpPr txBox="1">
            <a:spLocks/>
          </p:cNvSpPr>
          <p:nvPr/>
        </p:nvSpPr>
        <p:spPr>
          <a:xfrm>
            <a:off x="776452" y="3530779"/>
            <a:ext cx="10639096" cy="112783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200"/>
              </a:spcBef>
              <a:buFont typeface="Arial" panose="020B0604020202020204" pitchFamily="34" charset="0"/>
              <a:buNone/>
            </a:pPr>
            <a:r>
              <a:rPr lang="en-GB" sz="4000" dirty="0">
                <a:solidFill>
                  <a:srgbClr val="406FC4"/>
                </a:solidFill>
              </a:rPr>
              <a:t>Rule 10.5.3 would have applied.</a:t>
            </a:r>
            <a:br>
              <a:rPr lang="en-GB" sz="4000" dirty="0">
                <a:solidFill>
                  <a:srgbClr val="406FC4"/>
                </a:solidFill>
              </a:rPr>
            </a:br>
            <a:r>
              <a:rPr lang="en-GB" sz="4000" dirty="0">
                <a:solidFill>
                  <a:srgbClr val="406FC4"/>
                </a:solidFill>
              </a:rPr>
              <a:t>That’s one of the exceptional situations.</a:t>
            </a:r>
            <a:endParaRPr lang="en-AU" sz="4000" dirty="0"/>
          </a:p>
        </p:txBody>
      </p:sp>
    </p:spTree>
    <p:extLst>
      <p:ext uri="{BB962C8B-B14F-4D97-AF65-F5344CB8AC3E}">
        <p14:creationId xmlns:p14="http://schemas.microsoft.com/office/powerpoint/2010/main" val="263032814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3863423" cy="404531"/>
          </a:xfrm>
          <a:prstGeom prst="rect">
            <a:avLst/>
          </a:prstGeom>
          <a:no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10*</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717454"/>
            <a:ext cx="10878207" cy="1539766"/>
          </a:xfrm>
          <a:noFill/>
        </p:spPr>
        <p:txBody>
          <a:bodyPr>
            <a:noAutofit/>
          </a:bodyPr>
          <a:lstStyle/>
          <a:p>
            <a:pPr marL="0" indent="0">
              <a:lnSpc>
                <a:spcPct val="80000"/>
              </a:lnSpc>
              <a:spcBef>
                <a:spcPts val="1200"/>
              </a:spcBef>
              <a:buNone/>
            </a:pPr>
            <a:r>
              <a:rPr lang="en-US" sz="3600" dirty="0"/>
              <a:t>After </a:t>
            </a:r>
            <a:r>
              <a:rPr lang="en-US" sz="3600" b="1" dirty="0">
                <a:solidFill>
                  <a:srgbClr val="D2A000"/>
                </a:solidFill>
              </a:rPr>
              <a:t>yellow</a:t>
            </a:r>
            <a:r>
              <a:rPr lang="en-US" sz="3600" dirty="0"/>
              <a:t> ran a hoop with a valid stroke,</a:t>
            </a:r>
            <a:br>
              <a:rPr lang="en-US" sz="3600" dirty="0"/>
            </a:br>
            <a:r>
              <a:rPr lang="en-US" sz="3600" b="1" dirty="0">
                <a:solidFill>
                  <a:srgbClr val="0000FF"/>
                </a:solidFill>
              </a:rPr>
              <a:t>blue</a:t>
            </a:r>
            <a:r>
              <a:rPr lang="en-US" sz="3600" dirty="0"/>
              <a:t> played the </a:t>
            </a:r>
            <a:r>
              <a:rPr lang="en-US" sz="3600" b="1" dirty="0">
                <a:solidFill>
                  <a:srgbClr val="FF0000"/>
                </a:solidFill>
              </a:rPr>
              <a:t>red</a:t>
            </a:r>
            <a:r>
              <a:rPr lang="en-US" sz="3600" dirty="0"/>
              <a:t> ball to the next hoop.</a:t>
            </a:r>
            <a:br>
              <a:rPr lang="en-US" sz="3600" dirty="0"/>
            </a:br>
            <a:r>
              <a:rPr lang="en-AU" sz="3600" dirty="0"/>
              <a:t>Owner of </a:t>
            </a:r>
            <a:r>
              <a:rPr lang="en-AU" sz="3600" b="1" dirty="0">
                <a:solidFill>
                  <a:srgbClr val="FF0000"/>
                </a:solidFill>
              </a:rPr>
              <a:t>red</a:t>
            </a:r>
            <a:r>
              <a:rPr lang="en-AU" sz="3600" dirty="0"/>
              <a:t> plays </a:t>
            </a:r>
            <a:r>
              <a:rPr lang="en-AU" sz="3400" dirty="0"/>
              <a:t>any ball </a:t>
            </a:r>
            <a:r>
              <a:rPr lang="en-AU" sz="3400" i="1" dirty="0">
                <a:solidFill>
                  <a:srgbClr val="0070C0"/>
                </a:solidFill>
              </a:rPr>
              <a:t>and commits a</a:t>
            </a:r>
            <a:r>
              <a:rPr lang="en-US" sz="3400" i="1" dirty="0">
                <a:solidFill>
                  <a:srgbClr val="0070C0"/>
                </a:solidFill>
              </a:rPr>
              <a:t> fault</a:t>
            </a:r>
            <a:r>
              <a:rPr lang="en-AU" sz="3200" dirty="0">
                <a:solidFill>
                  <a:srgbClr val="0070C0"/>
                </a:solidFill>
                <a:cs typeface="Times New Roman" panose="02020603050405020304" pitchFamily="18" charset="0"/>
              </a:rPr>
              <a:t>.</a:t>
            </a:r>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3984171" y="1"/>
            <a:ext cx="820783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E6000"/>
                </a:solidFill>
              </a:rPr>
              <a:t>Wrong Ball Play &amp; Fault: </a:t>
            </a:r>
            <a:r>
              <a:rPr lang="en-US" sz="3200" b="1" u="sng" dirty="0">
                <a:solidFill>
                  <a:srgbClr val="FF6600"/>
                </a:solidFill>
              </a:rPr>
              <a:t>Rule 11 </a:t>
            </a:r>
            <a:r>
              <a:rPr lang="en-US" sz="3200" b="1" u="sng" dirty="0">
                <a:solidFill>
                  <a:srgbClr val="FF0000"/>
                </a:solidFill>
              </a:rPr>
              <a:t>does not apply</a:t>
            </a:r>
            <a:endParaRPr lang="en-GB" sz="3200" b="1" u="sng"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ED2E6362-000B-4C94-8193-B88CA23ADB2C}"/>
              </a:ext>
            </a:extLst>
          </p:cNvPr>
          <p:cNvSpPr txBox="1">
            <a:spLocks/>
          </p:cNvSpPr>
          <p:nvPr/>
        </p:nvSpPr>
        <p:spPr>
          <a:xfrm>
            <a:off x="838198" y="2391349"/>
            <a:ext cx="10878207" cy="1695740"/>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200"/>
              </a:spcBef>
              <a:buFont typeface="Arial" panose="020B0604020202020204" pitchFamily="34" charset="0"/>
              <a:buNone/>
            </a:pPr>
            <a:r>
              <a:rPr lang="en-AU" sz="3200" dirty="0">
                <a:solidFill>
                  <a:schemeClr val="bg1"/>
                </a:solidFill>
                <a:cs typeface="Times New Roman" panose="02020603050405020304" pitchFamily="18" charset="0"/>
              </a:rPr>
              <a:t>Since </a:t>
            </a:r>
            <a:r>
              <a:rPr lang="en-US" sz="3200" dirty="0">
                <a:solidFill>
                  <a:schemeClr val="bg1"/>
                </a:solidFill>
                <a:cs typeface="Times New Roman" panose="02020603050405020304" pitchFamily="18" charset="0"/>
              </a:rPr>
              <a:t>the previous stroke was played with a ball that did not belong to the side that played it and the last stroke was played by the other side, </a:t>
            </a:r>
            <a:r>
              <a:rPr lang="en-GB" sz="3200" dirty="0">
                <a:solidFill>
                  <a:schemeClr val="bg1"/>
                </a:solidFill>
              </a:rPr>
              <a:t>Rule 10.5.4 would have applied. That’s one of the exceptional situations, so </a:t>
            </a:r>
            <a:r>
              <a:rPr lang="en-GB" sz="3200" b="1" dirty="0">
                <a:solidFill>
                  <a:schemeClr val="bg1"/>
                </a:solidFill>
              </a:rPr>
              <a:t>Rule 10.5.4 still applies.</a:t>
            </a:r>
            <a:endParaRPr lang="en-AU" sz="3200" dirty="0">
              <a:solidFill>
                <a:schemeClr val="bg1"/>
              </a:solidFill>
            </a:endParaRPr>
          </a:p>
        </p:txBody>
      </p:sp>
      <p:sp>
        <p:nvSpPr>
          <p:cNvPr id="10" name="Content Placeholder 2">
            <a:extLst>
              <a:ext uri="{FF2B5EF4-FFF2-40B4-BE49-F238E27FC236}">
                <a16:creationId xmlns:a16="http://schemas.microsoft.com/office/drawing/2014/main" id="{AE540647-6318-432C-A8BF-E7C93B5F4D50}"/>
              </a:ext>
            </a:extLst>
          </p:cNvPr>
          <p:cNvSpPr txBox="1">
            <a:spLocks/>
          </p:cNvSpPr>
          <p:nvPr/>
        </p:nvSpPr>
        <p:spPr>
          <a:xfrm>
            <a:off x="689741" y="4658615"/>
            <a:ext cx="10812517" cy="1481932"/>
          </a:xfrm>
          <a:prstGeom prst="rect">
            <a:avLst/>
          </a:prstGeom>
          <a:noFill/>
          <a:ln w="57150">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4000" b="1" dirty="0"/>
              <a:t>Should this be treated as</a:t>
            </a:r>
            <a:br>
              <a:rPr lang="en-AU" sz="4000" b="1" dirty="0"/>
            </a:br>
            <a:r>
              <a:rPr lang="en-AU" sz="4000" b="1" dirty="0"/>
              <a:t> a wrong ball or a fault?</a:t>
            </a:r>
            <a:endParaRPr lang="en-GB" sz="4000" b="1" dirty="0">
              <a:solidFill>
                <a:srgbClr val="406FC4"/>
              </a:solidFill>
            </a:endParaRPr>
          </a:p>
        </p:txBody>
      </p:sp>
      <p:cxnSp>
        <p:nvCxnSpPr>
          <p:cNvPr id="11" name="Straight Arrow Connector 10">
            <a:extLst>
              <a:ext uri="{FF2B5EF4-FFF2-40B4-BE49-F238E27FC236}">
                <a16:creationId xmlns:a16="http://schemas.microsoft.com/office/drawing/2014/main" id="{FF5FEAD7-3684-4748-ABF5-6E290ADF342C}"/>
              </a:ext>
            </a:extLst>
          </p:cNvPr>
          <p:cNvCxnSpPr>
            <a:cxnSpLocks/>
          </p:cNvCxnSpPr>
          <p:nvPr/>
        </p:nvCxnSpPr>
        <p:spPr>
          <a:xfrm flipV="1">
            <a:off x="10620000" y="4048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24">
            <a:extLst>
              <a:ext uri="{FF2B5EF4-FFF2-40B4-BE49-F238E27FC236}">
                <a16:creationId xmlns:a16="http://schemas.microsoft.com/office/drawing/2014/main" id="{5F39B099-D9AD-447D-9AEE-1C209EB969C2}"/>
              </a:ext>
            </a:extLst>
          </p:cNvPr>
          <p:cNvGrpSpPr/>
          <p:nvPr/>
        </p:nvGrpSpPr>
        <p:grpSpPr>
          <a:xfrm>
            <a:off x="11070000" y="3526201"/>
            <a:ext cx="196114" cy="697157"/>
            <a:chOff x="3991417" y="3095057"/>
            <a:chExt cx="196114" cy="697157"/>
          </a:xfrm>
        </p:grpSpPr>
        <p:cxnSp>
          <p:nvCxnSpPr>
            <p:cNvPr id="13" name="Straight Connector 12">
              <a:extLst>
                <a:ext uri="{FF2B5EF4-FFF2-40B4-BE49-F238E27FC236}">
                  <a16:creationId xmlns:a16="http://schemas.microsoft.com/office/drawing/2014/main" id="{10A371D4-EE48-4B54-A0AA-2E7D4918DB52}"/>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4F4156F-D8CE-4A7F-917C-6BC477410B1E}"/>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6F289AB-BE96-48A0-BED3-1A99757AF0A1}"/>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6" name="Picture 1">
            <a:extLst>
              <a:ext uri="{FF2B5EF4-FFF2-40B4-BE49-F238E27FC236}">
                <a16:creationId xmlns:a16="http://schemas.microsoft.com/office/drawing/2014/main" id="{33D75C1A-5035-4D42-BB44-FCB44AAD98F2}"/>
              </a:ext>
            </a:extLst>
          </p:cNvPr>
          <p:cNvPicPr>
            <a:picLocks noChangeAspect="1" noChangeArrowheads="1"/>
          </p:cNvPicPr>
          <p:nvPr/>
        </p:nvPicPr>
        <p:blipFill>
          <a:blip r:embed="rId3" cstate="print"/>
          <a:srcRect/>
          <a:stretch>
            <a:fillRect/>
          </a:stretch>
        </p:blipFill>
        <p:spPr bwMode="auto">
          <a:xfrm>
            <a:off x="9576000" y="3222000"/>
            <a:ext cx="878541" cy="914400"/>
          </a:xfrm>
          <a:prstGeom prst="rect">
            <a:avLst/>
          </a:prstGeom>
          <a:noFill/>
          <a:ln w="9525">
            <a:noFill/>
            <a:miter lim="800000"/>
            <a:headEnd/>
            <a:tailEnd/>
          </a:ln>
        </p:spPr>
      </p:pic>
      <p:cxnSp>
        <p:nvCxnSpPr>
          <p:cNvPr id="17" name="Straight Arrow Connector 16">
            <a:extLst>
              <a:ext uri="{FF2B5EF4-FFF2-40B4-BE49-F238E27FC236}">
                <a16:creationId xmlns:a16="http://schemas.microsoft.com/office/drawing/2014/main" id="{AA909EDC-1A00-4550-A7C7-B2DE870AB144}"/>
              </a:ext>
            </a:extLst>
          </p:cNvPr>
          <p:cNvCxnSpPr>
            <a:cxnSpLocks/>
          </p:cNvCxnSpPr>
          <p:nvPr/>
        </p:nvCxnSpPr>
        <p:spPr>
          <a:xfrm flipV="1">
            <a:off x="10620000" y="5058000"/>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roup 7">
            <a:extLst>
              <a:ext uri="{FF2B5EF4-FFF2-40B4-BE49-F238E27FC236}">
                <a16:creationId xmlns:a16="http://schemas.microsoft.com/office/drawing/2014/main" id="{C2CAFB6B-23D4-4D00-ADCC-A533CBA82E19}"/>
              </a:ext>
            </a:extLst>
          </p:cNvPr>
          <p:cNvGrpSpPr/>
          <p:nvPr/>
        </p:nvGrpSpPr>
        <p:grpSpPr>
          <a:xfrm>
            <a:off x="9576000" y="4230000"/>
            <a:ext cx="914400" cy="914400"/>
            <a:chOff x="192156" y="5052391"/>
            <a:chExt cx="914400" cy="914400"/>
          </a:xfrm>
        </p:grpSpPr>
        <p:pic>
          <p:nvPicPr>
            <p:cNvPr id="19" name="Graphic 3" descr="Man">
              <a:extLst>
                <a:ext uri="{FF2B5EF4-FFF2-40B4-BE49-F238E27FC236}">
                  <a16:creationId xmlns:a16="http://schemas.microsoft.com/office/drawing/2014/main" id="{DC8E0EDE-0C42-4017-BEFE-64A08038030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20" name="Group 8">
              <a:extLst>
                <a:ext uri="{FF2B5EF4-FFF2-40B4-BE49-F238E27FC236}">
                  <a16:creationId xmlns:a16="http://schemas.microsoft.com/office/drawing/2014/main" id="{4743E4DF-95A5-4642-8428-09145E8057FA}"/>
                </a:ext>
              </a:extLst>
            </p:cNvPr>
            <p:cNvGrpSpPr/>
            <p:nvPr/>
          </p:nvGrpSpPr>
          <p:grpSpPr>
            <a:xfrm>
              <a:off x="825939" y="5513347"/>
              <a:ext cx="198000" cy="453444"/>
              <a:chOff x="1378226" y="5509591"/>
              <a:chExt cx="198000" cy="453444"/>
            </a:xfrm>
          </p:grpSpPr>
          <p:cxnSp>
            <p:nvCxnSpPr>
              <p:cNvPr id="21" name="Straight Connector 20">
                <a:extLst>
                  <a:ext uri="{FF2B5EF4-FFF2-40B4-BE49-F238E27FC236}">
                    <a16:creationId xmlns:a16="http://schemas.microsoft.com/office/drawing/2014/main" id="{C73707D0-F1D7-4C64-AC5A-6364C386A9B0}"/>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67F11C-8973-4283-BCD8-3AD1AF4E3F77}"/>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3" name="Straight Arrow Connector 22">
            <a:extLst>
              <a:ext uri="{FF2B5EF4-FFF2-40B4-BE49-F238E27FC236}">
                <a16:creationId xmlns:a16="http://schemas.microsoft.com/office/drawing/2014/main" id="{6B18AF1D-3AAB-4D3E-9520-B3DE650A6616}"/>
              </a:ext>
            </a:extLst>
          </p:cNvPr>
          <p:cNvCxnSpPr>
            <a:cxnSpLocks/>
          </p:cNvCxnSpPr>
          <p:nvPr/>
        </p:nvCxnSpPr>
        <p:spPr>
          <a:xfrm flipV="1">
            <a:off x="10620000" y="6066000"/>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24" name="Picture 1">
            <a:extLst>
              <a:ext uri="{FF2B5EF4-FFF2-40B4-BE49-F238E27FC236}">
                <a16:creationId xmlns:a16="http://schemas.microsoft.com/office/drawing/2014/main" id="{7256871E-5E54-41A6-88B2-C7E19DAF8607}"/>
              </a:ext>
            </a:extLst>
          </p:cNvPr>
          <p:cNvPicPr>
            <a:picLocks noChangeAspect="1" noChangeArrowheads="1"/>
          </p:cNvPicPr>
          <p:nvPr/>
        </p:nvPicPr>
        <p:blipFill>
          <a:blip r:embed="rId6" cstate="print"/>
          <a:srcRect/>
          <a:stretch>
            <a:fillRect/>
          </a:stretch>
        </p:blipFill>
        <p:spPr bwMode="auto">
          <a:xfrm>
            <a:off x="9576000" y="5346000"/>
            <a:ext cx="878541" cy="914400"/>
          </a:xfrm>
          <a:prstGeom prst="rect">
            <a:avLst/>
          </a:prstGeom>
          <a:noFill/>
          <a:ln w="9525">
            <a:noFill/>
            <a:miter lim="800000"/>
            <a:headEnd/>
            <a:tailEnd/>
          </a:ln>
        </p:spPr>
      </p:pic>
    </p:spTree>
    <p:extLst>
      <p:ext uri="{BB962C8B-B14F-4D97-AF65-F5344CB8AC3E}">
        <p14:creationId xmlns:p14="http://schemas.microsoft.com/office/powerpoint/2010/main" val="61694041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3863423" cy="404531"/>
          </a:xfrm>
          <a:prstGeom prst="rect">
            <a:avLst/>
          </a:prstGeom>
          <a:no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10*</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717454"/>
            <a:ext cx="10878207" cy="1539766"/>
          </a:xfrm>
          <a:solidFill>
            <a:schemeClr val="bg1">
              <a:lumMod val="85000"/>
            </a:schemeClr>
          </a:solidFill>
        </p:spPr>
        <p:txBody>
          <a:bodyPr>
            <a:noAutofit/>
          </a:bodyPr>
          <a:lstStyle/>
          <a:p>
            <a:pPr marL="0" indent="0">
              <a:lnSpc>
                <a:spcPct val="80000"/>
              </a:lnSpc>
              <a:spcBef>
                <a:spcPts val="1200"/>
              </a:spcBef>
              <a:buNone/>
            </a:pPr>
            <a:r>
              <a:rPr lang="en-US" sz="3600" dirty="0"/>
              <a:t>After </a:t>
            </a:r>
            <a:r>
              <a:rPr lang="en-US" sz="3600" b="1" dirty="0">
                <a:solidFill>
                  <a:srgbClr val="D2A000"/>
                </a:solidFill>
              </a:rPr>
              <a:t>yellow</a:t>
            </a:r>
            <a:r>
              <a:rPr lang="en-US" sz="3600" dirty="0"/>
              <a:t> ran a hoop with a valid stroke,</a:t>
            </a:r>
            <a:br>
              <a:rPr lang="en-US" sz="3600" dirty="0"/>
            </a:br>
            <a:r>
              <a:rPr lang="en-US" sz="3600" b="1" dirty="0">
                <a:solidFill>
                  <a:srgbClr val="0000FF"/>
                </a:solidFill>
              </a:rPr>
              <a:t>blue</a:t>
            </a:r>
            <a:r>
              <a:rPr lang="en-US" sz="3600" dirty="0"/>
              <a:t> played the </a:t>
            </a:r>
            <a:r>
              <a:rPr lang="en-US" sz="3600" b="1" dirty="0">
                <a:solidFill>
                  <a:srgbClr val="FF0000"/>
                </a:solidFill>
              </a:rPr>
              <a:t>red</a:t>
            </a:r>
            <a:r>
              <a:rPr lang="en-US" sz="3600" dirty="0"/>
              <a:t> ball to the next hoop.</a:t>
            </a:r>
            <a:br>
              <a:rPr lang="en-US" sz="3600" dirty="0"/>
            </a:br>
            <a:r>
              <a:rPr lang="en-AU" sz="3600" dirty="0"/>
              <a:t>Owner of </a:t>
            </a:r>
            <a:r>
              <a:rPr lang="en-AU" sz="3600" b="1" dirty="0">
                <a:solidFill>
                  <a:srgbClr val="FF0000"/>
                </a:solidFill>
              </a:rPr>
              <a:t>red</a:t>
            </a:r>
            <a:r>
              <a:rPr lang="en-AU" sz="3600" dirty="0"/>
              <a:t> plays </a:t>
            </a:r>
            <a:r>
              <a:rPr lang="en-AU" sz="3400" dirty="0"/>
              <a:t>any ball </a:t>
            </a:r>
            <a:r>
              <a:rPr lang="en-AU" sz="3400" i="1" dirty="0">
                <a:solidFill>
                  <a:srgbClr val="0070C0"/>
                </a:solidFill>
              </a:rPr>
              <a:t>and commits</a:t>
            </a:r>
            <a:r>
              <a:rPr lang="en-US" sz="3400" i="1" dirty="0">
                <a:solidFill>
                  <a:srgbClr val="0070C0"/>
                </a:solidFill>
              </a:rPr>
              <a:t> fault</a:t>
            </a:r>
            <a:r>
              <a:rPr lang="en-AU" sz="3200" dirty="0">
                <a:solidFill>
                  <a:srgbClr val="0070C0"/>
                </a:solidFill>
                <a:cs typeface="Times New Roman" panose="02020603050405020304" pitchFamily="18" charset="0"/>
              </a:rPr>
              <a:t>.</a:t>
            </a:r>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3984171" y="1"/>
            <a:ext cx="820783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E6000"/>
                </a:solidFill>
              </a:rPr>
              <a:t>Wrong Ball Play &amp; Fault: </a:t>
            </a:r>
            <a:r>
              <a:rPr lang="en-US" sz="3200" b="1" u="sng" dirty="0">
                <a:solidFill>
                  <a:srgbClr val="FF6600"/>
                </a:solidFill>
              </a:rPr>
              <a:t>Rule 11 </a:t>
            </a:r>
            <a:r>
              <a:rPr lang="en-US" sz="3200" b="1" u="sng" dirty="0">
                <a:solidFill>
                  <a:srgbClr val="FF0000"/>
                </a:solidFill>
              </a:rPr>
              <a:t>does not apply</a:t>
            </a:r>
            <a:endParaRPr lang="en-GB" sz="3200" b="1" u="sng"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ED2E6362-000B-4C94-8193-B88CA23ADB2C}"/>
              </a:ext>
            </a:extLst>
          </p:cNvPr>
          <p:cNvSpPr txBox="1">
            <a:spLocks/>
          </p:cNvSpPr>
          <p:nvPr/>
        </p:nvSpPr>
        <p:spPr>
          <a:xfrm>
            <a:off x="838198" y="2391349"/>
            <a:ext cx="10878207" cy="1695740"/>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200"/>
              </a:spcBef>
              <a:buFont typeface="Arial" panose="020B0604020202020204" pitchFamily="34" charset="0"/>
              <a:buNone/>
            </a:pPr>
            <a:r>
              <a:rPr lang="en-AU" sz="3200" dirty="0">
                <a:solidFill>
                  <a:srgbClr val="0070C0"/>
                </a:solidFill>
                <a:cs typeface="Times New Roman" panose="02020603050405020304" pitchFamily="18" charset="0"/>
              </a:rPr>
              <a:t>Since </a:t>
            </a:r>
            <a:r>
              <a:rPr lang="en-US" sz="3200" dirty="0">
                <a:solidFill>
                  <a:srgbClr val="0070C0"/>
                </a:solidFill>
                <a:cs typeface="Times New Roman" panose="02020603050405020304" pitchFamily="18" charset="0"/>
              </a:rPr>
              <a:t>the previous stroke was played with a ball that did not belong to the side that played it and the last stroke was played by the other side, </a:t>
            </a:r>
            <a:r>
              <a:rPr lang="en-GB" sz="3200" dirty="0">
                <a:solidFill>
                  <a:srgbClr val="406FC4"/>
                </a:solidFill>
              </a:rPr>
              <a:t>Rule 10.5.4 would have applied.</a:t>
            </a:r>
            <a:br>
              <a:rPr lang="en-GB" sz="3200" dirty="0">
                <a:solidFill>
                  <a:srgbClr val="406FC4"/>
                </a:solidFill>
              </a:rPr>
            </a:br>
            <a:r>
              <a:rPr lang="en-GB" sz="3200" dirty="0">
                <a:solidFill>
                  <a:srgbClr val="406FC4"/>
                </a:solidFill>
              </a:rPr>
              <a:t>That’s one of the exceptional situations.</a:t>
            </a:r>
            <a:endParaRPr lang="en-AU" sz="3200" dirty="0"/>
          </a:p>
        </p:txBody>
      </p:sp>
      <p:sp>
        <p:nvSpPr>
          <p:cNvPr id="11" name="Content Placeholder 2">
            <a:extLst>
              <a:ext uri="{FF2B5EF4-FFF2-40B4-BE49-F238E27FC236}">
                <a16:creationId xmlns:a16="http://schemas.microsoft.com/office/drawing/2014/main" id="{992D8100-3D7B-407E-B341-840AF8649F5D}"/>
              </a:ext>
            </a:extLst>
          </p:cNvPr>
          <p:cNvSpPr txBox="1">
            <a:spLocks/>
          </p:cNvSpPr>
          <p:nvPr/>
        </p:nvSpPr>
        <p:spPr>
          <a:xfrm>
            <a:off x="689741" y="4658615"/>
            <a:ext cx="10812517" cy="1481932"/>
          </a:xfrm>
          <a:prstGeom prst="rect">
            <a:avLst/>
          </a:prstGeom>
          <a:noFill/>
          <a:ln w="57150">
            <a:solidFill>
              <a:srgbClr val="FFC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12000" indent="-2082800">
              <a:buNone/>
            </a:pPr>
            <a:r>
              <a:rPr lang="en-AU" sz="4000" b="1" dirty="0"/>
              <a:t>Should this be treated as a wrong ball or a fault?</a:t>
            </a:r>
          </a:p>
          <a:p>
            <a:pPr marL="1512000" indent="-2082800">
              <a:buNone/>
            </a:pPr>
            <a:r>
              <a:rPr lang="en-AU" sz="4000" b="1" dirty="0">
                <a:solidFill>
                  <a:srgbClr val="406FC4"/>
                </a:solidFill>
              </a:rPr>
              <a:t>Wrong ball is </a:t>
            </a:r>
            <a:r>
              <a:rPr lang="en-AU" sz="4000" b="1" u="sng" dirty="0">
                <a:solidFill>
                  <a:srgbClr val="406FC4"/>
                </a:solidFill>
              </a:rPr>
              <a:t>not</a:t>
            </a:r>
            <a:r>
              <a:rPr lang="en-AU" sz="4000" b="1" dirty="0">
                <a:solidFill>
                  <a:srgbClr val="406FC4"/>
                </a:solidFill>
              </a:rPr>
              <a:t> ignored. </a:t>
            </a:r>
            <a:r>
              <a:rPr lang="en-GB" sz="4000" b="1" dirty="0">
                <a:solidFill>
                  <a:srgbClr val="406FC4"/>
                </a:solidFill>
              </a:rPr>
              <a:t>Rule 10.5.4 still applies.</a:t>
            </a:r>
          </a:p>
        </p:txBody>
      </p:sp>
    </p:spTree>
    <p:extLst>
      <p:ext uri="{BB962C8B-B14F-4D97-AF65-F5344CB8AC3E}">
        <p14:creationId xmlns:p14="http://schemas.microsoft.com/office/powerpoint/2010/main" val="10077430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749455" cy="1907385"/>
          </a:xfrm>
        </p:spPr>
        <p:txBody>
          <a:bodyPr>
            <a:noAutofit/>
          </a:bodyPr>
          <a:lstStyle/>
          <a:p>
            <a:pPr marL="0" indent="0">
              <a:lnSpc>
                <a:spcPct val="80000"/>
              </a:lnSpc>
              <a:buNone/>
            </a:pPr>
            <a:r>
              <a:rPr lang="en-AU" sz="3600" dirty="0"/>
              <a:t>After </a:t>
            </a:r>
            <a:r>
              <a:rPr lang="en-AU" sz="3600" b="1" dirty="0">
                <a:solidFill>
                  <a:srgbClr val="D2A000"/>
                </a:solidFill>
              </a:rPr>
              <a:t>yellow</a:t>
            </a:r>
            <a:r>
              <a:rPr lang="en-AU" sz="3600" dirty="0"/>
              <a:t> played his ball, the owner of </a:t>
            </a:r>
            <a:r>
              <a:rPr lang="en-AU" sz="3600" b="1" dirty="0">
                <a:solidFill>
                  <a:srgbClr val="FF0000"/>
                </a:solidFill>
              </a:rPr>
              <a:t>red</a:t>
            </a:r>
            <a:r>
              <a:rPr lang="en-AU" sz="3600" dirty="0"/>
              <a:t> took his stance to play his ball. He caused court damage with his mallet before making contact with his ball. The owner of </a:t>
            </a:r>
            <a:r>
              <a:rPr lang="en-AU" sz="3600" b="1" dirty="0">
                <a:solidFill>
                  <a:srgbClr val="FF0000"/>
                </a:solidFill>
              </a:rPr>
              <a:t>red</a:t>
            </a:r>
            <a:r>
              <a:rPr lang="en-AU" sz="3600" dirty="0"/>
              <a:t> has committed a fault &amp; wrong ball.</a:t>
            </a:r>
          </a:p>
        </p:txBody>
      </p:sp>
      <p:sp>
        <p:nvSpPr>
          <p:cNvPr id="7" name="Content Placeholder 2">
            <a:extLst>
              <a:ext uri="{FF2B5EF4-FFF2-40B4-BE49-F238E27FC236}">
                <a16:creationId xmlns:a16="http://schemas.microsoft.com/office/drawing/2014/main" id="{D22D2F86-620A-4190-82FC-A1C305009ECF}"/>
              </a:ext>
            </a:extLst>
          </p:cNvPr>
          <p:cNvSpPr txBox="1">
            <a:spLocks/>
          </p:cNvSpPr>
          <p:nvPr/>
        </p:nvSpPr>
        <p:spPr>
          <a:xfrm>
            <a:off x="120748" y="24959"/>
            <a:ext cx="2899543" cy="495545"/>
          </a:xfrm>
          <a:prstGeom prst="rect">
            <a:avLst/>
          </a:prstGeom>
          <a:ln>
            <a:solidFill>
              <a:srgbClr val="FF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6</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E5AB69A5-5CC5-4D4A-A07F-58FF2FF0B923}"/>
              </a:ext>
            </a:extLst>
          </p:cNvPr>
          <p:cNvSpPr txBox="1">
            <a:spLocks/>
          </p:cNvSpPr>
          <p:nvPr/>
        </p:nvSpPr>
        <p:spPr>
          <a:xfrm>
            <a:off x="3984171" y="1"/>
            <a:ext cx="820783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E6000"/>
                </a:solidFill>
              </a:rPr>
              <a:t>Wrong Ball Play &amp; Fault: </a:t>
            </a:r>
            <a:r>
              <a:rPr lang="en-US" sz="3200" b="1" u="sng" dirty="0">
                <a:solidFill>
                  <a:srgbClr val="FF6600"/>
                </a:solidFill>
              </a:rPr>
              <a:t>Rule 11 </a:t>
            </a:r>
            <a:r>
              <a:rPr lang="en-US" sz="3200" b="1" u="sng" dirty="0">
                <a:solidFill>
                  <a:srgbClr val="FF0000"/>
                </a:solidFill>
              </a:rPr>
              <a:t>does not apply</a:t>
            </a:r>
            <a:endParaRPr lang="en-GB" sz="3200" b="1" u="sng"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2CD2E8CA-4F5A-43FB-9BAA-CCEC29AD9E73}"/>
              </a:ext>
            </a:extLst>
          </p:cNvPr>
          <p:cNvSpPr txBox="1">
            <a:spLocks/>
          </p:cNvSpPr>
          <p:nvPr/>
        </p:nvSpPr>
        <p:spPr>
          <a:xfrm>
            <a:off x="838199" y="2624838"/>
            <a:ext cx="10749455" cy="13953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n-AU" sz="3200" dirty="0">
                <a:solidFill>
                  <a:schemeClr val="bg1"/>
                </a:solidFill>
                <a:cs typeface="Times New Roman" panose="02020603050405020304" pitchFamily="18" charset="0"/>
              </a:rPr>
              <a:t>The same side has played successive strokes.</a:t>
            </a:r>
            <a:br>
              <a:rPr lang="en-AU" sz="3200" dirty="0">
                <a:solidFill>
                  <a:schemeClr val="bg1"/>
                </a:solidFill>
                <a:cs typeface="Times New Roman" panose="02020603050405020304" pitchFamily="18" charset="0"/>
              </a:rPr>
            </a:br>
            <a:r>
              <a:rPr lang="en-GB" sz="3200" dirty="0">
                <a:solidFill>
                  <a:schemeClr val="bg1"/>
                </a:solidFill>
              </a:rPr>
              <a:t>Rule 10.6 would have applied. That’s one of the exceptional situations, so </a:t>
            </a:r>
            <a:r>
              <a:rPr lang="en-GB" sz="3200" b="1" dirty="0">
                <a:solidFill>
                  <a:schemeClr val="bg1"/>
                </a:solidFill>
              </a:rPr>
              <a:t>Rule 10.6 still applies.</a:t>
            </a:r>
            <a:endParaRPr lang="en-AU" sz="3200" dirty="0">
              <a:solidFill>
                <a:schemeClr val="bg1"/>
              </a:solidFill>
            </a:endParaRPr>
          </a:p>
        </p:txBody>
      </p:sp>
      <p:sp>
        <p:nvSpPr>
          <p:cNvPr id="10" name="Content Placeholder 2">
            <a:extLst>
              <a:ext uri="{FF2B5EF4-FFF2-40B4-BE49-F238E27FC236}">
                <a16:creationId xmlns:a16="http://schemas.microsoft.com/office/drawing/2014/main" id="{7688D849-9BFC-4409-8367-73CFFB57B390}"/>
              </a:ext>
            </a:extLst>
          </p:cNvPr>
          <p:cNvSpPr txBox="1">
            <a:spLocks/>
          </p:cNvSpPr>
          <p:nvPr/>
        </p:nvSpPr>
        <p:spPr>
          <a:xfrm>
            <a:off x="689742" y="4658615"/>
            <a:ext cx="6263952" cy="1481932"/>
          </a:xfrm>
          <a:prstGeom prst="rect">
            <a:avLst/>
          </a:prstGeom>
          <a:noFill/>
          <a:ln w="57150">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4000" b="1" dirty="0"/>
              <a:t>Should this be treated as</a:t>
            </a:r>
            <a:br>
              <a:rPr lang="en-AU" sz="4000" b="1" dirty="0"/>
            </a:br>
            <a:r>
              <a:rPr lang="en-AU" sz="4000" b="1" dirty="0"/>
              <a:t>a wrong ball or a fault?</a:t>
            </a:r>
          </a:p>
        </p:txBody>
      </p:sp>
      <p:cxnSp>
        <p:nvCxnSpPr>
          <p:cNvPr id="12" name="Straight Arrow Connector 11">
            <a:extLst>
              <a:ext uri="{FF2B5EF4-FFF2-40B4-BE49-F238E27FC236}">
                <a16:creationId xmlns:a16="http://schemas.microsoft.com/office/drawing/2014/main" id="{87AC4DCB-6470-44E4-9CFE-E9987576117D}"/>
              </a:ext>
            </a:extLst>
          </p:cNvPr>
          <p:cNvCxnSpPr>
            <a:cxnSpLocks/>
          </p:cNvCxnSpPr>
          <p:nvPr/>
        </p:nvCxnSpPr>
        <p:spPr>
          <a:xfrm flipV="1">
            <a:off x="10620000" y="3852000"/>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E995B844-F74E-430C-84CD-B889CEC148AC}"/>
              </a:ext>
            </a:extLst>
          </p:cNvPr>
          <p:cNvGrpSpPr/>
          <p:nvPr/>
        </p:nvGrpSpPr>
        <p:grpSpPr>
          <a:xfrm>
            <a:off x="9576000" y="3852000"/>
            <a:ext cx="2195285" cy="914400"/>
            <a:chOff x="9576000" y="5832000"/>
            <a:chExt cx="2195285" cy="914400"/>
          </a:xfrm>
        </p:grpSpPr>
        <p:cxnSp>
          <p:nvCxnSpPr>
            <p:cNvPr id="19" name="Straight Arrow Connector 18">
              <a:extLst>
                <a:ext uri="{FF2B5EF4-FFF2-40B4-BE49-F238E27FC236}">
                  <a16:creationId xmlns:a16="http://schemas.microsoft.com/office/drawing/2014/main" id="{C2285CEF-29A8-445D-9913-DB3E4AED764E}"/>
                </a:ext>
              </a:extLst>
            </p:cNvPr>
            <p:cNvCxnSpPr>
              <a:cxnSpLocks/>
            </p:cNvCxnSpPr>
            <p:nvPr/>
          </p:nvCxnSpPr>
          <p:spPr>
            <a:xfrm flipV="1">
              <a:off x="10583285" y="6660000"/>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
              <a:extLst>
                <a:ext uri="{FF2B5EF4-FFF2-40B4-BE49-F238E27FC236}">
                  <a16:creationId xmlns:a16="http://schemas.microsoft.com/office/drawing/2014/main" id="{D47F8E57-C0B0-43DA-B0F2-37AD2DF5175F}"/>
                </a:ext>
              </a:extLst>
            </p:cNvPr>
            <p:cNvPicPr>
              <a:picLocks noChangeAspect="1" noChangeArrowheads="1"/>
            </p:cNvPicPr>
            <p:nvPr/>
          </p:nvPicPr>
          <p:blipFill>
            <a:blip r:embed="rId3" cstate="print"/>
            <a:srcRect/>
            <a:stretch>
              <a:fillRect/>
            </a:stretch>
          </p:blipFill>
          <p:spPr bwMode="auto">
            <a:xfrm>
              <a:off x="9576000" y="5832000"/>
              <a:ext cx="878541" cy="914400"/>
            </a:xfrm>
            <a:prstGeom prst="rect">
              <a:avLst/>
            </a:prstGeom>
            <a:noFill/>
            <a:ln w="9525">
              <a:noFill/>
              <a:miter lim="800000"/>
              <a:headEnd/>
              <a:tailEnd/>
            </a:ln>
          </p:spPr>
        </p:pic>
      </p:grpSp>
      <p:pic>
        <p:nvPicPr>
          <p:cNvPr id="21" name="Picture 1">
            <a:extLst>
              <a:ext uri="{FF2B5EF4-FFF2-40B4-BE49-F238E27FC236}">
                <a16:creationId xmlns:a16="http://schemas.microsoft.com/office/drawing/2014/main" id="{87FF295A-6187-43A0-8FEE-E2FC20C05FB4}"/>
              </a:ext>
            </a:extLst>
          </p:cNvPr>
          <p:cNvPicPr>
            <a:picLocks noChangeAspect="1" noChangeArrowheads="1"/>
          </p:cNvPicPr>
          <p:nvPr/>
        </p:nvPicPr>
        <p:blipFill>
          <a:blip r:embed="rId4" cstate="print"/>
          <a:srcRect/>
          <a:stretch>
            <a:fillRect/>
          </a:stretch>
        </p:blipFill>
        <p:spPr bwMode="auto">
          <a:xfrm>
            <a:off x="9576000" y="2952000"/>
            <a:ext cx="878541" cy="914400"/>
          </a:xfrm>
          <a:prstGeom prst="rect">
            <a:avLst/>
          </a:prstGeom>
          <a:noFill/>
          <a:ln w="9525">
            <a:noFill/>
            <a:miter lim="800000"/>
            <a:headEnd/>
            <a:tailEnd/>
          </a:ln>
        </p:spPr>
      </p:pic>
    </p:spTree>
    <p:extLst>
      <p:ext uri="{BB962C8B-B14F-4D97-AF65-F5344CB8AC3E}">
        <p14:creationId xmlns:p14="http://schemas.microsoft.com/office/powerpoint/2010/main" val="80852681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749455" cy="1907385"/>
          </a:xfrm>
          <a:solidFill>
            <a:schemeClr val="bg1">
              <a:lumMod val="85000"/>
            </a:schemeClr>
          </a:solidFill>
        </p:spPr>
        <p:txBody>
          <a:bodyPr>
            <a:noAutofit/>
          </a:bodyPr>
          <a:lstStyle/>
          <a:p>
            <a:pPr marL="0" indent="0">
              <a:lnSpc>
                <a:spcPct val="80000"/>
              </a:lnSpc>
              <a:buNone/>
            </a:pPr>
            <a:r>
              <a:rPr lang="en-AU" sz="3600" dirty="0"/>
              <a:t>After </a:t>
            </a:r>
            <a:r>
              <a:rPr lang="en-AU" sz="3600" b="1" dirty="0">
                <a:solidFill>
                  <a:srgbClr val="D2A000"/>
                </a:solidFill>
              </a:rPr>
              <a:t>yellow</a:t>
            </a:r>
            <a:r>
              <a:rPr lang="en-AU" sz="3600" dirty="0"/>
              <a:t> played his ball, the owner of </a:t>
            </a:r>
            <a:r>
              <a:rPr lang="en-AU" sz="3600" b="1" dirty="0">
                <a:solidFill>
                  <a:srgbClr val="FF0000"/>
                </a:solidFill>
              </a:rPr>
              <a:t>red</a:t>
            </a:r>
            <a:r>
              <a:rPr lang="en-AU" sz="3600" dirty="0"/>
              <a:t> took his stance to play his ball. He caused court damage with his mallet before making contact with his ball. The owner of </a:t>
            </a:r>
            <a:r>
              <a:rPr lang="en-AU" sz="3600" b="1" dirty="0">
                <a:solidFill>
                  <a:srgbClr val="FF0000"/>
                </a:solidFill>
              </a:rPr>
              <a:t>red</a:t>
            </a:r>
            <a:r>
              <a:rPr lang="en-AU" sz="3600" dirty="0"/>
              <a:t> has committed a fault &amp; wrong ball.</a:t>
            </a:r>
          </a:p>
        </p:txBody>
      </p:sp>
      <p:sp>
        <p:nvSpPr>
          <p:cNvPr id="7" name="Content Placeholder 2">
            <a:extLst>
              <a:ext uri="{FF2B5EF4-FFF2-40B4-BE49-F238E27FC236}">
                <a16:creationId xmlns:a16="http://schemas.microsoft.com/office/drawing/2014/main" id="{D22D2F86-620A-4190-82FC-A1C305009ECF}"/>
              </a:ext>
            </a:extLst>
          </p:cNvPr>
          <p:cNvSpPr txBox="1">
            <a:spLocks/>
          </p:cNvSpPr>
          <p:nvPr/>
        </p:nvSpPr>
        <p:spPr>
          <a:xfrm>
            <a:off x="120748" y="24959"/>
            <a:ext cx="2899543" cy="495545"/>
          </a:xfrm>
          <a:prstGeom prst="rect">
            <a:avLst/>
          </a:prstGeom>
          <a:ln>
            <a:solidFill>
              <a:srgbClr val="FF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6</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E5AB69A5-5CC5-4D4A-A07F-58FF2FF0B923}"/>
              </a:ext>
            </a:extLst>
          </p:cNvPr>
          <p:cNvSpPr txBox="1">
            <a:spLocks/>
          </p:cNvSpPr>
          <p:nvPr/>
        </p:nvSpPr>
        <p:spPr>
          <a:xfrm>
            <a:off x="3984171" y="1"/>
            <a:ext cx="820783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E6000"/>
                </a:solidFill>
              </a:rPr>
              <a:t>Wrong Ball Play &amp; Fault: </a:t>
            </a:r>
            <a:r>
              <a:rPr lang="en-US" sz="3200" b="1" u="sng" dirty="0">
                <a:solidFill>
                  <a:srgbClr val="FF6600"/>
                </a:solidFill>
              </a:rPr>
              <a:t>Rule 11 </a:t>
            </a:r>
            <a:r>
              <a:rPr lang="en-US" sz="3200" b="1" u="sng" dirty="0">
                <a:solidFill>
                  <a:srgbClr val="FF0000"/>
                </a:solidFill>
              </a:rPr>
              <a:t>does not apply</a:t>
            </a:r>
            <a:endParaRPr lang="en-GB" sz="3200" b="1" u="sng"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2CD2E8CA-4F5A-43FB-9BAA-CCEC29AD9E73}"/>
              </a:ext>
            </a:extLst>
          </p:cNvPr>
          <p:cNvSpPr txBox="1">
            <a:spLocks/>
          </p:cNvSpPr>
          <p:nvPr/>
        </p:nvSpPr>
        <p:spPr>
          <a:xfrm>
            <a:off x="838199" y="2624838"/>
            <a:ext cx="10749455" cy="13953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n-AU" sz="3200" dirty="0">
                <a:solidFill>
                  <a:srgbClr val="0070C0"/>
                </a:solidFill>
                <a:cs typeface="Times New Roman" panose="02020603050405020304" pitchFamily="18" charset="0"/>
              </a:rPr>
              <a:t>The same side has played successive strokes.</a:t>
            </a:r>
            <a:br>
              <a:rPr lang="en-AU" sz="3200" dirty="0">
                <a:solidFill>
                  <a:srgbClr val="0070C0"/>
                </a:solidFill>
                <a:cs typeface="Times New Roman" panose="02020603050405020304" pitchFamily="18" charset="0"/>
              </a:rPr>
            </a:br>
            <a:r>
              <a:rPr lang="en-GB" sz="3200" dirty="0">
                <a:solidFill>
                  <a:srgbClr val="406FC4"/>
                </a:solidFill>
              </a:rPr>
              <a:t>Rule 10.6 would have applied. </a:t>
            </a:r>
            <a:br>
              <a:rPr lang="en-GB" sz="3200" dirty="0">
                <a:solidFill>
                  <a:srgbClr val="406FC4"/>
                </a:solidFill>
              </a:rPr>
            </a:br>
            <a:r>
              <a:rPr lang="en-GB" sz="3200" dirty="0">
                <a:solidFill>
                  <a:srgbClr val="406FC4"/>
                </a:solidFill>
              </a:rPr>
              <a:t>That’s one of the exceptional situations.</a:t>
            </a:r>
            <a:endParaRPr lang="en-AU" sz="3200" dirty="0"/>
          </a:p>
        </p:txBody>
      </p:sp>
      <p:sp>
        <p:nvSpPr>
          <p:cNvPr id="10" name="Content Placeholder 2">
            <a:extLst>
              <a:ext uri="{FF2B5EF4-FFF2-40B4-BE49-F238E27FC236}">
                <a16:creationId xmlns:a16="http://schemas.microsoft.com/office/drawing/2014/main" id="{167E69A1-BE3E-4B7C-84A5-EA1A506D7E83}"/>
              </a:ext>
            </a:extLst>
          </p:cNvPr>
          <p:cNvSpPr txBox="1">
            <a:spLocks/>
          </p:cNvSpPr>
          <p:nvPr/>
        </p:nvSpPr>
        <p:spPr>
          <a:xfrm>
            <a:off x="689741" y="4658615"/>
            <a:ext cx="10812517" cy="1481932"/>
          </a:xfrm>
          <a:prstGeom prst="rect">
            <a:avLst/>
          </a:prstGeom>
          <a:noFill/>
          <a:ln w="57150">
            <a:solidFill>
              <a:srgbClr val="FFC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12000" indent="-2082800">
              <a:buNone/>
            </a:pPr>
            <a:r>
              <a:rPr lang="en-AU" sz="4000" b="1" dirty="0"/>
              <a:t>Should this be treated as a wrong ball or a fault?</a:t>
            </a:r>
          </a:p>
          <a:p>
            <a:pPr marL="1512000" indent="-2082800">
              <a:buNone/>
            </a:pPr>
            <a:r>
              <a:rPr lang="en-AU" sz="4000" b="1" dirty="0">
                <a:solidFill>
                  <a:srgbClr val="406FC4"/>
                </a:solidFill>
              </a:rPr>
              <a:t>Wrong ball is </a:t>
            </a:r>
            <a:r>
              <a:rPr lang="en-AU" sz="4000" b="1" u="sng" dirty="0">
                <a:solidFill>
                  <a:srgbClr val="406FC4"/>
                </a:solidFill>
              </a:rPr>
              <a:t>not</a:t>
            </a:r>
            <a:r>
              <a:rPr lang="en-AU" sz="4000" b="1" dirty="0">
                <a:solidFill>
                  <a:srgbClr val="406FC4"/>
                </a:solidFill>
              </a:rPr>
              <a:t> ignored. </a:t>
            </a:r>
            <a:r>
              <a:rPr lang="en-GB" sz="4000" b="1" dirty="0">
                <a:solidFill>
                  <a:srgbClr val="406FC4"/>
                </a:solidFill>
              </a:rPr>
              <a:t>Rule 10.6 still applies.</a:t>
            </a:r>
          </a:p>
        </p:txBody>
      </p:sp>
    </p:spTree>
    <p:extLst>
      <p:ext uri="{BB962C8B-B14F-4D97-AF65-F5344CB8AC3E}">
        <p14:creationId xmlns:p14="http://schemas.microsoft.com/office/powerpoint/2010/main" val="416761403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7200" b="1" dirty="0">
                <a:solidFill>
                  <a:srgbClr val="FF0000"/>
                </a:solidFill>
              </a:rPr>
              <a:t>Status of Earlier Strokes </a:t>
            </a:r>
            <a:r>
              <a:rPr lang="en-AU" b="1" dirty="0">
                <a:solidFill>
                  <a:prstClr val="black"/>
                </a:solidFill>
              </a:rPr>
              <a:t>(Old Rules) </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72966" y="1794094"/>
            <a:ext cx="11719033" cy="4667250"/>
          </a:xfrm>
        </p:spPr>
        <p:txBody>
          <a:bodyPr>
            <a:noAutofit/>
          </a:bodyPr>
          <a:lstStyle/>
          <a:p>
            <a:pPr marL="0" indent="0">
              <a:lnSpc>
                <a:spcPct val="100000"/>
              </a:lnSpc>
              <a:spcBef>
                <a:spcPts val="0"/>
              </a:spcBef>
              <a:buNone/>
            </a:pPr>
            <a:r>
              <a:rPr lang="en-US" sz="3200" dirty="0"/>
              <a:t>If one or more wrong balls have been played but play is not stopped immediately then </a:t>
            </a:r>
            <a:r>
              <a:rPr lang="en-US" sz="3200" b="1" dirty="0"/>
              <a:t>all points scored are counted </a:t>
            </a:r>
            <a:r>
              <a:rPr lang="en-US" sz="3200" dirty="0"/>
              <a:t>for the owner of the relevant balls and </a:t>
            </a:r>
            <a:r>
              <a:rPr lang="en-US" sz="3200" b="1" dirty="0"/>
              <a:t>play continues </a:t>
            </a:r>
            <a:r>
              <a:rPr lang="en-US" sz="3200" dirty="0"/>
              <a:t>until the game ends or a wrong ball play is identified. </a:t>
            </a:r>
            <a:r>
              <a:rPr lang="en-US" sz="3200" b="1" dirty="0"/>
              <a:t>Only the wrong ball play discovered immediately before play is stopped is dealt with </a:t>
            </a:r>
            <a:r>
              <a:rPr lang="en-US" sz="3200" dirty="0"/>
              <a:t>…</a:t>
            </a:r>
            <a:endParaRPr lang="en-US" sz="4000" dirty="0"/>
          </a:p>
        </p:txBody>
      </p:sp>
    </p:spTree>
    <p:extLst>
      <p:ext uri="{BB962C8B-B14F-4D97-AF65-F5344CB8AC3E}">
        <p14:creationId xmlns:p14="http://schemas.microsoft.com/office/powerpoint/2010/main" val="1110467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D3504AE1-2CCF-41B0-BB4F-3E87BE38CF00}"/>
              </a:ext>
            </a:extLst>
          </p:cNvPr>
          <p:cNvSpPr/>
          <p:nvPr/>
        </p:nvSpPr>
        <p:spPr>
          <a:xfrm>
            <a:off x="2107304" y="2389241"/>
            <a:ext cx="4320000" cy="4320000"/>
          </a:xfrm>
          <a:prstGeom prst="ellipse">
            <a:avLst/>
          </a:prstGeom>
          <a:solidFill>
            <a:srgbClr val="FFE0A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800" b="1">
              <a:solidFill>
                <a:schemeClr val="tx1"/>
              </a:solidFill>
            </a:endParaRPr>
          </a:p>
          <a:p>
            <a:pPr algn="ctr"/>
            <a:r>
              <a:rPr lang="en-AU" sz="2800" b="1">
                <a:solidFill>
                  <a:schemeClr val="tx1"/>
                </a:solidFill>
              </a:rPr>
              <a:t>Non-striking Faults</a:t>
            </a:r>
          </a:p>
          <a:p>
            <a:pPr algn="ctr">
              <a:lnSpc>
                <a:spcPct val="90000"/>
              </a:lnSpc>
              <a:spcBef>
                <a:spcPts val="1200"/>
              </a:spcBef>
            </a:pPr>
            <a:r>
              <a:rPr lang="en-AU" sz="2800">
                <a:solidFill>
                  <a:schemeClr val="tx1"/>
                </a:solidFill>
              </a:rPr>
              <a:t>By any player while attempting to play a shot</a:t>
            </a:r>
          </a:p>
          <a:p>
            <a:pPr algn="ctr">
              <a:lnSpc>
                <a:spcPct val="90000"/>
              </a:lnSpc>
              <a:spcBef>
                <a:spcPts val="1200"/>
              </a:spcBef>
            </a:pPr>
            <a:r>
              <a:rPr lang="en-AU" sz="2800">
                <a:solidFill>
                  <a:schemeClr val="tx1"/>
                </a:solidFill>
              </a:rPr>
              <a:t>By any player while not attempting to play a shot</a:t>
            </a:r>
            <a:endParaRPr lang="en-GB" sz="2800" dirty="0">
              <a:solidFill>
                <a:schemeClr val="tx1"/>
              </a:solidFill>
            </a:endParaRPr>
          </a:p>
        </p:txBody>
      </p:sp>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Autofit/>
          </a:bodyPr>
          <a:lstStyle/>
          <a:p>
            <a:pPr algn="ctr"/>
            <a:r>
              <a:rPr lang="en-GB" sz="4800" dirty="0">
                <a:latin typeface="Times New Roman" panose="02020603050405020304" pitchFamily="18" charset="0"/>
                <a:cs typeface="Times New Roman" panose="02020603050405020304" pitchFamily="18" charset="0"/>
              </a:rPr>
              <a:t>Some actions in the old list of striking faults have been dropped</a:t>
            </a:r>
            <a:endParaRPr lang="en-GB" sz="48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p:txBody>
          <a:bodyPr/>
          <a:lstStyle/>
          <a:p>
            <a:endParaRPr lang="en-GB" dirty="0"/>
          </a:p>
        </p:txBody>
      </p:sp>
      <p:sp>
        <p:nvSpPr>
          <p:cNvPr id="6" name="Oval 5">
            <a:extLst>
              <a:ext uri="{FF2B5EF4-FFF2-40B4-BE49-F238E27FC236}">
                <a16:creationId xmlns:a16="http://schemas.microsoft.com/office/drawing/2014/main" id="{7FBD7454-BBEE-4769-B20B-C12DBD9A438E}"/>
              </a:ext>
            </a:extLst>
          </p:cNvPr>
          <p:cNvSpPr/>
          <p:nvPr/>
        </p:nvSpPr>
        <p:spPr>
          <a:xfrm>
            <a:off x="6427304" y="2389241"/>
            <a:ext cx="4320000" cy="4320000"/>
          </a:xfrm>
          <a:prstGeom prst="ellipse">
            <a:avLst/>
          </a:prstGeom>
          <a:solidFill>
            <a:srgbClr val="FFA0E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schemeClr val="tx1"/>
                </a:solidFill>
              </a:rPr>
              <a:t>Striking Faults</a:t>
            </a:r>
          </a:p>
          <a:p>
            <a:pPr algn="ctr"/>
            <a:endParaRPr lang="en-AU" sz="2000" b="1" dirty="0">
              <a:solidFill>
                <a:schemeClr val="tx1"/>
              </a:solidFill>
            </a:endParaRPr>
          </a:p>
          <a:p>
            <a:pPr algn="ctr"/>
            <a:r>
              <a:rPr lang="en-AU" sz="2800" dirty="0">
                <a:solidFill>
                  <a:schemeClr val="tx1"/>
                </a:solidFill>
              </a:rPr>
              <a:t>By the striker during the striking period</a:t>
            </a:r>
            <a:endParaRPr lang="en-GB" sz="2800" dirty="0">
              <a:solidFill>
                <a:schemeClr val="tx1"/>
              </a:solidFill>
            </a:endParaRPr>
          </a:p>
        </p:txBody>
      </p:sp>
      <p:sp>
        <p:nvSpPr>
          <p:cNvPr id="10" name="Oval 9">
            <a:extLst>
              <a:ext uri="{FF2B5EF4-FFF2-40B4-BE49-F238E27FC236}">
                <a16:creationId xmlns:a16="http://schemas.microsoft.com/office/drawing/2014/main" id="{9E189FF4-8887-45C9-B920-0EF6E5693FE0}"/>
              </a:ext>
            </a:extLst>
          </p:cNvPr>
          <p:cNvSpPr/>
          <p:nvPr/>
        </p:nvSpPr>
        <p:spPr>
          <a:xfrm rot="489267">
            <a:off x="1958388" y="2338605"/>
            <a:ext cx="8878835" cy="3256163"/>
          </a:xfrm>
          <a:prstGeom prst="ellipse">
            <a:avLst/>
          </a:prstGeom>
          <a:solidFill>
            <a:srgbClr val="FFC0C0">
              <a:alpha val="50000"/>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4800" b="1" dirty="0">
                <a:solidFill>
                  <a:srgbClr val="FF0000"/>
                </a:solidFill>
              </a:rPr>
              <a:t>Faults</a:t>
            </a:r>
          </a:p>
        </p:txBody>
      </p:sp>
      <p:sp>
        <p:nvSpPr>
          <p:cNvPr id="14" name="Oval 13">
            <a:extLst>
              <a:ext uri="{FF2B5EF4-FFF2-40B4-BE49-F238E27FC236}">
                <a16:creationId xmlns:a16="http://schemas.microsoft.com/office/drawing/2014/main" id="{7340B8A1-068F-4071-A7C6-88BBEE8C6336}"/>
              </a:ext>
            </a:extLst>
          </p:cNvPr>
          <p:cNvSpPr/>
          <p:nvPr/>
        </p:nvSpPr>
        <p:spPr>
          <a:xfrm rot="679001">
            <a:off x="2085021" y="5134540"/>
            <a:ext cx="3963558" cy="1440045"/>
          </a:xfrm>
          <a:prstGeom prst="ellipse">
            <a:avLst/>
          </a:prstGeom>
          <a:solidFill>
            <a:srgbClr val="FFDF79">
              <a:alpha val="80000"/>
            </a:srgbClr>
          </a:solidFill>
          <a:ln w="76200">
            <a:solidFill>
              <a:srgbClr val="E6AF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3200" b="1" dirty="0">
                <a:solidFill>
                  <a:schemeClr val="accent2">
                    <a:lumMod val="75000"/>
                  </a:schemeClr>
                </a:solidFill>
              </a:rPr>
              <a:t>Interference</a:t>
            </a:r>
            <a:endParaRPr lang="en-GB" sz="3200" b="1" dirty="0">
              <a:solidFill>
                <a:schemeClr val="accent2">
                  <a:lumMod val="75000"/>
                </a:schemeClr>
              </a:solidFill>
            </a:endParaRPr>
          </a:p>
        </p:txBody>
      </p:sp>
      <p:sp>
        <p:nvSpPr>
          <p:cNvPr id="12" name="Oval 11">
            <a:extLst>
              <a:ext uri="{FF2B5EF4-FFF2-40B4-BE49-F238E27FC236}">
                <a16:creationId xmlns:a16="http://schemas.microsoft.com/office/drawing/2014/main" id="{3ABEC288-4539-4C3A-B137-9FA6111EEE38}"/>
              </a:ext>
            </a:extLst>
          </p:cNvPr>
          <p:cNvSpPr/>
          <p:nvPr/>
        </p:nvSpPr>
        <p:spPr>
          <a:xfrm>
            <a:off x="6593439" y="5674659"/>
            <a:ext cx="2718936" cy="1099892"/>
          </a:xfrm>
          <a:prstGeom prst="ellipse">
            <a:avLst/>
          </a:prstGeom>
          <a:solidFill>
            <a:srgbClr val="A0FFA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3200" b="1" dirty="0">
                <a:solidFill>
                  <a:srgbClr val="00B050"/>
                </a:solidFill>
              </a:rPr>
              <a:t>Not Fault</a:t>
            </a:r>
          </a:p>
          <a:p>
            <a:pPr algn="ctr"/>
            <a:r>
              <a:rPr lang="en-AU" sz="2000" b="1" dirty="0">
                <a:solidFill>
                  <a:schemeClr val="tx1"/>
                </a:solidFill>
              </a:rPr>
              <a:t>13(a) (2 &amp; 3)</a:t>
            </a:r>
            <a:endParaRPr lang="en-GB" sz="2000" b="1" dirty="0">
              <a:solidFill>
                <a:schemeClr val="tx1"/>
              </a:solidFill>
            </a:endParaRPr>
          </a:p>
        </p:txBody>
      </p:sp>
      <p:sp>
        <p:nvSpPr>
          <p:cNvPr id="13" name="Oval 12">
            <a:extLst>
              <a:ext uri="{FF2B5EF4-FFF2-40B4-BE49-F238E27FC236}">
                <a16:creationId xmlns:a16="http://schemas.microsoft.com/office/drawing/2014/main" id="{D9115F05-C8D2-4AAC-8435-649810663A8F}"/>
              </a:ext>
            </a:extLst>
          </p:cNvPr>
          <p:cNvSpPr/>
          <p:nvPr/>
        </p:nvSpPr>
        <p:spPr>
          <a:xfrm>
            <a:off x="9419870" y="5268675"/>
            <a:ext cx="2450989" cy="1224200"/>
          </a:xfrm>
          <a:prstGeom prst="ellipse">
            <a:avLst/>
          </a:prstGeom>
          <a:solidFill>
            <a:srgbClr val="AE78D6"/>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2000" b="1" dirty="0">
                <a:solidFill>
                  <a:srgbClr val="7030A0"/>
                </a:solidFill>
              </a:rPr>
              <a:t>Overlapping Play</a:t>
            </a:r>
          </a:p>
          <a:p>
            <a:pPr algn="ctr"/>
            <a:r>
              <a:rPr lang="en-AU" sz="2000" b="1" dirty="0">
                <a:solidFill>
                  <a:schemeClr val="tx1"/>
                </a:solidFill>
              </a:rPr>
              <a:t>13(a) (14)</a:t>
            </a:r>
            <a:endParaRPr lang="en-GB" sz="2000" b="1" dirty="0">
              <a:solidFill>
                <a:schemeClr val="tx1"/>
              </a:solidFill>
            </a:endParaRPr>
          </a:p>
        </p:txBody>
      </p:sp>
    </p:spTree>
    <p:extLst>
      <p:ext uri="{BB962C8B-B14F-4D97-AF65-F5344CB8AC3E}">
        <p14:creationId xmlns:p14="http://schemas.microsoft.com/office/powerpoint/2010/main" val="230980954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7200" b="1" dirty="0">
                <a:solidFill>
                  <a:srgbClr val="FF0000"/>
                </a:solidFill>
              </a:rPr>
              <a:t>Status of Earlier Strokes </a:t>
            </a:r>
            <a:r>
              <a:rPr lang="en-AU" b="1" dirty="0">
                <a:solidFill>
                  <a:prstClr val="black"/>
                </a:solidFill>
              </a:rPr>
              <a:t>(Rule 10.2) </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72966" y="1794094"/>
            <a:ext cx="11719033" cy="4667250"/>
          </a:xfrm>
        </p:spPr>
        <p:txBody>
          <a:bodyPr>
            <a:noAutofit/>
          </a:bodyPr>
          <a:lstStyle/>
          <a:p>
            <a:pPr marL="0" indent="0">
              <a:lnSpc>
                <a:spcPct val="100000"/>
              </a:lnSpc>
              <a:spcBef>
                <a:spcPts val="0"/>
              </a:spcBef>
              <a:buNone/>
            </a:pPr>
            <a:r>
              <a:rPr lang="en-US" sz="3200" dirty="0"/>
              <a:t>This rule does not apply to the “Special Situations”.</a:t>
            </a:r>
          </a:p>
          <a:p>
            <a:pPr marL="0" indent="0">
              <a:lnSpc>
                <a:spcPct val="100000"/>
              </a:lnSpc>
              <a:spcBef>
                <a:spcPts val="1200"/>
              </a:spcBef>
              <a:buNone/>
            </a:pPr>
            <a:r>
              <a:rPr lang="en-US" sz="4000" dirty="0"/>
              <a:t>When play is stopped after a wrong ball has been played in the last stroke:</a:t>
            </a:r>
          </a:p>
          <a:p>
            <a:pPr marL="0" indent="0">
              <a:lnSpc>
                <a:spcPct val="100000"/>
              </a:lnSpc>
              <a:spcBef>
                <a:spcPts val="600"/>
              </a:spcBef>
            </a:pPr>
            <a:r>
              <a:rPr lang="en-GB" sz="4000" dirty="0"/>
              <a:t> </a:t>
            </a:r>
            <a:r>
              <a:rPr lang="en-US" sz="4000" dirty="0"/>
              <a:t>all strokes before the last stroke</a:t>
            </a:r>
          </a:p>
          <a:p>
            <a:pPr marL="0" indent="0">
              <a:lnSpc>
                <a:spcPct val="100000"/>
              </a:lnSpc>
              <a:spcBef>
                <a:spcPts val="600"/>
              </a:spcBef>
              <a:buNone/>
            </a:pPr>
            <a:r>
              <a:rPr lang="en-US" sz="4000" dirty="0"/>
              <a:t>    are treated as valid; and</a:t>
            </a:r>
            <a:endParaRPr lang="en-GB" sz="4000" dirty="0"/>
          </a:p>
          <a:p>
            <a:pPr marL="0" indent="0">
              <a:lnSpc>
                <a:spcPct val="100000"/>
              </a:lnSpc>
              <a:spcBef>
                <a:spcPts val="600"/>
              </a:spcBef>
            </a:pPr>
            <a:r>
              <a:rPr lang="en-US" sz="4000" dirty="0"/>
              <a:t> any points scored in those strokes are counted for the</a:t>
            </a:r>
          </a:p>
          <a:p>
            <a:pPr marL="0" indent="0">
              <a:lnSpc>
                <a:spcPct val="100000"/>
              </a:lnSpc>
              <a:spcBef>
                <a:spcPts val="0"/>
              </a:spcBef>
              <a:buNone/>
            </a:pPr>
            <a:r>
              <a:rPr lang="en-US" sz="4000" dirty="0"/>
              <a:t>    the owners of the balls that scored the points</a:t>
            </a:r>
          </a:p>
        </p:txBody>
      </p:sp>
    </p:spTree>
    <p:extLst>
      <p:ext uri="{BB962C8B-B14F-4D97-AF65-F5344CB8AC3E}">
        <p14:creationId xmlns:p14="http://schemas.microsoft.com/office/powerpoint/2010/main" val="111046722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4"/>
            <a:ext cx="10515600" cy="2560956"/>
          </a:xfrm>
        </p:spPr>
        <p:txBody>
          <a:bodyPr>
            <a:normAutofit/>
          </a:bodyPr>
          <a:lstStyle/>
          <a:p>
            <a:pPr algn="ctr"/>
            <a:r>
              <a:rPr lang="en-AU" sz="9600" b="1" dirty="0">
                <a:solidFill>
                  <a:srgbClr val="FF0000"/>
                </a:solidFill>
              </a:rPr>
              <a:t>Interference</a:t>
            </a:r>
            <a:br>
              <a:rPr lang="en-AU" sz="9600" b="1" dirty="0">
                <a:solidFill>
                  <a:srgbClr val="FF0000"/>
                </a:solidFill>
              </a:rPr>
            </a:br>
            <a:r>
              <a:rPr lang="en-AU" b="1" dirty="0"/>
              <a:t>(Rule 9)</a:t>
            </a:r>
            <a:endParaRPr lang="en-GB"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3042744"/>
            <a:ext cx="10515600" cy="3450131"/>
          </a:xfrm>
        </p:spPr>
        <p:txBody>
          <a:bodyPr>
            <a:noAutofit/>
          </a:bodyPr>
          <a:lstStyle/>
          <a:p>
            <a:pPr marL="0" indent="0">
              <a:spcBef>
                <a:spcPts val="0"/>
              </a:spcBef>
              <a:buNone/>
            </a:pPr>
            <a:endParaRPr lang="en-GB" sz="4800" dirty="0">
              <a:solidFill>
                <a:srgbClr val="406FC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393809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24717" y="393261"/>
            <a:ext cx="10542563" cy="1635564"/>
          </a:xfrm>
        </p:spPr>
        <p:txBody>
          <a:bodyPr>
            <a:noAutofit/>
          </a:bodyPr>
          <a:lstStyle/>
          <a:p>
            <a:pPr marL="0" indent="0" algn="ctr">
              <a:spcBef>
                <a:spcPts val="1200"/>
              </a:spcBef>
            </a:pPr>
            <a:r>
              <a:rPr lang="en-AU" sz="6000" b="1" dirty="0">
                <a:solidFill>
                  <a:srgbClr val="FF0000"/>
                </a:solidFill>
              </a:rPr>
              <a:t>Interference by a Stationary Outside Agency</a:t>
            </a:r>
            <a:endParaRPr lang="en-GB" sz="6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61889" y="2245165"/>
            <a:ext cx="11268221" cy="4219574"/>
          </a:xfrm>
        </p:spPr>
        <p:txBody>
          <a:bodyPr>
            <a:normAutofit fontScale="47500" lnSpcReduction="20000"/>
          </a:bodyPr>
          <a:lstStyle/>
          <a:p>
            <a:pPr marL="0" indent="0">
              <a:lnSpc>
                <a:spcPct val="110000"/>
              </a:lnSpc>
              <a:spcBef>
                <a:spcPts val="1200"/>
              </a:spcBef>
              <a:buNone/>
            </a:pPr>
            <a:r>
              <a:rPr lang="en-GB" sz="8400" b="1" dirty="0">
                <a:latin typeface="Times New Roman" panose="02020603050405020304" pitchFamily="18" charset="0"/>
                <a:cs typeface="Times New Roman" panose="02020603050405020304" pitchFamily="18" charset="0"/>
              </a:rPr>
              <a:t>If the outside agency was </a:t>
            </a:r>
            <a:r>
              <a:rPr lang="en-GB" sz="8400" dirty="0">
                <a:latin typeface="Times New Roman" panose="02020603050405020304" pitchFamily="18" charset="0"/>
                <a:cs typeface="Times New Roman" panose="02020603050405020304" pitchFamily="18" charset="0"/>
              </a:rPr>
              <a:t>“</a:t>
            </a:r>
            <a:r>
              <a:rPr lang="en-GB" sz="8400" b="1" i="1" dirty="0">
                <a:latin typeface="Times New Roman" panose="02020603050405020304" pitchFamily="18" charset="0"/>
                <a:cs typeface="Times New Roman" panose="02020603050405020304" pitchFamily="18" charset="0"/>
              </a:rPr>
              <a:t>stationary from when the stroke was played until the collision occurred</a:t>
            </a:r>
            <a:r>
              <a:rPr lang="en-GB" sz="8400" dirty="0">
                <a:latin typeface="Times New Roman" panose="02020603050405020304" pitchFamily="18" charset="0"/>
                <a:cs typeface="Times New Roman" panose="02020603050405020304" pitchFamily="18" charset="0"/>
              </a:rPr>
              <a:t>”</a:t>
            </a:r>
          </a:p>
          <a:p>
            <a:pPr marL="540000" indent="-360000">
              <a:lnSpc>
                <a:spcPct val="100000"/>
              </a:lnSpc>
              <a:spcBef>
                <a:spcPts val="1800"/>
              </a:spcBef>
            </a:pPr>
            <a:r>
              <a:rPr lang="en-GB" sz="8000" dirty="0">
                <a:latin typeface="Times New Roman" panose="02020603050405020304" pitchFamily="18" charset="0"/>
                <a:cs typeface="Times New Roman" panose="02020603050405020304" pitchFamily="18" charset="0"/>
              </a:rPr>
              <a:t>The opposing side can still choose to leave the ball where it stopped.</a:t>
            </a:r>
          </a:p>
          <a:p>
            <a:pPr marL="540000" indent="-360000">
              <a:lnSpc>
                <a:spcPct val="100000"/>
              </a:lnSpc>
              <a:spcBef>
                <a:spcPts val="1800"/>
              </a:spcBef>
            </a:pPr>
            <a:r>
              <a:rPr lang="en-GB" sz="8000" dirty="0">
                <a:latin typeface="Times New Roman" panose="02020603050405020304" pitchFamily="18" charset="0"/>
                <a:cs typeface="Times New Roman" panose="02020603050405020304" pitchFamily="18" charset="0"/>
              </a:rPr>
              <a:t>If they choose to place the ball where it would have stopped, they can still be the judge of that if a referee is not present, </a:t>
            </a:r>
            <a:r>
              <a:rPr lang="en-GB" sz="8000" b="1" dirty="0">
                <a:latin typeface="Times New Roman" panose="02020603050405020304" pitchFamily="18" charset="0"/>
                <a:cs typeface="Times New Roman" panose="02020603050405020304" pitchFamily="18" charset="0"/>
              </a:rPr>
              <a:t>otherwise the referee is the judge</a:t>
            </a:r>
            <a:r>
              <a:rPr lang="en-GB" sz="8000" dirty="0">
                <a:latin typeface="Times New Roman" panose="02020603050405020304" pitchFamily="18" charset="0"/>
                <a:cs typeface="Times New Roman" panose="02020603050405020304" pitchFamily="18" charset="0"/>
              </a:rPr>
              <a:t>.</a:t>
            </a:r>
          </a:p>
          <a:p>
            <a:pPr>
              <a:lnSpc>
                <a:spcPct val="100000"/>
              </a:lnSpc>
              <a:spcBef>
                <a:spcPts val="0"/>
              </a:spcBef>
            </a:pPr>
            <a:endParaRPr lang="en-GB" sz="57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81717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24717" y="393260"/>
            <a:ext cx="10542563" cy="1787232"/>
          </a:xfrm>
        </p:spPr>
        <p:txBody>
          <a:bodyPr>
            <a:noAutofit/>
          </a:bodyPr>
          <a:lstStyle/>
          <a:p>
            <a:pPr algn="ctr"/>
            <a:r>
              <a:rPr lang="en-AU" sz="6000" b="1" dirty="0">
                <a:solidFill>
                  <a:srgbClr val="FF0000"/>
                </a:solidFill>
              </a:rPr>
              <a:t>Interference by a Moving</a:t>
            </a:r>
            <a:br>
              <a:rPr lang="en-AU" sz="6000" b="1" dirty="0">
                <a:solidFill>
                  <a:srgbClr val="FF0000"/>
                </a:solidFill>
              </a:rPr>
            </a:br>
            <a:r>
              <a:rPr lang="en-AU" sz="6000" b="1" dirty="0">
                <a:solidFill>
                  <a:srgbClr val="FF0000"/>
                </a:solidFill>
              </a:rPr>
              <a:t> Outside Agency</a:t>
            </a:r>
            <a:endParaRPr lang="en-GB" sz="48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61887" y="2473031"/>
            <a:ext cx="11268221" cy="3991709"/>
          </a:xfrm>
        </p:spPr>
        <p:txBody>
          <a:bodyPr>
            <a:normAutofit fontScale="55000" lnSpcReduction="20000"/>
          </a:bodyPr>
          <a:lstStyle/>
          <a:p>
            <a:pPr marL="0" indent="0">
              <a:lnSpc>
                <a:spcPct val="120000"/>
              </a:lnSpc>
              <a:spcBef>
                <a:spcPts val="1200"/>
              </a:spcBef>
              <a:buNone/>
            </a:pPr>
            <a:r>
              <a:rPr lang="en-AU" sz="7600" b="1" dirty="0">
                <a:latin typeface="Times New Roman" panose="02020603050405020304" pitchFamily="18" charset="0"/>
                <a:cs typeface="Times New Roman" panose="02020603050405020304" pitchFamily="18" charset="0"/>
              </a:rPr>
              <a:t>Interference with a moving ball</a:t>
            </a:r>
            <a:endParaRPr lang="en-GB" sz="7600" b="1"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GB" sz="7600" dirty="0">
                <a:latin typeface="Times New Roman" panose="02020603050405020304" pitchFamily="18" charset="0"/>
                <a:cs typeface="Times New Roman" panose="02020603050405020304" pitchFamily="18" charset="0"/>
              </a:rPr>
              <a:t>Instead of “</a:t>
            </a:r>
            <a:r>
              <a:rPr lang="en-GB" sz="7600" i="1" dirty="0">
                <a:latin typeface="Times New Roman" panose="02020603050405020304" pitchFamily="18" charset="0"/>
                <a:cs typeface="Times New Roman" panose="02020603050405020304" pitchFamily="18" charset="0"/>
              </a:rPr>
              <a:t>outcome of the stroke is still in doubt</a:t>
            </a:r>
            <a:r>
              <a:rPr lang="en-GB" sz="7600" dirty="0">
                <a:latin typeface="Times New Roman" panose="02020603050405020304" pitchFamily="18" charset="0"/>
                <a:cs typeface="Times New Roman" panose="02020603050405020304" pitchFamily="18" charset="0"/>
              </a:rPr>
              <a:t>”,</a:t>
            </a:r>
            <a:br>
              <a:rPr lang="en-GB" sz="7600" dirty="0">
                <a:latin typeface="Times New Roman" panose="02020603050405020304" pitchFamily="18" charset="0"/>
                <a:cs typeface="Times New Roman" panose="02020603050405020304" pitchFamily="18" charset="0"/>
              </a:rPr>
            </a:br>
            <a:r>
              <a:rPr lang="en-GB" sz="5900" dirty="0">
                <a:latin typeface="Times New Roman" panose="02020603050405020304" pitchFamily="18" charset="0"/>
                <a:cs typeface="Times New Roman" panose="02020603050405020304" pitchFamily="18" charset="0"/>
              </a:rPr>
              <a:t>with “</a:t>
            </a:r>
            <a:r>
              <a:rPr lang="en-GB" sz="5900" i="1" dirty="0">
                <a:latin typeface="Times New Roman" panose="02020603050405020304" pitchFamily="18" charset="0"/>
                <a:cs typeface="Times New Roman" panose="02020603050405020304" pitchFamily="18" charset="0"/>
              </a:rPr>
              <a:t>in doubt</a:t>
            </a:r>
            <a:r>
              <a:rPr lang="en-GB" sz="5900" dirty="0">
                <a:latin typeface="Times New Roman" panose="02020603050405020304" pitchFamily="18" charset="0"/>
                <a:cs typeface="Times New Roman" panose="02020603050405020304" pitchFamily="18" charset="0"/>
              </a:rPr>
              <a:t>” having a specific meaning,</a:t>
            </a:r>
          </a:p>
          <a:p>
            <a:pPr marL="0" indent="0">
              <a:lnSpc>
                <a:spcPct val="120000"/>
              </a:lnSpc>
              <a:spcBef>
                <a:spcPts val="600"/>
              </a:spcBef>
              <a:buNone/>
            </a:pPr>
            <a:r>
              <a:rPr lang="en-GB" sz="7600" dirty="0">
                <a:latin typeface="Times New Roman" panose="02020603050405020304" pitchFamily="18" charset="0"/>
                <a:cs typeface="Times New Roman" panose="02020603050405020304" pitchFamily="18" charset="0"/>
              </a:rPr>
              <a:t>the phrase “</a:t>
            </a:r>
            <a:r>
              <a:rPr lang="en-GB" sz="7600" b="1" i="1" dirty="0">
                <a:latin typeface="Times New Roman" panose="02020603050405020304" pitchFamily="18" charset="0"/>
                <a:cs typeface="Times New Roman" panose="02020603050405020304" pitchFamily="18" charset="0"/>
              </a:rPr>
              <a:t>the main intended outcome of the stroke was still in doubt</a:t>
            </a:r>
            <a:r>
              <a:rPr lang="en-GB" sz="7600" dirty="0">
                <a:latin typeface="Times New Roman" panose="02020603050405020304" pitchFamily="18" charset="0"/>
                <a:cs typeface="Times New Roman" panose="02020603050405020304" pitchFamily="18" charset="0"/>
              </a:rPr>
              <a:t>” is used if a moving ball is interfered with by an outside agency.</a:t>
            </a:r>
          </a:p>
          <a:p>
            <a:pPr>
              <a:lnSpc>
                <a:spcPct val="100000"/>
              </a:lnSpc>
              <a:spcBef>
                <a:spcPts val="0"/>
              </a:spcBef>
            </a:pPr>
            <a:endParaRPr lang="en-GB" sz="57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821904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24717" y="393260"/>
            <a:ext cx="10542563" cy="1787232"/>
          </a:xfrm>
        </p:spPr>
        <p:txBody>
          <a:bodyPr>
            <a:noAutofit/>
          </a:bodyPr>
          <a:lstStyle/>
          <a:p>
            <a:pPr algn="ctr"/>
            <a:r>
              <a:rPr lang="en-AU" sz="6000" b="1" dirty="0">
                <a:solidFill>
                  <a:srgbClr val="FF0000"/>
                </a:solidFill>
              </a:rPr>
              <a:t>Interference by an Outside Agency</a:t>
            </a:r>
            <a:br>
              <a:rPr lang="en-AU" sz="6000" b="1" dirty="0">
                <a:solidFill>
                  <a:srgbClr val="FF0000"/>
                </a:solidFill>
              </a:rPr>
            </a:br>
            <a:r>
              <a:rPr lang="en-AU" sz="4800" dirty="0"/>
              <a:t>(Rule 9.2)</a:t>
            </a:r>
            <a:endParaRPr lang="en-GB" sz="48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65871" y="2180492"/>
            <a:ext cx="10860258" cy="4178106"/>
          </a:xfrm>
        </p:spPr>
        <p:txBody>
          <a:bodyPr>
            <a:normAutofit fontScale="62500" lnSpcReduction="20000"/>
          </a:bodyPr>
          <a:lstStyle/>
          <a:p>
            <a:pPr marL="0" indent="0">
              <a:lnSpc>
                <a:spcPct val="100000"/>
              </a:lnSpc>
              <a:spcBef>
                <a:spcPts val="1200"/>
              </a:spcBef>
              <a:buNone/>
            </a:pPr>
            <a:r>
              <a:rPr lang="en-AU" sz="5900" b="1" dirty="0">
                <a:solidFill>
                  <a:srgbClr val="406FC4"/>
                </a:solidFill>
                <a:latin typeface="Times New Roman" panose="02020603050405020304" pitchFamily="18" charset="0"/>
                <a:cs typeface="Times New Roman" panose="02020603050405020304" pitchFamily="18" charset="0"/>
              </a:rPr>
              <a:t>Rule 9.2.5  </a:t>
            </a:r>
            <a:r>
              <a:rPr lang="en-GB" sz="5900" b="1" dirty="0">
                <a:latin typeface="Times New Roman" panose="02020603050405020304" pitchFamily="18" charset="0"/>
                <a:cs typeface="Times New Roman" panose="02020603050405020304" pitchFamily="18" charset="0"/>
              </a:rPr>
              <a:t>Interference and error in the same stroke</a:t>
            </a:r>
          </a:p>
          <a:p>
            <a:pPr marL="720000" indent="-720000">
              <a:lnSpc>
                <a:spcPct val="100000"/>
              </a:lnSpc>
              <a:spcBef>
                <a:spcPts val="1200"/>
              </a:spcBef>
              <a:buFont typeface="+mj-lt"/>
              <a:buAutoNum type="alphaLcParenR"/>
            </a:pPr>
            <a:r>
              <a:rPr lang="en-GB" sz="5800" dirty="0">
                <a:latin typeface="Times New Roman" panose="02020603050405020304" pitchFamily="18" charset="0"/>
                <a:cs typeface="Times New Roman" panose="02020603050405020304" pitchFamily="18" charset="0"/>
              </a:rPr>
              <a:t>If an error is committed in a stroke which is subject to interference by an outside agency, </a:t>
            </a:r>
            <a:r>
              <a:rPr lang="en-GB" sz="5800" b="1" dirty="0">
                <a:latin typeface="Times New Roman" panose="02020603050405020304" pitchFamily="18" charset="0"/>
                <a:cs typeface="Times New Roman" panose="02020603050405020304" pitchFamily="18" charset="0"/>
              </a:rPr>
              <a:t>the error is dealt with first</a:t>
            </a:r>
          </a:p>
          <a:p>
            <a:pPr marL="720000" indent="-720000">
              <a:lnSpc>
                <a:spcPct val="100000"/>
              </a:lnSpc>
              <a:spcBef>
                <a:spcPts val="1200"/>
              </a:spcBef>
              <a:buFont typeface="+mj-lt"/>
              <a:buAutoNum type="alphaLcParenR"/>
            </a:pPr>
            <a:r>
              <a:rPr lang="en-GB" sz="5800" dirty="0">
                <a:latin typeface="Times New Roman" panose="02020603050405020304" pitchFamily="18" charset="0"/>
                <a:cs typeface="Times New Roman" panose="02020603050405020304" pitchFamily="18" charset="0"/>
              </a:rPr>
              <a:t>If all balls affected by the error are replaced where they were before the stroke was played, the interference is ignored. Otherwise, Rule 9.2.3(b) or 9.2.4(b) applies, as appropriate, and </a:t>
            </a:r>
            <a:r>
              <a:rPr lang="en-GB" sz="5800" u="sng" dirty="0">
                <a:latin typeface="Times New Roman" panose="02020603050405020304" pitchFamily="18" charset="0"/>
                <a:cs typeface="Times New Roman" panose="02020603050405020304" pitchFamily="18" charset="0"/>
              </a:rPr>
              <a:t>there is no replay</a:t>
            </a:r>
          </a:p>
        </p:txBody>
      </p:sp>
    </p:spTree>
    <p:extLst>
      <p:ext uri="{BB962C8B-B14F-4D97-AF65-F5344CB8AC3E}">
        <p14:creationId xmlns:p14="http://schemas.microsoft.com/office/powerpoint/2010/main" val="4945416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24713" y="414361"/>
            <a:ext cx="10542564" cy="964274"/>
          </a:xfrm>
        </p:spPr>
        <p:txBody>
          <a:bodyPr>
            <a:noAutofit/>
          </a:bodyPr>
          <a:lstStyle/>
          <a:p>
            <a:r>
              <a:rPr lang="en-AU" sz="4800" b="1" dirty="0"/>
              <a:t>9.3</a:t>
            </a:r>
            <a:r>
              <a:rPr lang="en-AU" sz="4800" b="1" dirty="0">
                <a:solidFill>
                  <a:srgbClr val="FF0000"/>
                </a:solidFill>
              </a:rPr>
              <a:t> Interference by the Court Surface</a:t>
            </a:r>
            <a:endParaRPr lang="en-GB" sz="48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7417" y="1378635"/>
            <a:ext cx="10542563" cy="1659987"/>
          </a:xfrm>
        </p:spPr>
        <p:txBody>
          <a:bodyPr>
            <a:normAutofit fontScale="70000" lnSpcReduction="20000"/>
          </a:bodyPr>
          <a:lstStyle/>
          <a:p>
            <a:pPr marL="0" indent="0">
              <a:lnSpc>
                <a:spcPct val="100000"/>
              </a:lnSpc>
              <a:spcBef>
                <a:spcPts val="600"/>
              </a:spcBef>
              <a:buNone/>
            </a:pPr>
            <a:r>
              <a:rPr lang="en-GB" sz="5700" b="1" dirty="0">
                <a:solidFill>
                  <a:srgbClr val="406FC4"/>
                </a:solidFill>
                <a:latin typeface="Times New Roman" panose="02020603050405020304" pitchFamily="18" charset="0"/>
                <a:cs typeface="Times New Roman" panose="02020603050405020304" pitchFamily="18" charset="0"/>
              </a:rPr>
              <a:t>Rule 9.3.1  </a:t>
            </a:r>
            <a:r>
              <a:rPr lang="en-GB" sz="5700" dirty="0">
                <a:latin typeface="Times New Roman" panose="02020603050405020304" pitchFamily="18" charset="0"/>
                <a:cs typeface="Times New Roman" panose="02020603050405020304" pitchFamily="18" charset="0"/>
              </a:rPr>
              <a:t>A player is entitled to relief from unevenness on the court surface due to … </a:t>
            </a:r>
            <a:r>
              <a:rPr lang="en-GB" sz="5700" b="1" dirty="0">
                <a:latin typeface="Times New Roman" panose="02020603050405020304" pitchFamily="18" charset="0"/>
                <a:cs typeface="Times New Roman" panose="02020603050405020304" pitchFamily="18" charset="0"/>
              </a:rPr>
              <a:t>damage in the jaws or the immediate vicinity of a hoop</a:t>
            </a:r>
            <a:endParaRPr lang="en-GB" sz="5700" dirty="0">
              <a:latin typeface="Times New Roman" panose="02020603050405020304" pitchFamily="18" charset="0"/>
              <a:cs typeface="Times New Roman" panose="02020603050405020304" pitchFamily="18" charset="0"/>
            </a:endParaRPr>
          </a:p>
          <a:p>
            <a:pPr>
              <a:lnSpc>
                <a:spcPct val="100000"/>
              </a:lnSpc>
              <a:spcBef>
                <a:spcPts val="0"/>
              </a:spcBef>
            </a:pPr>
            <a:endParaRPr lang="en-GB" sz="5700" dirty="0">
              <a:solidFill>
                <a:srgbClr val="0000FF"/>
              </a:solidFill>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3C1992C1-96C6-4D71-90C6-AC84E8B51BDD}"/>
              </a:ext>
            </a:extLst>
          </p:cNvPr>
          <p:cNvSpPr txBox="1">
            <a:spLocks/>
          </p:cNvSpPr>
          <p:nvPr/>
        </p:nvSpPr>
        <p:spPr>
          <a:xfrm>
            <a:off x="742948" y="3038622"/>
            <a:ext cx="10706093" cy="9847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sz="4800" b="1" dirty="0"/>
              <a:t>9.4</a:t>
            </a:r>
            <a:r>
              <a:rPr lang="en-AU" sz="4800" b="1" dirty="0">
                <a:solidFill>
                  <a:srgbClr val="FF0000"/>
                </a:solidFill>
              </a:rPr>
              <a:t> Interference </a:t>
            </a:r>
            <a:r>
              <a:rPr lang="en-GB" sz="4800" b="1" dirty="0">
                <a:solidFill>
                  <a:srgbClr val="FF0000"/>
                </a:solidFill>
              </a:rPr>
              <a:t>with the Playing of a Stroke</a:t>
            </a:r>
            <a:endParaRPr lang="en-GB" sz="4800" dirty="0"/>
          </a:p>
        </p:txBody>
      </p:sp>
      <p:sp>
        <p:nvSpPr>
          <p:cNvPr id="7" name="Content Placeholder 2">
            <a:extLst>
              <a:ext uri="{FF2B5EF4-FFF2-40B4-BE49-F238E27FC236}">
                <a16:creationId xmlns:a16="http://schemas.microsoft.com/office/drawing/2014/main" id="{F0CC2E80-7EEE-46A6-8A4B-91A5E359B853}"/>
              </a:ext>
            </a:extLst>
          </p:cNvPr>
          <p:cNvSpPr txBox="1">
            <a:spLocks/>
          </p:cNvSpPr>
          <p:nvPr/>
        </p:nvSpPr>
        <p:spPr>
          <a:xfrm>
            <a:off x="824714" y="4023360"/>
            <a:ext cx="10542563" cy="242027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4000" b="1" dirty="0">
                <a:solidFill>
                  <a:srgbClr val="406FC4"/>
                </a:solidFill>
                <a:latin typeface="Times New Roman" panose="02020603050405020304" pitchFamily="18" charset="0"/>
                <a:cs typeface="Times New Roman" panose="02020603050405020304" pitchFamily="18" charset="0"/>
              </a:rPr>
              <a:t>Rule 9.4.3  </a:t>
            </a:r>
            <a:r>
              <a:rPr lang="en-GB" sz="4000" dirty="0"/>
              <a:t>If a player intends to cause the ball they intend to strike … to hit forcefully another ball which lies less than </a:t>
            </a:r>
            <a:r>
              <a:rPr lang="en-GB" sz="4000" b="1" dirty="0"/>
              <a:t>6 yards from the original position of the</a:t>
            </a:r>
            <a:r>
              <a:rPr lang="en-GB" sz="4000" dirty="0"/>
              <a:t> [ball they intend to strike] … </a:t>
            </a:r>
            <a:endParaRPr lang="en-GB" sz="4000" dirty="0">
              <a:latin typeface="Times New Roman" panose="02020603050405020304" pitchFamily="18" charset="0"/>
              <a:cs typeface="Times New Roman" panose="02020603050405020304" pitchFamily="18" charset="0"/>
            </a:endParaRPr>
          </a:p>
          <a:p>
            <a:pPr>
              <a:lnSpc>
                <a:spcPct val="100000"/>
              </a:lnSpc>
              <a:spcBef>
                <a:spcPts val="0"/>
              </a:spcBef>
            </a:pPr>
            <a:endParaRPr lang="en-GB" sz="57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680313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1">
            <a:extLst>
              <a:ext uri="{FF2B5EF4-FFF2-40B4-BE49-F238E27FC236}">
                <a16:creationId xmlns:a16="http://schemas.microsoft.com/office/drawing/2014/main" id="{7256871E-5E54-41A6-88B2-C7E19DAF8607}"/>
              </a:ext>
            </a:extLst>
          </p:cNvPr>
          <p:cNvPicPr>
            <a:picLocks noChangeAspect="1" noChangeArrowheads="1"/>
          </p:cNvPicPr>
          <p:nvPr/>
        </p:nvPicPr>
        <p:blipFill>
          <a:blip r:embed="rId3" cstate="print"/>
          <a:srcRect/>
          <a:stretch>
            <a:fillRect/>
          </a:stretch>
        </p:blipFill>
        <p:spPr bwMode="auto">
          <a:xfrm>
            <a:off x="925059" y="3203435"/>
            <a:ext cx="878541" cy="914400"/>
          </a:xfrm>
          <a:prstGeom prst="rect">
            <a:avLst/>
          </a:prstGeom>
          <a:noFill/>
          <a:ln w="9525">
            <a:noFill/>
            <a:miter lim="800000"/>
            <a:headEnd/>
            <a:tailEnd/>
          </a:ln>
        </p:spPr>
      </p:pic>
      <p:sp>
        <p:nvSpPr>
          <p:cNvPr id="38" name="Oval 37"/>
          <p:cNvSpPr>
            <a:spLocks noChangeAspect="1"/>
          </p:cNvSpPr>
          <p:nvPr/>
        </p:nvSpPr>
        <p:spPr>
          <a:xfrm>
            <a:off x="5958000" y="5733256"/>
            <a:ext cx="1069200" cy="106920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a:spLocks noChangeAspect="1"/>
          </p:cNvSpPr>
          <p:nvPr/>
        </p:nvSpPr>
        <p:spPr>
          <a:xfrm>
            <a:off x="3550023" y="3146613"/>
            <a:ext cx="6408000" cy="640800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Arrow Connector 50">
            <a:extLst>
              <a:ext uri="{FF2B5EF4-FFF2-40B4-BE49-F238E27FC236}">
                <a16:creationId xmlns:a16="http://schemas.microsoft.com/office/drawing/2014/main" id="{56B5B64E-7255-4874-811A-86FDFFCB9C88}"/>
              </a:ext>
            </a:extLst>
          </p:cNvPr>
          <p:cNvCxnSpPr>
            <a:cxnSpLocks noChangeAspect="1"/>
          </p:cNvCxnSpPr>
          <p:nvPr/>
        </p:nvCxnSpPr>
        <p:spPr>
          <a:xfrm flipH="1" flipV="1">
            <a:off x="5336689" y="3751909"/>
            <a:ext cx="998382" cy="2235600"/>
          </a:xfrm>
          <a:prstGeom prst="straightConnector1">
            <a:avLst/>
          </a:prstGeom>
          <a:ln w="38100">
            <a:solidFill>
              <a:srgbClr val="C0C0FF"/>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24717" y="393260"/>
            <a:ext cx="10542563" cy="1103846"/>
          </a:xfrm>
        </p:spPr>
        <p:txBody>
          <a:bodyPr>
            <a:noAutofit/>
          </a:bodyPr>
          <a:lstStyle/>
          <a:p>
            <a:pPr algn="ctr"/>
            <a:r>
              <a:rPr lang="en-AU" sz="6000" b="1" dirty="0">
                <a:solidFill>
                  <a:srgbClr val="0000FF"/>
                </a:solidFill>
              </a:rPr>
              <a:t>Six-yard rule</a:t>
            </a:r>
            <a:endParaRPr lang="en-GB" sz="4800" dirty="0">
              <a:solidFill>
                <a:srgbClr val="0000FF"/>
              </a:solidFill>
            </a:endParaRPr>
          </a:p>
        </p:txBody>
      </p:sp>
      <p:cxnSp>
        <p:nvCxnSpPr>
          <p:cNvPr id="9" name="Straight Arrow Connector 8">
            <a:extLst>
              <a:ext uri="{FF2B5EF4-FFF2-40B4-BE49-F238E27FC236}">
                <a16:creationId xmlns:a16="http://schemas.microsoft.com/office/drawing/2014/main" id="{56B5B64E-7255-4874-811A-86FDFFCB9C88}"/>
              </a:ext>
            </a:extLst>
          </p:cNvPr>
          <p:cNvCxnSpPr>
            <a:cxnSpLocks/>
          </p:cNvCxnSpPr>
          <p:nvPr/>
        </p:nvCxnSpPr>
        <p:spPr>
          <a:xfrm flipH="1" flipV="1">
            <a:off x="-179294" y="0"/>
            <a:ext cx="2097742" cy="6858002"/>
          </a:xfrm>
          <a:prstGeom prst="straightConnector1">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grpSp>
        <p:nvGrpSpPr>
          <p:cNvPr id="10" name="Group 24"/>
          <p:cNvGrpSpPr/>
          <p:nvPr/>
        </p:nvGrpSpPr>
        <p:grpSpPr>
          <a:xfrm>
            <a:off x="5900282" y="1872458"/>
            <a:ext cx="189643" cy="697157"/>
            <a:chOff x="3991417" y="3095057"/>
            <a:chExt cx="189643" cy="697157"/>
          </a:xfrm>
        </p:grpSpPr>
        <p:cxnSp>
          <p:nvCxnSpPr>
            <p:cNvPr id="11" name="Straight Connector 10">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Oval 13">
            <a:extLst>
              <a:ext uri="{FF2B5EF4-FFF2-40B4-BE49-F238E27FC236}">
                <a16:creationId xmlns:a16="http://schemas.microsoft.com/office/drawing/2014/main" id="{9C1E38B4-BB89-4AA1-9323-427A2D789F1B}"/>
              </a:ext>
            </a:extLst>
          </p:cNvPr>
          <p:cNvSpPr>
            <a:spLocks noChangeAspect="1"/>
          </p:cNvSpPr>
          <p:nvPr/>
        </p:nvSpPr>
        <p:spPr>
          <a:xfrm>
            <a:off x="6401110" y="6207317"/>
            <a:ext cx="144000" cy="144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9C1E38B4-BB89-4AA1-9323-427A2D789F1B}"/>
              </a:ext>
            </a:extLst>
          </p:cNvPr>
          <p:cNvSpPr>
            <a:spLocks noChangeAspect="1"/>
          </p:cNvSpPr>
          <p:nvPr/>
        </p:nvSpPr>
        <p:spPr>
          <a:xfrm>
            <a:off x="6403800" y="5919135"/>
            <a:ext cx="144000" cy="144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9C1E38B4-BB89-4AA1-9323-427A2D789F1B}"/>
              </a:ext>
            </a:extLst>
          </p:cNvPr>
          <p:cNvSpPr>
            <a:spLocks noChangeAspect="1"/>
          </p:cNvSpPr>
          <p:nvPr/>
        </p:nvSpPr>
        <p:spPr>
          <a:xfrm>
            <a:off x="3509487" y="2301540"/>
            <a:ext cx="144000" cy="144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9C1E38B4-BB89-4AA1-9323-427A2D789F1B}"/>
              </a:ext>
            </a:extLst>
          </p:cNvPr>
          <p:cNvSpPr>
            <a:spLocks noChangeAspect="1"/>
          </p:cNvSpPr>
          <p:nvPr/>
        </p:nvSpPr>
        <p:spPr>
          <a:xfrm>
            <a:off x="5209327" y="3586766"/>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Straight Arrow Connector 17">
            <a:extLst>
              <a:ext uri="{FF2B5EF4-FFF2-40B4-BE49-F238E27FC236}">
                <a16:creationId xmlns:a16="http://schemas.microsoft.com/office/drawing/2014/main" id="{56B5B64E-7255-4874-811A-86FDFFCB9C88}"/>
              </a:ext>
            </a:extLst>
          </p:cNvPr>
          <p:cNvCxnSpPr>
            <a:cxnSpLocks noChangeAspect="1"/>
          </p:cNvCxnSpPr>
          <p:nvPr/>
        </p:nvCxnSpPr>
        <p:spPr>
          <a:xfrm flipH="1" flipV="1">
            <a:off x="5074023" y="3227295"/>
            <a:ext cx="160770" cy="3600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6B5B64E-7255-4874-811A-86FDFFCB9C88}"/>
              </a:ext>
            </a:extLst>
          </p:cNvPr>
          <p:cNvCxnSpPr>
            <a:cxnSpLocks/>
          </p:cNvCxnSpPr>
          <p:nvPr/>
        </p:nvCxnSpPr>
        <p:spPr>
          <a:xfrm flipV="1">
            <a:off x="1909482" y="5782236"/>
            <a:ext cx="10282518" cy="1075764"/>
          </a:xfrm>
          <a:prstGeom prst="straightConnector1">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37" name="Cloud Callout 36"/>
          <p:cNvSpPr>
            <a:spLocks noChangeAspect="1"/>
          </p:cNvSpPr>
          <p:nvPr/>
        </p:nvSpPr>
        <p:spPr>
          <a:xfrm>
            <a:off x="6472520" y="6354000"/>
            <a:ext cx="752240" cy="504000"/>
          </a:xfrm>
          <a:prstGeom prst="cloudCallout">
            <a:avLst/>
          </a:prstGeom>
          <a:solidFill>
            <a:srgbClr val="007E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Arrow Connector 39"/>
          <p:cNvCxnSpPr>
            <a:stCxn id="14" idx="7"/>
          </p:cNvCxnSpPr>
          <p:nvPr/>
        </p:nvCxnSpPr>
        <p:spPr>
          <a:xfrm flipV="1">
            <a:off x="6524022" y="4419600"/>
            <a:ext cx="2763413" cy="180880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rot="19612947">
            <a:off x="7447586" y="4740987"/>
            <a:ext cx="1145570" cy="461665"/>
          </a:xfrm>
          <a:prstGeom prst="rect">
            <a:avLst/>
          </a:prstGeom>
          <a:noFill/>
        </p:spPr>
        <p:txBody>
          <a:bodyPr wrap="none" rtlCol="0">
            <a:spAutoFit/>
          </a:bodyPr>
          <a:lstStyle/>
          <a:p>
            <a:r>
              <a:rPr lang="en-US" sz="2400" dirty="0"/>
              <a:t>6  yards</a:t>
            </a:r>
          </a:p>
        </p:txBody>
      </p:sp>
      <p:cxnSp>
        <p:nvCxnSpPr>
          <p:cNvPr id="49" name="Straight Arrow Connector 48">
            <a:extLst>
              <a:ext uri="{FF2B5EF4-FFF2-40B4-BE49-F238E27FC236}">
                <a16:creationId xmlns:a16="http://schemas.microsoft.com/office/drawing/2014/main" id="{56B5B64E-7255-4874-811A-86FDFFCB9C88}"/>
              </a:ext>
            </a:extLst>
          </p:cNvPr>
          <p:cNvCxnSpPr>
            <a:cxnSpLocks noChangeAspect="1"/>
          </p:cNvCxnSpPr>
          <p:nvPr/>
        </p:nvCxnSpPr>
        <p:spPr>
          <a:xfrm flipH="1" flipV="1">
            <a:off x="6266329" y="5558117"/>
            <a:ext cx="160770" cy="360000"/>
          </a:xfrm>
          <a:prstGeom prst="straightConnector1">
            <a:avLst/>
          </a:prstGeom>
          <a:ln w="38100">
            <a:solidFill>
              <a:srgbClr val="D2A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56B5B64E-7255-4874-811A-86FDFFCB9C88}"/>
              </a:ext>
            </a:extLst>
          </p:cNvPr>
          <p:cNvCxnSpPr>
            <a:cxnSpLocks noChangeAspect="1"/>
          </p:cNvCxnSpPr>
          <p:nvPr/>
        </p:nvCxnSpPr>
        <p:spPr>
          <a:xfrm flipH="1" flipV="1">
            <a:off x="6275293" y="5844988"/>
            <a:ext cx="160770" cy="36000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4" name="Group 7">
            <a:extLst>
              <a:ext uri="{FF2B5EF4-FFF2-40B4-BE49-F238E27FC236}">
                <a16:creationId xmlns:a16="http://schemas.microsoft.com/office/drawing/2014/main" id="{79814F05-FFC7-4178-ABA2-FB84C879EDC5}"/>
              </a:ext>
            </a:extLst>
          </p:cNvPr>
          <p:cNvGrpSpPr/>
          <p:nvPr/>
        </p:nvGrpSpPr>
        <p:grpSpPr>
          <a:xfrm>
            <a:off x="5521641" y="5776734"/>
            <a:ext cx="914400" cy="914400"/>
            <a:chOff x="192156" y="5052391"/>
            <a:chExt cx="914400" cy="914400"/>
          </a:xfrm>
        </p:grpSpPr>
        <p:pic>
          <p:nvPicPr>
            <p:cNvPr id="5"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6"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7" name="Straight Connector 6">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55" name="Oval Callout 54"/>
          <p:cNvSpPr/>
          <p:nvPr/>
        </p:nvSpPr>
        <p:spPr>
          <a:xfrm>
            <a:off x="797859" y="1828801"/>
            <a:ext cx="1999129" cy="1222246"/>
          </a:xfrm>
          <a:prstGeom prst="wedgeEllipseCallou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I could veto the moving of red</a:t>
            </a:r>
          </a:p>
        </p:txBody>
      </p:sp>
    </p:spTree>
    <p:extLst>
      <p:ext uri="{BB962C8B-B14F-4D97-AF65-F5344CB8AC3E}">
        <p14:creationId xmlns:p14="http://schemas.microsoft.com/office/powerpoint/2010/main" val="49454160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6000" b="1" dirty="0">
                <a:solidFill>
                  <a:srgbClr val="FF0000"/>
                </a:solidFill>
              </a:rPr>
              <a:t>Interference by Defective Equipment</a:t>
            </a:r>
            <a:br>
              <a:rPr lang="en-AU" sz="6700" b="1" dirty="0">
                <a:solidFill>
                  <a:srgbClr val="FF0000"/>
                </a:solidFill>
              </a:rPr>
            </a:br>
            <a:r>
              <a:rPr lang="en-AU" sz="4900" dirty="0"/>
              <a:t>(Rule 9.5)</a:t>
            </a:r>
            <a:endParaRPr lang="en-GB" sz="49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53761"/>
            <a:ext cx="10515600" cy="4639114"/>
          </a:xfrm>
        </p:spPr>
        <p:txBody>
          <a:bodyPr>
            <a:normAutofit fontScale="55000" lnSpcReduction="20000"/>
          </a:bodyPr>
          <a:lstStyle/>
          <a:p>
            <a:pPr marL="0" indent="0">
              <a:lnSpc>
                <a:spcPct val="100000"/>
              </a:lnSpc>
              <a:spcBef>
                <a:spcPts val="0"/>
              </a:spcBef>
              <a:buNone/>
            </a:pPr>
            <a:r>
              <a:rPr lang="en-GB" sz="7300" dirty="0">
                <a:solidFill>
                  <a:srgbClr val="0000FF"/>
                </a:solidFill>
                <a:latin typeface="Times New Roman" panose="02020603050405020304" pitchFamily="18" charset="0"/>
                <a:cs typeface="Times New Roman" panose="02020603050405020304" pitchFamily="18" charset="0"/>
              </a:rPr>
              <a:t>A ball does not need to be wedged in the hoop to be called a “</a:t>
            </a:r>
            <a:r>
              <a:rPr lang="en-GB" sz="7300" b="1" i="1" dirty="0">
                <a:solidFill>
                  <a:srgbClr val="0000FF"/>
                </a:solidFill>
                <a:latin typeface="Times New Roman" panose="02020603050405020304" pitchFamily="18" charset="0"/>
                <a:cs typeface="Times New Roman" panose="02020603050405020304" pitchFamily="18" charset="0"/>
              </a:rPr>
              <a:t>jammed ball</a:t>
            </a:r>
            <a:r>
              <a:rPr lang="en-GB" sz="7300" dirty="0">
                <a:solidFill>
                  <a:srgbClr val="0000FF"/>
                </a:solidFill>
                <a:latin typeface="Times New Roman" panose="02020603050405020304" pitchFamily="18" charset="0"/>
                <a:cs typeface="Times New Roman" panose="02020603050405020304" pitchFamily="18" charset="0"/>
              </a:rPr>
              <a:t>”</a:t>
            </a:r>
            <a:br>
              <a:rPr lang="en-GB" sz="7300" dirty="0">
                <a:solidFill>
                  <a:srgbClr val="0000FF"/>
                </a:solidFill>
                <a:latin typeface="Times New Roman" panose="02020603050405020304" pitchFamily="18" charset="0"/>
                <a:cs typeface="Times New Roman" panose="02020603050405020304" pitchFamily="18" charset="0"/>
              </a:rPr>
            </a:br>
            <a:br>
              <a:rPr lang="en-GB" sz="7300" dirty="0">
                <a:solidFill>
                  <a:srgbClr val="0000FF"/>
                </a:solidFill>
                <a:latin typeface="Times New Roman" panose="02020603050405020304" pitchFamily="18" charset="0"/>
                <a:cs typeface="Times New Roman" panose="02020603050405020304" pitchFamily="18" charset="0"/>
              </a:rPr>
            </a:br>
            <a:r>
              <a:rPr lang="en-GB" sz="7300" dirty="0">
                <a:solidFill>
                  <a:srgbClr val="0000FF"/>
                </a:solidFill>
                <a:latin typeface="Times New Roman" panose="02020603050405020304" pitchFamily="18" charset="0"/>
                <a:cs typeface="Times New Roman" panose="02020603050405020304" pitchFamily="18" charset="0"/>
              </a:rPr>
              <a:t>For a </a:t>
            </a:r>
            <a:r>
              <a:rPr lang="en-GB" sz="7300" i="1" dirty="0">
                <a:solidFill>
                  <a:srgbClr val="0000FF"/>
                </a:solidFill>
                <a:latin typeface="Times New Roman" panose="02020603050405020304" pitchFamily="18" charset="0"/>
                <a:cs typeface="Times New Roman" panose="02020603050405020304" pitchFamily="18" charset="0"/>
              </a:rPr>
              <a:t>jammed ball</a:t>
            </a:r>
            <a:r>
              <a:rPr lang="en-GB" sz="7300" dirty="0">
                <a:solidFill>
                  <a:srgbClr val="0000FF"/>
                </a:solidFill>
                <a:latin typeface="Times New Roman" panose="02020603050405020304" pitchFamily="18" charset="0"/>
                <a:cs typeface="Times New Roman" panose="02020603050405020304" pitchFamily="18" charset="0"/>
              </a:rPr>
              <a:t>, both ball and hoop could be adjusted or replaced</a:t>
            </a:r>
          </a:p>
          <a:p>
            <a:pPr marL="0" indent="0">
              <a:lnSpc>
                <a:spcPct val="100000"/>
              </a:lnSpc>
              <a:spcBef>
                <a:spcPts val="1200"/>
              </a:spcBef>
              <a:buNone/>
            </a:pPr>
            <a:r>
              <a:rPr lang="en-GB" sz="7300" dirty="0">
                <a:solidFill>
                  <a:srgbClr val="0000FF"/>
                </a:solidFill>
                <a:latin typeface="Times New Roman" panose="02020603050405020304" pitchFamily="18" charset="0"/>
                <a:cs typeface="Times New Roman" panose="02020603050405020304" pitchFamily="18" charset="0"/>
              </a:rPr>
              <a:t>For a </a:t>
            </a:r>
            <a:r>
              <a:rPr lang="en-GB" sz="7300" i="1" dirty="0">
                <a:solidFill>
                  <a:srgbClr val="0000FF"/>
                </a:solidFill>
                <a:latin typeface="Times New Roman" panose="02020603050405020304" pitchFamily="18" charset="0"/>
                <a:cs typeface="Times New Roman" panose="02020603050405020304" pitchFamily="18" charset="0"/>
              </a:rPr>
              <a:t>jammed ball</a:t>
            </a:r>
            <a:r>
              <a:rPr lang="en-GB" sz="7300" dirty="0">
                <a:solidFill>
                  <a:srgbClr val="0000FF"/>
                </a:solidFill>
                <a:latin typeface="Times New Roman" panose="02020603050405020304" pitchFamily="18" charset="0"/>
                <a:cs typeface="Times New Roman" panose="02020603050405020304" pitchFamily="18" charset="0"/>
              </a:rPr>
              <a:t>, the player may choose replace-and-replay, or to leave the balls where they stopped but with the jammed ball placed half-way through the hoop [conditions apply]</a:t>
            </a:r>
          </a:p>
          <a:p>
            <a:pPr marL="0" indent="0">
              <a:lnSpc>
                <a:spcPct val="100000"/>
              </a:lnSpc>
              <a:spcBef>
                <a:spcPts val="0"/>
              </a:spcBef>
              <a:buNone/>
            </a:pPr>
            <a:endParaRPr lang="en-GB" sz="57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551984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6D6E08-BB3E-4D8F-80EF-8A71998D32C9}"/>
              </a:ext>
            </a:extLst>
          </p:cNvPr>
          <p:cNvSpPr txBox="1"/>
          <p:nvPr/>
        </p:nvSpPr>
        <p:spPr>
          <a:xfrm>
            <a:off x="1873128" y="1403981"/>
            <a:ext cx="8445774" cy="2739211"/>
          </a:xfrm>
          <a:prstGeom prst="rect">
            <a:avLst/>
          </a:prstGeom>
          <a:noFill/>
        </p:spPr>
        <p:txBody>
          <a:bodyPr wrap="none" rtlCol="0">
            <a:spAutoFit/>
          </a:bodyPr>
          <a:lstStyle/>
          <a:p>
            <a:pPr algn="ctr"/>
            <a:r>
              <a:rPr lang="en-AU" sz="7200" dirty="0"/>
              <a:t>In the these examples</a:t>
            </a:r>
          </a:p>
          <a:p>
            <a:pPr algn="ctr"/>
            <a:r>
              <a:rPr lang="en-AU" sz="7200" dirty="0"/>
              <a:t>it is </a:t>
            </a:r>
            <a:r>
              <a:rPr lang="en-AU" sz="7200" dirty="0">
                <a:solidFill>
                  <a:srgbClr val="0000FF"/>
                </a:solidFill>
              </a:rPr>
              <a:t>Blue</a:t>
            </a:r>
            <a:r>
              <a:rPr lang="en-AU" sz="7200" dirty="0"/>
              <a:t>’s turn to play</a:t>
            </a:r>
          </a:p>
          <a:p>
            <a:pPr algn="ctr"/>
            <a:endParaRPr lang="en-AU" sz="2800" dirty="0"/>
          </a:p>
        </p:txBody>
      </p:sp>
    </p:spTree>
    <p:extLst>
      <p:ext uri="{BB962C8B-B14F-4D97-AF65-F5344CB8AC3E}">
        <p14:creationId xmlns:p14="http://schemas.microsoft.com/office/powerpoint/2010/main" val="208234319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9A1B72C-2941-45C6-BA9D-C691613390AA}"/>
              </a:ext>
            </a:extLst>
          </p:cNvPr>
          <p:cNvSpPr txBox="1">
            <a:spLocks/>
          </p:cNvSpPr>
          <p:nvPr/>
        </p:nvSpPr>
        <p:spPr>
          <a:xfrm>
            <a:off x="120748" y="24960"/>
            <a:ext cx="3703107" cy="6924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Interference-example 1</a:t>
            </a:r>
            <a:endParaRPr lang="en-GB" dirty="0"/>
          </a:p>
        </p:txBody>
      </p:sp>
      <p:sp>
        <p:nvSpPr>
          <p:cNvPr id="3" name="Content Placeholder 2">
            <a:extLst>
              <a:ext uri="{FF2B5EF4-FFF2-40B4-BE49-F238E27FC236}">
                <a16:creationId xmlns:a16="http://schemas.microsoft.com/office/drawing/2014/main" id="{1B0504D0-62C6-4A4F-9A8B-CD2854B2DAD7}"/>
              </a:ext>
            </a:extLst>
          </p:cNvPr>
          <p:cNvSpPr txBox="1">
            <a:spLocks/>
          </p:cNvSpPr>
          <p:nvPr/>
        </p:nvSpPr>
        <p:spPr>
          <a:xfrm>
            <a:off x="838199" y="717453"/>
            <a:ext cx="10795783" cy="18921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000" dirty="0"/>
              <a:t>Owner of </a:t>
            </a:r>
            <a:r>
              <a:rPr lang="en-AU" sz="4000" b="1" dirty="0">
                <a:solidFill>
                  <a:srgbClr val="0000FF"/>
                </a:solidFill>
              </a:rPr>
              <a:t>blue</a:t>
            </a:r>
            <a:r>
              <a:rPr lang="en-AU" sz="4000" dirty="0"/>
              <a:t> aimed to clear the </a:t>
            </a:r>
            <a:r>
              <a:rPr lang="en-AU" sz="4000" b="1" dirty="0">
                <a:solidFill>
                  <a:srgbClr val="FF0000"/>
                </a:solidFill>
              </a:rPr>
              <a:t>red</a:t>
            </a:r>
            <a:r>
              <a:rPr lang="en-AU" sz="4000" dirty="0"/>
              <a:t>. It is obvious that the shot was going to miss when the </a:t>
            </a:r>
            <a:r>
              <a:rPr lang="en-AU" sz="4000" b="1" dirty="0">
                <a:solidFill>
                  <a:srgbClr val="0000FF"/>
                </a:solidFill>
              </a:rPr>
              <a:t>blue</a:t>
            </a:r>
            <a:r>
              <a:rPr lang="en-AU" sz="4000" dirty="0"/>
              <a:t> ball collided with the moving </a:t>
            </a:r>
            <a:r>
              <a:rPr lang="en-AU" sz="4000" b="1" dirty="0">
                <a:solidFill>
                  <a:srgbClr val="00A000"/>
                </a:solidFill>
              </a:rPr>
              <a:t>green</a:t>
            </a:r>
            <a:r>
              <a:rPr lang="en-AU" sz="4000" dirty="0"/>
              <a:t> ball.</a:t>
            </a:r>
            <a:endParaRPr lang="en-AU" sz="1100" dirty="0">
              <a:solidFill>
                <a:srgbClr val="406FC4"/>
              </a:solidFill>
            </a:endParaRPr>
          </a:p>
          <a:p>
            <a:pPr marL="0" indent="0">
              <a:buFont typeface="Arial" panose="020B0604020202020204" pitchFamily="34" charset="0"/>
              <a:buNone/>
            </a:pPr>
            <a:endParaRPr lang="en-GB" sz="40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sp>
        <p:nvSpPr>
          <p:cNvPr id="4" name="Content Placeholder 2">
            <a:extLst>
              <a:ext uri="{FF2B5EF4-FFF2-40B4-BE49-F238E27FC236}">
                <a16:creationId xmlns:a16="http://schemas.microsoft.com/office/drawing/2014/main" id="{0A0F1386-4ADC-4DDF-87CA-2FA44D425CE6}"/>
              </a:ext>
            </a:extLst>
          </p:cNvPr>
          <p:cNvSpPr txBox="1">
            <a:spLocks/>
          </p:cNvSpPr>
          <p:nvPr/>
        </p:nvSpPr>
        <p:spPr>
          <a:xfrm>
            <a:off x="838200" y="4248443"/>
            <a:ext cx="10515600" cy="22930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80000"/>
              </a:lnSpc>
              <a:buNone/>
            </a:pPr>
            <a:r>
              <a:rPr lang="en-AU" sz="4000" dirty="0"/>
              <a:t>Remedy: </a:t>
            </a:r>
            <a:r>
              <a:rPr lang="en-GB" sz="4000" dirty="0">
                <a:solidFill>
                  <a:schemeClr val="bg1"/>
                </a:solidFill>
              </a:rPr>
              <a:t>The </a:t>
            </a:r>
            <a:r>
              <a:rPr lang="en-GB" sz="4000" b="1" dirty="0">
                <a:solidFill>
                  <a:schemeClr val="bg1"/>
                </a:solidFill>
              </a:rPr>
              <a:t>blue</a:t>
            </a:r>
            <a:r>
              <a:rPr lang="en-GB" sz="4000" dirty="0">
                <a:solidFill>
                  <a:schemeClr val="bg1"/>
                </a:solidFill>
              </a:rPr>
              <a:t> ball is placed where it would have stopped if there had been no interference. Same rule applies to </a:t>
            </a:r>
            <a:r>
              <a:rPr lang="en-AU" sz="4000" b="1" dirty="0">
                <a:solidFill>
                  <a:schemeClr val="bg1"/>
                </a:solidFill>
              </a:rPr>
              <a:t>green</a:t>
            </a:r>
            <a:r>
              <a:rPr lang="en-GB" sz="4000" dirty="0">
                <a:solidFill>
                  <a:schemeClr val="bg1"/>
                </a:solidFill>
              </a:rPr>
              <a:t>.</a:t>
            </a:r>
          </a:p>
          <a:p>
            <a:pPr marL="1892300" indent="-2349500">
              <a:buNone/>
            </a:pPr>
            <a:r>
              <a:rPr lang="en-GB" sz="4000" dirty="0"/>
              <a:t>To play:	</a:t>
            </a:r>
            <a:r>
              <a:rPr lang="en-GB" sz="4000" b="1" dirty="0">
                <a:solidFill>
                  <a:schemeClr val="bg1"/>
                </a:solidFill>
              </a:rPr>
              <a:t>Red</a:t>
            </a:r>
            <a:endParaRPr lang="en-GB" sz="4000" dirty="0">
              <a:solidFill>
                <a:schemeClr val="bg1"/>
              </a:solidFill>
            </a:endParaRPr>
          </a:p>
        </p:txBody>
      </p:sp>
    </p:spTree>
    <p:extLst>
      <p:ext uri="{BB962C8B-B14F-4D97-AF65-F5344CB8AC3E}">
        <p14:creationId xmlns:p14="http://schemas.microsoft.com/office/powerpoint/2010/main" val="1853507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5"/>
            <a:ext cx="10515600" cy="2096721"/>
          </a:xfrm>
        </p:spPr>
        <p:txBody>
          <a:bodyPr>
            <a:normAutofit/>
          </a:bodyPr>
          <a:lstStyle/>
          <a:p>
            <a:pPr algn="ctr"/>
            <a:r>
              <a:rPr lang="en-AU" sz="9600" b="1" dirty="0">
                <a:solidFill>
                  <a:srgbClr val="FF0000"/>
                </a:solidFill>
              </a:rPr>
              <a:t>Faults</a:t>
            </a:r>
            <a:r>
              <a:rPr lang="en-AU" sz="9600" b="1" dirty="0"/>
              <a:t> </a:t>
            </a:r>
            <a:r>
              <a:rPr lang="en-AU" sz="7200" b="1" dirty="0"/>
              <a:t>(Rule 11)</a:t>
            </a:r>
            <a:endParaRPr lang="en-GB" sz="7200"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2270234"/>
            <a:ext cx="10515600" cy="4004441"/>
          </a:xfrm>
        </p:spPr>
        <p:txBody>
          <a:bodyPr>
            <a:normAutofit lnSpcReduction="10000"/>
          </a:bodyPr>
          <a:lstStyle/>
          <a:p>
            <a:pPr marL="0" indent="0">
              <a:lnSpc>
                <a:spcPct val="100000"/>
              </a:lnSpc>
              <a:spcBef>
                <a:spcPts val="0"/>
              </a:spcBef>
              <a:buNone/>
            </a:pPr>
            <a:r>
              <a:rPr lang="en-GB" sz="6000" dirty="0">
                <a:latin typeface="Times New Roman" panose="02020603050405020304" pitchFamily="18" charset="0"/>
                <a:cs typeface="Times New Roman" panose="02020603050405020304" pitchFamily="18" charset="0"/>
              </a:rPr>
              <a:t>Rule 11.1	</a:t>
            </a:r>
            <a:r>
              <a:rPr lang="en-GB" sz="6000" b="1" cap="small" dirty="0"/>
              <a:t>Definition</a:t>
            </a:r>
          </a:p>
          <a:p>
            <a:pPr marL="0" indent="0">
              <a:lnSpc>
                <a:spcPct val="100000"/>
              </a:lnSpc>
              <a:spcBef>
                <a:spcPts val="0"/>
              </a:spcBef>
              <a:buNone/>
            </a:pPr>
            <a:r>
              <a:rPr lang="en-US" sz="5400" dirty="0"/>
              <a:t>A fault is an act prohibited by</a:t>
            </a:r>
            <a:br>
              <a:rPr lang="en-US" sz="5400" dirty="0"/>
            </a:br>
            <a:r>
              <a:rPr lang="en-US" sz="5400" dirty="0">
                <a:solidFill>
                  <a:srgbClr val="0070C0"/>
                </a:solidFill>
              </a:rPr>
              <a:t>Rule 11.2 </a:t>
            </a:r>
            <a:r>
              <a:rPr lang="en-US" sz="5400" dirty="0"/>
              <a:t>… committed by a </a:t>
            </a:r>
            <a:r>
              <a:rPr lang="en-US" sz="5400" b="1" u="sng" dirty="0">
                <a:solidFill>
                  <a:srgbClr val="0000FF"/>
                </a:solidFill>
              </a:rPr>
              <a:t>player</a:t>
            </a:r>
            <a:r>
              <a:rPr lang="en-US" sz="5400" u="sng" dirty="0"/>
              <a:t> </a:t>
            </a:r>
            <a:r>
              <a:rPr lang="en-US" sz="5400" dirty="0">
                <a:solidFill>
                  <a:srgbClr val="0000FF"/>
                </a:solidFill>
              </a:rPr>
              <a:t>playing </a:t>
            </a:r>
            <a:r>
              <a:rPr lang="en-US" sz="5400" b="1" u="sng" dirty="0">
                <a:solidFill>
                  <a:srgbClr val="0000FF"/>
                </a:solidFill>
              </a:rPr>
              <a:t>or intending to play</a:t>
            </a:r>
            <a:r>
              <a:rPr lang="en-US" sz="5400" dirty="0">
                <a:solidFill>
                  <a:srgbClr val="0000FF"/>
                </a:solidFill>
              </a:rPr>
              <a:t> a </a:t>
            </a:r>
            <a:r>
              <a:rPr lang="en-US" sz="5400" b="1" dirty="0">
                <a:solidFill>
                  <a:srgbClr val="0000FF"/>
                </a:solidFill>
              </a:rPr>
              <a:t>stroke</a:t>
            </a:r>
            <a:r>
              <a:rPr lang="en-US" sz="5400" dirty="0">
                <a:solidFill>
                  <a:srgbClr val="0000FF"/>
                </a:solidFill>
              </a:rPr>
              <a:t> </a:t>
            </a:r>
            <a:r>
              <a:rPr lang="en-US" sz="5400" dirty="0"/>
              <a:t>during the </a:t>
            </a:r>
            <a:r>
              <a:rPr lang="en-US" sz="5400" b="1" u="sng" dirty="0">
                <a:solidFill>
                  <a:srgbClr val="0000FF"/>
                </a:solidFill>
              </a:rPr>
              <a:t>striking period</a:t>
            </a:r>
            <a:r>
              <a:rPr lang="en-US" sz="5400" dirty="0"/>
              <a:t>. </a:t>
            </a:r>
            <a:endParaRPr lang="en-GB"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58459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9A1B72C-2941-45C6-BA9D-C691613390AA}"/>
              </a:ext>
            </a:extLst>
          </p:cNvPr>
          <p:cNvSpPr txBox="1">
            <a:spLocks/>
          </p:cNvSpPr>
          <p:nvPr/>
        </p:nvSpPr>
        <p:spPr>
          <a:xfrm>
            <a:off x="120748" y="24960"/>
            <a:ext cx="3703107" cy="6924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Interference-example 1</a:t>
            </a:r>
            <a:endParaRPr lang="en-GB" dirty="0"/>
          </a:p>
        </p:txBody>
      </p:sp>
      <p:sp>
        <p:nvSpPr>
          <p:cNvPr id="3" name="Content Placeholder 2">
            <a:extLst>
              <a:ext uri="{FF2B5EF4-FFF2-40B4-BE49-F238E27FC236}">
                <a16:creationId xmlns:a16="http://schemas.microsoft.com/office/drawing/2014/main" id="{1B0504D0-62C6-4A4F-9A8B-CD2854B2DAD7}"/>
              </a:ext>
            </a:extLst>
          </p:cNvPr>
          <p:cNvSpPr txBox="1">
            <a:spLocks/>
          </p:cNvSpPr>
          <p:nvPr/>
        </p:nvSpPr>
        <p:spPr>
          <a:xfrm>
            <a:off x="838199" y="717453"/>
            <a:ext cx="10795783" cy="1892104"/>
          </a:xfrm>
          <a:prstGeom prst="rect">
            <a:avLst/>
          </a:prstGeom>
          <a:solidFill>
            <a:schemeClr val="bg1">
              <a:lumMod val="85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000" dirty="0"/>
              <a:t>Owner of </a:t>
            </a:r>
            <a:r>
              <a:rPr lang="en-AU" sz="4000" b="1" dirty="0">
                <a:solidFill>
                  <a:srgbClr val="0000FF"/>
                </a:solidFill>
              </a:rPr>
              <a:t>blue</a:t>
            </a:r>
            <a:r>
              <a:rPr lang="en-AU" sz="4000" dirty="0"/>
              <a:t> aimed to clear the </a:t>
            </a:r>
            <a:r>
              <a:rPr lang="en-AU" sz="4000" b="1" dirty="0">
                <a:solidFill>
                  <a:srgbClr val="FF0000"/>
                </a:solidFill>
              </a:rPr>
              <a:t>red</a:t>
            </a:r>
            <a:r>
              <a:rPr lang="en-AU" sz="4000" dirty="0"/>
              <a:t>. It is obvious that the shot was going to miss when the </a:t>
            </a:r>
            <a:r>
              <a:rPr lang="en-AU" sz="4000" b="1" dirty="0">
                <a:solidFill>
                  <a:srgbClr val="0000FF"/>
                </a:solidFill>
              </a:rPr>
              <a:t>blue</a:t>
            </a:r>
            <a:r>
              <a:rPr lang="en-AU" sz="4000" dirty="0"/>
              <a:t> ball collided with the moving </a:t>
            </a:r>
            <a:r>
              <a:rPr lang="en-AU" sz="4000" b="1" dirty="0">
                <a:solidFill>
                  <a:srgbClr val="00A000"/>
                </a:solidFill>
              </a:rPr>
              <a:t>green</a:t>
            </a:r>
            <a:r>
              <a:rPr lang="en-AU" sz="4000" dirty="0"/>
              <a:t> ball.</a:t>
            </a:r>
            <a:endParaRPr lang="en-AU" sz="1100" dirty="0">
              <a:solidFill>
                <a:srgbClr val="406FC4"/>
              </a:solidFill>
            </a:endParaRPr>
          </a:p>
          <a:p>
            <a:pPr marL="0" indent="0">
              <a:buFont typeface="Arial" panose="020B0604020202020204" pitchFamily="34" charset="0"/>
              <a:buNone/>
            </a:pPr>
            <a:endParaRPr lang="en-GB" sz="40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sp>
        <p:nvSpPr>
          <p:cNvPr id="4" name="Content Placeholder 2">
            <a:extLst>
              <a:ext uri="{FF2B5EF4-FFF2-40B4-BE49-F238E27FC236}">
                <a16:creationId xmlns:a16="http://schemas.microsoft.com/office/drawing/2014/main" id="{0A0F1386-4ADC-4DDF-87CA-2FA44D425CE6}"/>
              </a:ext>
            </a:extLst>
          </p:cNvPr>
          <p:cNvSpPr txBox="1">
            <a:spLocks/>
          </p:cNvSpPr>
          <p:nvPr/>
        </p:nvSpPr>
        <p:spPr>
          <a:xfrm>
            <a:off x="838200" y="4248443"/>
            <a:ext cx="10515600" cy="2293034"/>
          </a:xfrm>
          <a:prstGeom prst="rect">
            <a:avLst/>
          </a:prstGeom>
          <a:ln>
            <a:solidFill>
              <a:srgbClr val="FFC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80000"/>
              </a:lnSpc>
              <a:buNone/>
            </a:pPr>
            <a:r>
              <a:rPr lang="en-AU" sz="4000" dirty="0"/>
              <a:t>Remedy: </a:t>
            </a:r>
            <a:r>
              <a:rPr lang="en-GB" sz="4000" dirty="0"/>
              <a:t>The </a:t>
            </a:r>
            <a:r>
              <a:rPr lang="en-GB" sz="4000" b="1" dirty="0">
                <a:solidFill>
                  <a:srgbClr val="0000FF"/>
                </a:solidFill>
              </a:rPr>
              <a:t>blue</a:t>
            </a:r>
            <a:r>
              <a:rPr lang="en-GB" sz="4000" dirty="0"/>
              <a:t> ball is placed where it would have stopped if there had been no interference. Same rule applies to </a:t>
            </a:r>
            <a:r>
              <a:rPr lang="en-AU" sz="4000" b="1" dirty="0">
                <a:solidFill>
                  <a:srgbClr val="00A000"/>
                </a:solidFill>
              </a:rPr>
              <a:t>green</a:t>
            </a:r>
            <a:r>
              <a:rPr lang="en-GB" sz="4000" dirty="0"/>
              <a:t>.</a:t>
            </a:r>
          </a:p>
          <a:p>
            <a:pPr marL="1892300" indent="-2349500">
              <a:buNone/>
            </a:pPr>
            <a:r>
              <a:rPr lang="en-GB" sz="4000" dirty="0"/>
              <a:t>To play:	</a:t>
            </a:r>
            <a:r>
              <a:rPr lang="en-GB" sz="4000" b="1" dirty="0">
                <a:solidFill>
                  <a:srgbClr val="FF0000"/>
                </a:solidFill>
              </a:rPr>
              <a:t>Red</a:t>
            </a:r>
            <a:endParaRPr lang="en-GB" sz="4000" dirty="0"/>
          </a:p>
        </p:txBody>
      </p:sp>
      <p:sp>
        <p:nvSpPr>
          <p:cNvPr id="5" name="Content Placeholder 2">
            <a:extLst>
              <a:ext uri="{FF2B5EF4-FFF2-40B4-BE49-F238E27FC236}">
                <a16:creationId xmlns:a16="http://schemas.microsoft.com/office/drawing/2014/main" id="{E3D96688-E81A-4AEE-B4B4-4A07849D030D}"/>
              </a:ext>
            </a:extLst>
          </p:cNvPr>
          <p:cNvSpPr txBox="1">
            <a:spLocks/>
          </p:cNvSpPr>
          <p:nvPr/>
        </p:nvSpPr>
        <p:spPr>
          <a:xfrm>
            <a:off x="838199" y="2609557"/>
            <a:ext cx="10795783" cy="127312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4000" dirty="0"/>
              <a:t>Rule </a:t>
            </a:r>
            <a:r>
              <a:rPr lang="en-GB" sz="4000" dirty="0"/>
              <a:t>9.2.4 applies (Interference with a moving ball).</a:t>
            </a:r>
          </a:p>
          <a:p>
            <a:pPr marL="0" indent="0">
              <a:spcBef>
                <a:spcPts val="1200"/>
              </a:spcBef>
              <a:buFont typeface="Arial" panose="020B0604020202020204" pitchFamily="34" charset="0"/>
              <a:buNone/>
            </a:pPr>
            <a:r>
              <a:rPr lang="en-GB" sz="3200" dirty="0">
                <a:solidFill>
                  <a:srgbClr val="406FC4"/>
                </a:solidFill>
              </a:rPr>
              <a:t>The main intended outcome of the stroke was </a:t>
            </a:r>
            <a:r>
              <a:rPr lang="en-GB" sz="3200" u="sng" dirty="0">
                <a:solidFill>
                  <a:srgbClr val="406FC4"/>
                </a:solidFill>
              </a:rPr>
              <a:t>not</a:t>
            </a:r>
            <a:r>
              <a:rPr lang="en-GB" sz="3200" dirty="0">
                <a:solidFill>
                  <a:srgbClr val="406FC4"/>
                </a:solidFill>
              </a:rPr>
              <a:t> in doubt. </a:t>
            </a:r>
            <a:endParaRPr lang="en-AU" sz="3200" dirty="0">
              <a:solidFill>
                <a:srgbClr val="406FC4"/>
              </a:solidFill>
            </a:endParaRPr>
          </a:p>
          <a:p>
            <a:pPr marL="0" indent="0">
              <a:buFont typeface="Arial" panose="020B0604020202020204" pitchFamily="34" charset="0"/>
              <a:buNone/>
            </a:pPr>
            <a:endParaRPr lang="en-AU" sz="1100" dirty="0">
              <a:solidFill>
                <a:srgbClr val="406FC4"/>
              </a:solidFill>
            </a:endParaRPr>
          </a:p>
          <a:p>
            <a:pPr marL="0" indent="0">
              <a:buFont typeface="Arial" panose="020B0604020202020204" pitchFamily="34" charset="0"/>
              <a:buNone/>
            </a:pPr>
            <a:endParaRPr lang="en-GB" sz="40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5128843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Interference-example 3</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3020291"/>
            <a:ext cx="10795783" cy="1087475"/>
          </a:xfrm>
        </p:spPr>
        <p:txBody>
          <a:bodyPr>
            <a:normAutofit fontScale="92500" lnSpcReduction="10000"/>
          </a:bodyPr>
          <a:lstStyle/>
          <a:p>
            <a:pPr marL="0" indent="0">
              <a:spcBef>
                <a:spcPts val="1200"/>
              </a:spcBef>
              <a:buNone/>
            </a:pPr>
            <a:r>
              <a:rPr lang="en-AU" sz="3500" dirty="0">
                <a:solidFill>
                  <a:schemeClr val="bg1"/>
                </a:solidFill>
              </a:rPr>
              <a:t>Rule </a:t>
            </a:r>
            <a:r>
              <a:rPr lang="en-GB" sz="3500" dirty="0">
                <a:solidFill>
                  <a:schemeClr val="bg1"/>
                </a:solidFill>
              </a:rPr>
              <a:t>9.2.4 applies (Interference with a moving ball).</a:t>
            </a:r>
          </a:p>
          <a:p>
            <a:pPr marL="0" indent="0">
              <a:spcBef>
                <a:spcPts val="1200"/>
              </a:spcBef>
              <a:buNone/>
            </a:pPr>
            <a:r>
              <a:rPr lang="en-GB" sz="3500" dirty="0">
                <a:solidFill>
                  <a:schemeClr val="bg1"/>
                </a:solidFill>
              </a:rPr>
              <a:t>The main intended outcome of the stroke was </a:t>
            </a:r>
            <a:r>
              <a:rPr lang="en-GB" sz="3500" u="sng" dirty="0">
                <a:solidFill>
                  <a:schemeClr val="bg1"/>
                </a:solidFill>
              </a:rPr>
              <a:t>not</a:t>
            </a:r>
            <a:r>
              <a:rPr lang="en-GB" sz="3500" dirty="0">
                <a:solidFill>
                  <a:schemeClr val="bg1"/>
                </a:solidFill>
              </a:rPr>
              <a:t> in doubt. </a:t>
            </a:r>
            <a:endParaRPr lang="en-AU" sz="3500" dirty="0">
              <a:solidFill>
                <a:schemeClr val="bg1"/>
              </a:solidFill>
            </a:endParaRPr>
          </a:p>
          <a:p>
            <a:pPr marL="0" indent="0">
              <a:buNone/>
            </a:pPr>
            <a:endParaRPr lang="en-AU" sz="1100" dirty="0">
              <a:solidFill>
                <a:srgbClr val="406FC4"/>
              </a:solidFill>
            </a:endParaRPr>
          </a:p>
          <a:p>
            <a:pPr marL="0" indent="0">
              <a:buNone/>
            </a:pPr>
            <a:endParaRPr lang="en-GB" sz="4000" dirty="0"/>
          </a:p>
          <a:p>
            <a:pPr marL="0" indent="0">
              <a:buNone/>
            </a:pPr>
            <a:endParaRPr lang="en-AU" sz="1100" dirty="0"/>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248443"/>
            <a:ext cx="10515600" cy="2391508"/>
          </a:xfrm>
          <a:prstGeom prst="rect">
            <a:avLst/>
          </a:prstGeom>
          <a:ln>
            <a:no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Remedy: </a:t>
            </a:r>
            <a:r>
              <a:rPr lang="en-GB" sz="4000" dirty="0">
                <a:solidFill>
                  <a:schemeClr val="bg1"/>
                </a:solidFill>
              </a:rPr>
              <a:t>The </a:t>
            </a:r>
            <a:r>
              <a:rPr lang="en-GB" sz="4000" b="1" dirty="0">
                <a:solidFill>
                  <a:schemeClr val="bg1"/>
                </a:solidFill>
              </a:rPr>
              <a:t>blue</a:t>
            </a:r>
            <a:r>
              <a:rPr lang="en-GB" sz="4000" dirty="0">
                <a:solidFill>
                  <a:schemeClr val="bg1"/>
                </a:solidFill>
              </a:rPr>
              <a:t> ball is placed where it would have stopped if there had been no interference. The hoop is not scored.</a:t>
            </a:r>
          </a:p>
          <a:p>
            <a:pPr marL="1892300" indent="-2349500">
              <a:buNone/>
            </a:pPr>
            <a:r>
              <a:rPr lang="en-GB" sz="4000" dirty="0"/>
              <a:t>To play:	</a:t>
            </a:r>
            <a:r>
              <a:rPr lang="en-GB" sz="4000" b="1" dirty="0">
                <a:solidFill>
                  <a:schemeClr val="bg1"/>
                </a:solidFill>
              </a:rPr>
              <a:t>Red</a:t>
            </a:r>
            <a:endParaRPr lang="en-GB" sz="4000" dirty="0">
              <a:solidFill>
                <a:schemeClr val="bg1"/>
              </a:solidFill>
            </a:endParaRPr>
          </a:p>
        </p:txBody>
      </p:sp>
      <p:sp>
        <p:nvSpPr>
          <p:cNvPr id="6" name="Content Placeholder 2">
            <a:extLst>
              <a:ext uri="{FF2B5EF4-FFF2-40B4-BE49-F238E27FC236}">
                <a16:creationId xmlns:a16="http://schemas.microsoft.com/office/drawing/2014/main" id="{B0D02B85-C809-4B9E-937B-68F1C609B058}"/>
              </a:ext>
            </a:extLst>
          </p:cNvPr>
          <p:cNvSpPr txBox="1">
            <a:spLocks/>
          </p:cNvSpPr>
          <p:nvPr/>
        </p:nvSpPr>
        <p:spPr>
          <a:xfrm>
            <a:off x="838199" y="750084"/>
            <a:ext cx="10795783" cy="2270207"/>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3700" dirty="0"/>
              <a:t>Owner of </a:t>
            </a:r>
            <a:r>
              <a:rPr lang="en-AU" sz="3700" b="1" dirty="0">
                <a:solidFill>
                  <a:srgbClr val="0000FF"/>
                </a:solidFill>
              </a:rPr>
              <a:t>blue</a:t>
            </a:r>
            <a:r>
              <a:rPr lang="en-AU" sz="3700" dirty="0"/>
              <a:t> aimed to clear the </a:t>
            </a:r>
            <a:r>
              <a:rPr lang="en-AU" sz="3700" b="1" dirty="0">
                <a:solidFill>
                  <a:srgbClr val="FF0000"/>
                </a:solidFill>
              </a:rPr>
              <a:t>red </a:t>
            </a:r>
            <a:r>
              <a:rPr lang="en-AU" sz="3700" dirty="0"/>
              <a:t>which was partially blocked by the </a:t>
            </a:r>
            <a:r>
              <a:rPr lang="en-AU" sz="3700" b="1" dirty="0"/>
              <a:t>black</a:t>
            </a:r>
            <a:r>
              <a:rPr lang="en-AU" sz="3700" dirty="0"/>
              <a:t> ball. The </a:t>
            </a:r>
            <a:r>
              <a:rPr lang="en-AU" sz="3700" b="1" dirty="0">
                <a:solidFill>
                  <a:srgbClr val="0000FF"/>
                </a:solidFill>
              </a:rPr>
              <a:t>blue</a:t>
            </a:r>
            <a:r>
              <a:rPr lang="en-AU" sz="3700" dirty="0"/>
              <a:t> ball hit the </a:t>
            </a:r>
            <a:r>
              <a:rPr lang="en-AU" sz="3700" b="1" dirty="0"/>
              <a:t>black</a:t>
            </a:r>
            <a:r>
              <a:rPr lang="en-AU" sz="3700" dirty="0"/>
              <a:t> ball and then collided with the moving </a:t>
            </a:r>
            <a:r>
              <a:rPr lang="en-AU" sz="3700" b="1" dirty="0">
                <a:solidFill>
                  <a:srgbClr val="00A000"/>
                </a:solidFill>
              </a:rPr>
              <a:t>green</a:t>
            </a:r>
            <a:r>
              <a:rPr lang="en-AU" sz="3700" dirty="0"/>
              <a:t> ball. Without the interference by </a:t>
            </a:r>
            <a:r>
              <a:rPr lang="en-AU" sz="3700" b="1" dirty="0">
                <a:solidFill>
                  <a:srgbClr val="00A000"/>
                </a:solidFill>
              </a:rPr>
              <a:t>green</a:t>
            </a:r>
            <a:r>
              <a:rPr lang="en-AU" sz="3700" dirty="0"/>
              <a:t>, there was a reasonable chance that the </a:t>
            </a:r>
            <a:r>
              <a:rPr lang="en-AU" sz="3700" b="1" dirty="0">
                <a:solidFill>
                  <a:srgbClr val="0000FF"/>
                </a:solidFill>
              </a:rPr>
              <a:t>blue</a:t>
            </a:r>
            <a:r>
              <a:rPr lang="en-AU" sz="3700" dirty="0"/>
              <a:t> would have run the hoop.</a:t>
            </a:r>
            <a:endParaRPr lang="en-GB" sz="37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pic>
        <p:nvPicPr>
          <p:cNvPr id="8" name="Picture 3"/>
          <p:cNvPicPr>
            <a:picLocks noChangeAspect="1" noChangeArrowheads="1"/>
          </p:cNvPicPr>
          <p:nvPr/>
        </p:nvPicPr>
        <p:blipFill>
          <a:blip r:embed="rId3" cstate="print"/>
          <a:srcRect/>
          <a:stretch>
            <a:fillRect/>
          </a:stretch>
        </p:blipFill>
        <p:spPr bwMode="auto">
          <a:xfrm>
            <a:off x="4465293" y="2837265"/>
            <a:ext cx="878541" cy="914400"/>
          </a:xfrm>
          <a:prstGeom prst="rect">
            <a:avLst/>
          </a:prstGeom>
          <a:noFill/>
          <a:ln w="9525">
            <a:noFill/>
            <a:miter lim="800000"/>
            <a:headEnd/>
            <a:tailEnd/>
          </a:ln>
        </p:spPr>
      </p:pic>
      <p:sp>
        <p:nvSpPr>
          <p:cNvPr id="9" name="Oval 8">
            <a:extLst>
              <a:ext uri="{FF2B5EF4-FFF2-40B4-BE49-F238E27FC236}">
                <a16:creationId xmlns:a16="http://schemas.microsoft.com/office/drawing/2014/main" id="{9C1E38B4-BB89-4AA1-9323-427A2D789F1B}"/>
              </a:ext>
            </a:extLst>
          </p:cNvPr>
          <p:cNvSpPr>
            <a:spLocks noChangeAspect="1"/>
          </p:cNvSpPr>
          <p:nvPr/>
        </p:nvSpPr>
        <p:spPr>
          <a:xfrm>
            <a:off x="8727066" y="4842422"/>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9C1E38B4-BB89-4AA1-9323-427A2D789F1B}"/>
              </a:ext>
            </a:extLst>
          </p:cNvPr>
          <p:cNvSpPr>
            <a:spLocks noChangeAspect="1"/>
          </p:cNvSpPr>
          <p:nvPr/>
        </p:nvSpPr>
        <p:spPr>
          <a:xfrm>
            <a:off x="7880122" y="4626792"/>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24"/>
          <p:cNvGrpSpPr/>
          <p:nvPr/>
        </p:nvGrpSpPr>
        <p:grpSpPr>
          <a:xfrm>
            <a:off x="10163756" y="4038121"/>
            <a:ext cx="189643" cy="697157"/>
            <a:chOff x="3991417" y="3095057"/>
            <a:chExt cx="189643" cy="697157"/>
          </a:xfrm>
        </p:grpSpPr>
        <p:cxnSp>
          <p:nvCxnSpPr>
            <p:cNvPr id="13" name="Straight Connector 12">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9" name="Straight Arrow Connector 18">
            <a:extLst>
              <a:ext uri="{FF2B5EF4-FFF2-40B4-BE49-F238E27FC236}">
                <a16:creationId xmlns:a16="http://schemas.microsoft.com/office/drawing/2014/main" id="{56B5B64E-7255-4874-811A-86FDFFCB9C88}"/>
              </a:ext>
            </a:extLst>
          </p:cNvPr>
          <p:cNvCxnSpPr>
            <a:cxnSpLocks/>
          </p:cNvCxnSpPr>
          <p:nvPr/>
        </p:nvCxnSpPr>
        <p:spPr>
          <a:xfrm>
            <a:off x="9486900" y="4575810"/>
            <a:ext cx="1000125" cy="958215"/>
          </a:xfrm>
          <a:prstGeom prst="straightConnector1">
            <a:avLst/>
          </a:prstGeom>
          <a:ln w="76200">
            <a:solidFill>
              <a:srgbClr val="0000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6B5B64E-7255-4874-811A-86FDFFCB9C88}"/>
              </a:ext>
            </a:extLst>
          </p:cNvPr>
          <p:cNvCxnSpPr>
            <a:cxnSpLocks/>
            <a:stCxn id="11" idx="0"/>
          </p:cNvCxnSpPr>
          <p:nvPr/>
        </p:nvCxnSpPr>
        <p:spPr>
          <a:xfrm flipV="1">
            <a:off x="8024122" y="4581526"/>
            <a:ext cx="1491353" cy="45266"/>
          </a:xfrm>
          <a:prstGeom prst="straightConnector1">
            <a:avLst/>
          </a:prstGeom>
          <a:ln w="76200">
            <a:solidFill>
              <a:srgbClr val="0000FF"/>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6B5B64E-7255-4874-811A-86FDFFCB9C88}"/>
              </a:ext>
            </a:extLst>
          </p:cNvPr>
          <p:cNvCxnSpPr>
            <a:cxnSpLocks/>
          </p:cNvCxnSpPr>
          <p:nvPr/>
        </p:nvCxnSpPr>
        <p:spPr>
          <a:xfrm flipH="1">
            <a:off x="9509760" y="2781300"/>
            <a:ext cx="577216" cy="1748790"/>
          </a:xfrm>
          <a:prstGeom prst="straightConnector1">
            <a:avLst/>
          </a:prstGeom>
          <a:ln w="762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6B5B64E-7255-4874-811A-86FDFFCB9C88}"/>
              </a:ext>
            </a:extLst>
          </p:cNvPr>
          <p:cNvCxnSpPr>
            <a:cxnSpLocks/>
          </p:cNvCxnSpPr>
          <p:nvPr/>
        </p:nvCxnSpPr>
        <p:spPr>
          <a:xfrm flipV="1">
            <a:off x="9589770" y="4572001"/>
            <a:ext cx="581025" cy="9524"/>
          </a:xfrm>
          <a:prstGeom prst="straightConnector1">
            <a:avLst/>
          </a:prstGeom>
          <a:ln w="76200">
            <a:solidFill>
              <a:srgbClr val="7D7DFF"/>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6B5B64E-7255-4874-811A-86FDFFCB9C88}"/>
              </a:ext>
            </a:extLst>
          </p:cNvPr>
          <p:cNvCxnSpPr>
            <a:cxnSpLocks/>
            <a:endCxn id="11" idx="0"/>
          </p:cNvCxnSpPr>
          <p:nvPr/>
        </p:nvCxnSpPr>
        <p:spPr>
          <a:xfrm>
            <a:off x="5317958" y="3633537"/>
            <a:ext cx="2706164" cy="993255"/>
          </a:xfrm>
          <a:prstGeom prst="straightConnector1">
            <a:avLst/>
          </a:prstGeom>
          <a:ln w="76200">
            <a:solidFill>
              <a:srgbClr val="0000FF"/>
            </a:solidFill>
            <a:prstDash val="soli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12476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Interference-example 3</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3020291"/>
            <a:ext cx="10795783" cy="1087475"/>
          </a:xfrm>
        </p:spPr>
        <p:txBody>
          <a:bodyPr>
            <a:normAutofit fontScale="92500" lnSpcReduction="10000"/>
          </a:bodyPr>
          <a:lstStyle/>
          <a:p>
            <a:pPr marL="0" indent="0">
              <a:spcBef>
                <a:spcPts val="1200"/>
              </a:spcBef>
              <a:buNone/>
            </a:pPr>
            <a:r>
              <a:rPr lang="en-AU" sz="3500" dirty="0"/>
              <a:t>Rule </a:t>
            </a:r>
            <a:r>
              <a:rPr lang="en-GB" sz="3500" dirty="0"/>
              <a:t>9.2.4 applies (Interference with a moving ball).</a:t>
            </a:r>
          </a:p>
          <a:p>
            <a:pPr marL="0" indent="0">
              <a:spcBef>
                <a:spcPts val="1200"/>
              </a:spcBef>
              <a:buNone/>
            </a:pPr>
            <a:r>
              <a:rPr lang="en-GB" sz="3500" dirty="0">
                <a:solidFill>
                  <a:srgbClr val="406FC4"/>
                </a:solidFill>
              </a:rPr>
              <a:t>The main intended outcome of the stroke was </a:t>
            </a:r>
            <a:r>
              <a:rPr lang="en-GB" sz="3500" u="sng" dirty="0">
                <a:solidFill>
                  <a:srgbClr val="406FC4"/>
                </a:solidFill>
              </a:rPr>
              <a:t>not</a:t>
            </a:r>
            <a:r>
              <a:rPr lang="en-GB" sz="3500" dirty="0">
                <a:solidFill>
                  <a:srgbClr val="406FC4"/>
                </a:solidFill>
              </a:rPr>
              <a:t> in doubt. </a:t>
            </a:r>
            <a:endParaRPr lang="en-AU" sz="3500" dirty="0">
              <a:solidFill>
                <a:srgbClr val="406FC4"/>
              </a:solidFill>
            </a:endParaRPr>
          </a:p>
          <a:p>
            <a:pPr marL="0" indent="0">
              <a:buNone/>
            </a:pPr>
            <a:endParaRPr lang="en-AU" sz="1100" dirty="0">
              <a:solidFill>
                <a:srgbClr val="406FC4"/>
              </a:solidFill>
            </a:endParaRPr>
          </a:p>
          <a:p>
            <a:pPr marL="0" indent="0">
              <a:buNone/>
            </a:pPr>
            <a:endParaRPr lang="en-GB" sz="4000" dirty="0"/>
          </a:p>
          <a:p>
            <a:pPr marL="0" indent="0">
              <a:buNone/>
            </a:pPr>
            <a:endParaRPr lang="en-AU" sz="1100" dirty="0"/>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248443"/>
            <a:ext cx="10515600" cy="2391508"/>
          </a:xfrm>
          <a:prstGeom prst="rect">
            <a:avLst/>
          </a:prstGeom>
          <a:ln w="57150">
            <a:solidFill>
              <a:srgbClr val="C00000"/>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Remedy: </a:t>
            </a:r>
            <a:r>
              <a:rPr lang="en-GB" sz="4000" dirty="0"/>
              <a:t>The </a:t>
            </a:r>
            <a:r>
              <a:rPr lang="en-GB" sz="4000" b="1" dirty="0">
                <a:solidFill>
                  <a:srgbClr val="0000FF"/>
                </a:solidFill>
              </a:rPr>
              <a:t>blue</a:t>
            </a:r>
            <a:r>
              <a:rPr lang="en-GB" sz="4000" dirty="0"/>
              <a:t> ball is placed where it would have stopped if there had been no interference. The hoop is not scored.</a:t>
            </a:r>
          </a:p>
          <a:p>
            <a:pPr marL="1892300" indent="-2349500">
              <a:buNone/>
            </a:pPr>
            <a:r>
              <a:rPr lang="en-GB" sz="4000" dirty="0"/>
              <a:t>To play:	</a:t>
            </a:r>
            <a:r>
              <a:rPr lang="en-GB" sz="4000" b="1" dirty="0">
                <a:solidFill>
                  <a:srgbClr val="FF0000"/>
                </a:solidFill>
              </a:rPr>
              <a:t>Red</a:t>
            </a:r>
            <a:endParaRPr lang="en-GB" sz="4000" dirty="0"/>
          </a:p>
        </p:txBody>
      </p:sp>
      <p:sp>
        <p:nvSpPr>
          <p:cNvPr id="6" name="Content Placeholder 2">
            <a:extLst>
              <a:ext uri="{FF2B5EF4-FFF2-40B4-BE49-F238E27FC236}">
                <a16:creationId xmlns:a16="http://schemas.microsoft.com/office/drawing/2014/main" id="{B0D02B85-C809-4B9E-937B-68F1C609B058}"/>
              </a:ext>
            </a:extLst>
          </p:cNvPr>
          <p:cNvSpPr txBox="1">
            <a:spLocks/>
          </p:cNvSpPr>
          <p:nvPr/>
        </p:nvSpPr>
        <p:spPr>
          <a:xfrm>
            <a:off x="838199" y="750084"/>
            <a:ext cx="10795783" cy="2270207"/>
          </a:xfrm>
          <a:prstGeom prst="rect">
            <a:avLst/>
          </a:prstGeom>
          <a:solidFill>
            <a:schemeClr val="bg1">
              <a:lumMod val="85000"/>
            </a:schemeClr>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3700" dirty="0"/>
              <a:t>Owner of </a:t>
            </a:r>
            <a:r>
              <a:rPr lang="en-AU" sz="3700" b="1" dirty="0">
                <a:solidFill>
                  <a:srgbClr val="0000FF"/>
                </a:solidFill>
              </a:rPr>
              <a:t>blue</a:t>
            </a:r>
            <a:r>
              <a:rPr lang="en-AU" sz="3700" dirty="0"/>
              <a:t> aimed to clear the </a:t>
            </a:r>
            <a:r>
              <a:rPr lang="en-AU" sz="3700" b="1" dirty="0">
                <a:solidFill>
                  <a:srgbClr val="FF0000"/>
                </a:solidFill>
              </a:rPr>
              <a:t>red </a:t>
            </a:r>
            <a:r>
              <a:rPr lang="en-AU" sz="3700" dirty="0"/>
              <a:t>which was partially blocked by the </a:t>
            </a:r>
            <a:r>
              <a:rPr lang="en-AU" sz="3700" b="1" dirty="0"/>
              <a:t>black</a:t>
            </a:r>
            <a:r>
              <a:rPr lang="en-AU" sz="3700" dirty="0"/>
              <a:t> ball. The </a:t>
            </a:r>
            <a:r>
              <a:rPr lang="en-AU" sz="3700" b="1" dirty="0">
                <a:solidFill>
                  <a:srgbClr val="0000FF"/>
                </a:solidFill>
              </a:rPr>
              <a:t>blue</a:t>
            </a:r>
            <a:r>
              <a:rPr lang="en-AU" sz="3700" dirty="0"/>
              <a:t> ball hit the </a:t>
            </a:r>
            <a:r>
              <a:rPr lang="en-AU" sz="3700" b="1" dirty="0"/>
              <a:t>black</a:t>
            </a:r>
            <a:r>
              <a:rPr lang="en-AU" sz="3700" dirty="0"/>
              <a:t> ball and then collided with the moving </a:t>
            </a:r>
            <a:r>
              <a:rPr lang="en-AU" sz="3700" b="1" dirty="0">
                <a:solidFill>
                  <a:srgbClr val="00A000"/>
                </a:solidFill>
              </a:rPr>
              <a:t>green</a:t>
            </a:r>
            <a:r>
              <a:rPr lang="en-AU" sz="3700" dirty="0"/>
              <a:t> ball. Without the interference by </a:t>
            </a:r>
            <a:r>
              <a:rPr lang="en-AU" sz="3700" b="1" dirty="0">
                <a:solidFill>
                  <a:srgbClr val="00A000"/>
                </a:solidFill>
              </a:rPr>
              <a:t>green</a:t>
            </a:r>
            <a:r>
              <a:rPr lang="en-AU" sz="3700" dirty="0"/>
              <a:t>, there was a reasonable chance that the </a:t>
            </a:r>
            <a:r>
              <a:rPr lang="en-AU" sz="3700" b="1" dirty="0">
                <a:solidFill>
                  <a:srgbClr val="0000FF"/>
                </a:solidFill>
              </a:rPr>
              <a:t>blue</a:t>
            </a:r>
            <a:r>
              <a:rPr lang="en-AU" sz="3700" dirty="0"/>
              <a:t> would have run the hoop.</a:t>
            </a:r>
            <a:endParaRPr lang="en-GB" sz="37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94655248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Interference-example 5</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717452"/>
            <a:ext cx="10795783" cy="1817929"/>
          </a:xfrm>
        </p:spPr>
        <p:txBody>
          <a:bodyPr>
            <a:noAutofit/>
          </a:bodyPr>
          <a:lstStyle/>
          <a:p>
            <a:pPr marL="0" indent="0">
              <a:lnSpc>
                <a:spcPct val="80000"/>
              </a:lnSpc>
              <a:buNone/>
            </a:pPr>
            <a:r>
              <a:rPr lang="en-AU" sz="3600" dirty="0"/>
              <a:t>Owner of </a:t>
            </a:r>
            <a:r>
              <a:rPr lang="en-AU" sz="3600" b="1" dirty="0">
                <a:solidFill>
                  <a:srgbClr val="0000FF"/>
                </a:solidFill>
              </a:rPr>
              <a:t>blue</a:t>
            </a:r>
            <a:r>
              <a:rPr lang="en-AU" sz="3600" dirty="0"/>
              <a:t> clears the </a:t>
            </a:r>
            <a:r>
              <a:rPr lang="en-AU" sz="3600" b="1" dirty="0">
                <a:solidFill>
                  <a:srgbClr val="FF0000"/>
                </a:solidFill>
              </a:rPr>
              <a:t>red</a:t>
            </a:r>
            <a:r>
              <a:rPr lang="en-AU" sz="3600" dirty="0"/>
              <a:t>. Although it was a powerful clearance, the </a:t>
            </a:r>
            <a:r>
              <a:rPr lang="en-AU" sz="3600" b="1" dirty="0">
                <a:solidFill>
                  <a:srgbClr val="FF0000"/>
                </a:solidFill>
              </a:rPr>
              <a:t>red</a:t>
            </a:r>
            <a:r>
              <a:rPr lang="en-AU" sz="3600" dirty="0"/>
              <a:t> ball did not go far because it collided with the stationary* </a:t>
            </a:r>
            <a:r>
              <a:rPr lang="en-AU" sz="3600" b="1" dirty="0">
                <a:solidFill>
                  <a:srgbClr val="00A000"/>
                </a:solidFill>
              </a:rPr>
              <a:t>green</a:t>
            </a:r>
            <a:r>
              <a:rPr lang="en-AU" sz="3600" dirty="0"/>
              <a:t> ball. During the stroke, the striker’s mallet touched the </a:t>
            </a:r>
            <a:r>
              <a:rPr lang="en-AU" sz="3600" b="1" dirty="0"/>
              <a:t>black</a:t>
            </a:r>
            <a:r>
              <a:rPr lang="en-AU" sz="3600" dirty="0"/>
              <a:t> ball. </a:t>
            </a:r>
            <a:endParaRPr lang="en-AU" sz="3600" dirty="0">
              <a:solidFill>
                <a:srgbClr val="406FC4"/>
              </a:solidFill>
            </a:endParaRPr>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220308"/>
            <a:ext cx="10515600" cy="24337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80000"/>
              </a:lnSpc>
              <a:buNone/>
            </a:pPr>
            <a:r>
              <a:rPr lang="en-AU" sz="3600" dirty="0"/>
              <a:t>Remedy:	</a:t>
            </a:r>
            <a:r>
              <a:rPr lang="en-AU" sz="3600" dirty="0" err="1">
                <a:solidFill>
                  <a:schemeClr val="bg1"/>
                </a:solidFill>
              </a:rPr>
              <a:t>Red&amp;Yellow</a:t>
            </a:r>
            <a:r>
              <a:rPr lang="en-AU" sz="3600" dirty="0">
                <a:solidFill>
                  <a:schemeClr val="bg1"/>
                </a:solidFill>
              </a:rPr>
              <a:t> can choose to leave the </a:t>
            </a:r>
            <a:r>
              <a:rPr lang="en-AU" sz="3600" b="1" dirty="0">
                <a:solidFill>
                  <a:schemeClr val="bg1"/>
                </a:solidFill>
              </a:rPr>
              <a:t>red</a:t>
            </a:r>
            <a:r>
              <a:rPr lang="en-AU" sz="3600" dirty="0">
                <a:solidFill>
                  <a:schemeClr val="bg1"/>
                </a:solidFill>
              </a:rPr>
              <a:t> ball where it stopped or where they </a:t>
            </a:r>
            <a:r>
              <a:rPr lang="en-GB" sz="3600" dirty="0">
                <a:solidFill>
                  <a:schemeClr val="bg1"/>
                </a:solidFill>
              </a:rPr>
              <a:t>(or a referee, if present) judge that it would have stopped if there had been no interference.</a:t>
            </a:r>
          </a:p>
          <a:p>
            <a:pPr marL="1892300" indent="-2349500">
              <a:buNone/>
            </a:pPr>
            <a:r>
              <a:rPr lang="en-GB" sz="3600" dirty="0"/>
              <a:t>To play:	</a:t>
            </a:r>
            <a:r>
              <a:rPr lang="en-GB" sz="3600" b="1" dirty="0">
                <a:solidFill>
                  <a:schemeClr val="bg1"/>
                </a:solidFill>
              </a:rPr>
              <a:t>Red</a:t>
            </a:r>
            <a:endParaRPr lang="en-GB" sz="3600" dirty="0">
              <a:solidFill>
                <a:schemeClr val="bg1"/>
              </a:solidFill>
            </a:endParaRPr>
          </a:p>
        </p:txBody>
      </p:sp>
      <p:sp>
        <p:nvSpPr>
          <p:cNvPr id="6" name="Content Placeholder 2">
            <a:extLst>
              <a:ext uri="{FF2B5EF4-FFF2-40B4-BE49-F238E27FC236}">
                <a16:creationId xmlns:a16="http://schemas.microsoft.com/office/drawing/2014/main" id="{3E86CC1B-C284-42AE-8759-8E2F55E13D5D}"/>
              </a:ext>
            </a:extLst>
          </p:cNvPr>
          <p:cNvSpPr txBox="1">
            <a:spLocks/>
          </p:cNvSpPr>
          <p:nvPr/>
        </p:nvSpPr>
        <p:spPr>
          <a:xfrm>
            <a:off x="838199" y="2521527"/>
            <a:ext cx="10795783" cy="152996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3800" dirty="0">
                <a:solidFill>
                  <a:schemeClr val="bg1"/>
                </a:solidFill>
              </a:rPr>
              <a:t>Rule </a:t>
            </a:r>
            <a:r>
              <a:rPr lang="en-GB" sz="3800" dirty="0">
                <a:solidFill>
                  <a:schemeClr val="bg1"/>
                </a:solidFill>
              </a:rPr>
              <a:t>9.2.5 applies (Interference and error in the same stroke).</a:t>
            </a:r>
          </a:p>
          <a:p>
            <a:pPr marL="0" indent="0">
              <a:spcBef>
                <a:spcPts val="1200"/>
              </a:spcBef>
              <a:buFont typeface="Arial" panose="020B0604020202020204" pitchFamily="34" charset="0"/>
              <a:buNone/>
            </a:pPr>
            <a:r>
              <a:rPr lang="en-AU" sz="3800" dirty="0">
                <a:solidFill>
                  <a:schemeClr val="bg1"/>
                </a:solidFill>
              </a:rPr>
              <a:t>This means that, if </a:t>
            </a:r>
            <a:r>
              <a:rPr lang="en-AU" sz="3800" dirty="0" err="1">
                <a:solidFill>
                  <a:schemeClr val="bg1"/>
                </a:solidFill>
              </a:rPr>
              <a:t>Red&amp;Yellow</a:t>
            </a:r>
            <a:r>
              <a:rPr lang="en-AU" sz="3800" dirty="0">
                <a:solidFill>
                  <a:schemeClr val="bg1"/>
                </a:solidFill>
              </a:rPr>
              <a:t> choose not to replace the balls, Rule </a:t>
            </a:r>
            <a:r>
              <a:rPr lang="en-GB" sz="3800" dirty="0">
                <a:solidFill>
                  <a:schemeClr val="bg1"/>
                </a:solidFill>
              </a:rPr>
              <a:t>9.2.3 applies or </a:t>
            </a:r>
            <a:r>
              <a:rPr lang="en-AU" sz="3800" dirty="0">
                <a:solidFill>
                  <a:schemeClr val="bg1"/>
                </a:solidFill>
              </a:rPr>
              <a:t>Rule </a:t>
            </a:r>
            <a:r>
              <a:rPr lang="en-GB" sz="3800" dirty="0">
                <a:solidFill>
                  <a:schemeClr val="bg1"/>
                </a:solidFill>
              </a:rPr>
              <a:t>9.2.4 applies. (In this case: Rule 9.2.3)</a:t>
            </a:r>
          </a:p>
          <a:p>
            <a:pPr marL="0" indent="0">
              <a:spcBef>
                <a:spcPts val="1200"/>
              </a:spcBef>
              <a:buFont typeface="Arial" panose="020B0604020202020204" pitchFamily="34" charset="0"/>
              <a:buNone/>
            </a:pPr>
            <a:endParaRPr lang="en-GB" sz="3000" dirty="0"/>
          </a:p>
          <a:p>
            <a:pPr marL="0" indent="0">
              <a:buFont typeface="Arial" panose="020B0604020202020204" pitchFamily="34" charset="0"/>
              <a:buNone/>
            </a:pPr>
            <a:endParaRPr lang="en-AU" sz="1100" dirty="0">
              <a:solidFill>
                <a:srgbClr val="406FC4"/>
              </a:solidFill>
            </a:endParaRPr>
          </a:p>
          <a:p>
            <a:pPr marL="0" indent="0">
              <a:buFont typeface="Arial" panose="020B0604020202020204" pitchFamily="34" charset="0"/>
              <a:buNone/>
            </a:pPr>
            <a:endParaRPr lang="en-GB" sz="40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64714302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Interference-example 5</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717452"/>
            <a:ext cx="10795783" cy="1817929"/>
          </a:xfrm>
          <a:solidFill>
            <a:schemeClr val="bg1">
              <a:lumMod val="85000"/>
            </a:schemeClr>
          </a:solidFill>
        </p:spPr>
        <p:txBody>
          <a:bodyPr>
            <a:noAutofit/>
          </a:bodyPr>
          <a:lstStyle/>
          <a:p>
            <a:pPr marL="0" indent="0">
              <a:lnSpc>
                <a:spcPct val="80000"/>
              </a:lnSpc>
              <a:buNone/>
            </a:pPr>
            <a:r>
              <a:rPr lang="en-AU" sz="3600" dirty="0"/>
              <a:t>Owner of </a:t>
            </a:r>
            <a:r>
              <a:rPr lang="en-AU" sz="3600" b="1" dirty="0">
                <a:solidFill>
                  <a:srgbClr val="0000FF"/>
                </a:solidFill>
              </a:rPr>
              <a:t>blue</a:t>
            </a:r>
            <a:r>
              <a:rPr lang="en-AU" sz="3600" dirty="0"/>
              <a:t> clears the </a:t>
            </a:r>
            <a:r>
              <a:rPr lang="en-AU" sz="3600" b="1" dirty="0">
                <a:solidFill>
                  <a:srgbClr val="FF0000"/>
                </a:solidFill>
              </a:rPr>
              <a:t>red</a:t>
            </a:r>
            <a:r>
              <a:rPr lang="en-AU" sz="3600" dirty="0"/>
              <a:t>. Although it was a powerful clearance, the </a:t>
            </a:r>
            <a:r>
              <a:rPr lang="en-AU" sz="3600" b="1" dirty="0">
                <a:solidFill>
                  <a:srgbClr val="FF0000"/>
                </a:solidFill>
              </a:rPr>
              <a:t>red</a:t>
            </a:r>
            <a:r>
              <a:rPr lang="en-AU" sz="3600" dirty="0"/>
              <a:t> ball did not go far because it collided with the stationary* </a:t>
            </a:r>
            <a:r>
              <a:rPr lang="en-AU" sz="3600" b="1" dirty="0">
                <a:solidFill>
                  <a:srgbClr val="00A000"/>
                </a:solidFill>
              </a:rPr>
              <a:t>green</a:t>
            </a:r>
            <a:r>
              <a:rPr lang="en-AU" sz="3600" dirty="0"/>
              <a:t> ball. During the stroke, the striker’s mallet touched the </a:t>
            </a:r>
            <a:r>
              <a:rPr lang="en-AU" sz="3600" b="1" dirty="0"/>
              <a:t>black</a:t>
            </a:r>
            <a:r>
              <a:rPr lang="en-AU" sz="3600" dirty="0"/>
              <a:t> ball. </a:t>
            </a:r>
            <a:endParaRPr lang="en-AU" sz="3600" dirty="0">
              <a:solidFill>
                <a:srgbClr val="406FC4"/>
              </a:solidFill>
            </a:endParaRPr>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220308"/>
            <a:ext cx="10515600" cy="2433711"/>
          </a:xfrm>
          <a:prstGeom prst="rect">
            <a:avLst/>
          </a:prstGeom>
          <a:ln>
            <a:solidFill>
              <a:srgbClr val="FFC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80000"/>
              </a:lnSpc>
              <a:buNone/>
            </a:pPr>
            <a:r>
              <a:rPr lang="en-AU" sz="3600" dirty="0"/>
              <a:t>Remedy:	</a:t>
            </a:r>
            <a:r>
              <a:rPr lang="en-AU" sz="3600" dirty="0" err="1">
                <a:solidFill>
                  <a:srgbClr val="FF0000"/>
                </a:solidFill>
              </a:rPr>
              <a:t>Red&amp;Yellow</a:t>
            </a:r>
            <a:r>
              <a:rPr lang="en-AU" sz="3600" dirty="0">
                <a:solidFill>
                  <a:srgbClr val="FF0000"/>
                </a:solidFill>
              </a:rPr>
              <a:t> </a:t>
            </a:r>
            <a:r>
              <a:rPr lang="en-AU" sz="3600" dirty="0"/>
              <a:t>can choose to leave the </a:t>
            </a:r>
            <a:r>
              <a:rPr lang="en-AU" sz="3600" b="1" dirty="0">
                <a:solidFill>
                  <a:srgbClr val="FF0000"/>
                </a:solidFill>
              </a:rPr>
              <a:t>red</a:t>
            </a:r>
            <a:r>
              <a:rPr lang="en-AU" sz="3600" dirty="0"/>
              <a:t> ball where it stopped or where they </a:t>
            </a:r>
            <a:r>
              <a:rPr lang="en-GB" sz="3600" dirty="0"/>
              <a:t>(or a referee, if present) judge that it would have stopped if there had been no interference.</a:t>
            </a:r>
          </a:p>
          <a:p>
            <a:pPr marL="1892300" indent="-2349500">
              <a:buNone/>
            </a:pPr>
            <a:r>
              <a:rPr lang="en-GB" sz="3600" dirty="0"/>
              <a:t>To play:	</a:t>
            </a:r>
            <a:r>
              <a:rPr lang="en-GB" sz="3600" b="1" dirty="0">
                <a:solidFill>
                  <a:srgbClr val="FF0000"/>
                </a:solidFill>
              </a:rPr>
              <a:t>Red</a:t>
            </a:r>
            <a:endParaRPr lang="en-GB" sz="3600" dirty="0"/>
          </a:p>
        </p:txBody>
      </p:sp>
      <p:sp>
        <p:nvSpPr>
          <p:cNvPr id="6" name="Content Placeholder 2">
            <a:extLst>
              <a:ext uri="{FF2B5EF4-FFF2-40B4-BE49-F238E27FC236}">
                <a16:creationId xmlns:a16="http://schemas.microsoft.com/office/drawing/2014/main" id="{3E86CC1B-C284-42AE-8759-8E2F55E13D5D}"/>
              </a:ext>
            </a:extLst>
          </p:cNvPr>
          <p:cNvSpPr txBox="1">
            <a:spLocks/>
          </p:cNvSpPr>
          <p:nvPr/>
        </p:nvSpPr>
        <p:spPr>
          <a:xfrm>
            <a:off x="838199" y="2661969"/>
            <a:ext cx="10795783" cy="1558339"/>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en-AU" sz="3800" dirty="0"/>
              <a:t>Rule </a:t>
            </a:r>
            <a:r>
              <a:rPr lang="en-GB" sz="3800" dirty="0"/>
              <a:t>9.2.5 applies (Interference and error in the same stroke).</a:t>
            </a:r>
          </a:p>
          <a:p>
            <a:pPr marL="0" indent="0">
              <a:spcBef>
                <a:spcPts val="1200"/>
              </a:spcBef>
              <a:buFont typeface="Arial" panose="020B0604020202020204" pitchFamily="34" charset="0"/>
              <a:buNone/>
            </a:pPr>
            <a:r>
              <a:rPr lang="en-AU" sz="3800" dirty="0"/>
              <a:t>This means that, if </a:t>
            </a:r>
            <a:r>
              <a:rPr lang="en-AU" sz="3800" dirty="0" err="1">
                <a:solidFill>
                  <a:srgbClr val="FF0000"/>
                </a:solidFill>
              </a:rPr>
              <a:t>Red&amp;Yellow</a:t>
            </a:r>
            <a:r>
              <a:rPr lang="en-AU" sz="3800" dirty="0">
                <a:solidFill>
                  <a:srgbClr val="FF0000"/>
                </a:solidFill>
              </a:rPr>
              <a:t> </a:t>
            </a:r>
            <a:r>
              <a:rPr lang="en-AU" sz="3800" dirty="0"/>
              <a:t>choose not to replace the balls, Rule </a:t>
            </a:r>
            <a:r>
              <a:rPr lang="en-GB" sz="3800" dirty="0"/>
              <a:t>9.2.3 applies or </a:t>
            </a:r>
            <a:r>
              <a:rPr lang="en-AU" sz="3800" dirty="0"/>
              <a:t>Rule </a:t>
            </a:r>
            <a:r>
              <a:rPr lang="en-GB" sz="3800" dirty="0"/>
              <a:t>9.2.4 applies. (</a:t>
            </a:r>
            <a:r>
              <a:rPr lang="en-GB" sz="3800" b="1" dirty="0"/>
              <a:t>In this case: Rule 9.2.3</a:t>
            </a:r>
            <a:r>
              <a:rPr lang="en-GB" sz="3800" dirty="0"/>
              <a:t>)</a:t>
            </a:r>
          </a:p>
          <a:p>
            <a:pPr marL="0" indent="0">
              <a:spcBef>
                <a:spcPts val="1200"/>
              </a:spcBef>
              <a:buFont typeface="Arial" panose="020B0604020202020204" pitchFamily="34" charset="0"/>
              <a:buNone/>
            </a:pPr>
            <a:endParaRPr lang="en-GB" sz="3000" dirty="0"/>
          </a:p>
          <a:p>
            <a:pPr marL="0" indent="0">
              <a:buFont typeface="Arial" panose="020B0604020202020204" pitchFamily="34" charset="0"/>
              <a:buNone/>
            </a:pPr>
            <a:endParaRPr lang="en-AU" sz="1100" dirty="0">
              <a:solidFill>
                <a:srgbClr val="406FC4"/>
              </a:solidFill>
            </a:endParaRPr>
          </a:p>
          <a:p>
            <a:pPr marL="0" indent="0">
              <a:buFont typeface="Arial" panose="020B0604020202020204" pitchFamily="34" charset="0"/>
              <a:buNone/>
            </a:pPr>
            <a:endParaRPr lang="en-GB" sz="4000" dirty="0"/>
          </a:p>
          <a:p>
            <a:pPr marL="0" indent="0">
              <a:buFont typeface="Arial" panose="020B0604020202020204" pitchFamily="34" charset="0"/>
              <a:buNone/>
            </a:pPr>
            <a:endParaRPr lang="en-AU" sz="11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01287581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774825"/>
            <a:ext cx="10515600" cy="1492250"/>
          </a:xfrm>
        </p:spPr>
        <p:txBody>
          <a:bodyPr>
            <a:normAutofit fontScale="90000"/>
          </a:bodyPr>
          <a:lstStyle/>
          <a:p>
            <a:pPr algn="ctr"/>
            <a:r>
              <a:rPr lang="en-AU" sz="13300" b="1" dirty="0">
                <a:solidFill>
                  <a:srgbClr val="FF0000"/>
                </a:solidFill>
              </a:rPr>
              <a:t>Offside Balls </a:t>
            </a:r>
            <a:r>
              <a:rPr lang="en-AU" sz="5300" dirty="0"/>
              <a:t>(Rule 8)</a:t>
            </a:r>
            <a:endParaRPr lang="en-GB" sz="5300" dirty="0"/>
          </a:p>
        </p:txBody>
      </p:sp>
    </p:spTree>
    <p:extLst>
      <p:ext uri="{BB962C8B-B14F-4D97-AF65-F5344CB8AC3E}">
        <p14:creationId xmlns:p14="http://schemas.microsoft.com/office/powerpoint/2010/main" val="257183664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6700" b="1" dirty="0">
                <a:solidFill>
                  <a:srgbClr val="FF0000"/>
                </a:solidFill>
              </a:rPr>
              <a:t>Offside Balls </a:t>
            </a:r>
            <a:r>
              <a:rPr lang="en-AU" sz="5300" dirty="0"/>
              <a:t>(Rule 8)</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53761"/>
            <a:ext cx="10515600" cy="4639114"/>
          </a:xfrm>
          <a:noFill/>
        </p:spPr>
        <p:txBody>
          <a:bodyPr>
            <a:normAutofit fontScale="92500" lnSpcReduction="10000"/>
          </a:bodyPr>
          <a:lstStyle/>
          <a:p>
            <a:pPr marL="1440000" indent="-2520000">
              <a:lnSpc>
                <a:spcPct val="100000"/>
              </a:lnSpc>
              <a:spcBef>
                <a:spcPts val="1200"/>
              </a:spcBef>
              <a:buNone/>
              <a:tabLst>
                <a:tab pos="1076325" algn="l"/>
              </a:tabLst>
            </a:pPr>
            <a:r>
              <a:rPr lang="en-GB" sz="4400" dirty="0">
                <a:solidFill>
                  <a:srgbClr val="406FC4"/>
                </a:solidFill>
              </a:rPr>
              <a:t>8.3</a:t>
            </a:r>
            <a:r>
              <a:rPr lang="en-GB" sz="4400" dirty="0"/>
              <a:t>	   A ball is not an offside ball if it reached its final position as a result of:</a:t>
            </a:r>
            <a:endParaRPr lang="en-AU" sz="4400" dirty="0"/>
          </a:p>
          <a:p>
            <a:pPr marL="1440000" indent="-2520000">
              <a:lnSpc>
                <a:spcPct val="100000"/>
              </a:lnSpc>
              <a:spcBef>
                <a:spcPts val="1800"/>
              </a:spcBef>
              <a:buNone/>
              <a:tabLst>
                <a:tab pos="1435100" algn="l"/>
              </a:tabLst>
            </a:pPr>
            <a:r>
              <a:rPr lang="en-GB" sz="4400" dirty="0">
                <a:solidFill>
                  <a:srgbClr val="406FC4"/>
                </a:solidFill>
              </a:rPr>
              <a:t>8.3.3</a:t>
            </a:r>
            <a:r>
              <a:rPr lang="en-GB" sz="4400" dirty="0"/>
              <a:t>	</a:t>
            </a:r>
            <a:r>
              <a:rPr lang="en-US" sz="4400" dirty="0"/>
              <a:t>contact with an opponent ball at </a:t>
            </a:r>
            <a:r>
              <a:rPr lang="en-US" sz="4400" u="sng" dirty="0"/>
              <a:t>any time</a:t>
            </a:r>
            <a:r>
              <a:rPr lang="en-US" sz="4400" dirty="0"/>
              <a:t> in the last turn in which the specified ball moved …</a:t>
            </a:r>
            <a:endParaRPr lang="en-AU" sz="7300" dirty="0">
              <a:solidFill>
                <a:srgbClr val="0000FF"/>
              </a:solidFill>
              <a:latin typeface="Times New Roman" panose="02020603050405020304" pitchFamily="18" charset="0"/>
              <a:cs typeface="Times New Roman" panose="02020603050405020304" pitchFamily="18" charset="0"/>
            </a:endParaRPr>
          </a:p>
          <a:p>
            <a:pPr marL="0" indent="0">
              <a:spcBef>
                <a:spcPts val="1800"/>
              </a:spcBef>
              <a:buNone/>
            </a:pPr>
            <a:r>
              <a:rPr lang="en-AU" sz="3000" dirty="0"/>
              <a:t>Official Ruling: </a:t>
            </a:r>
            <a:r>
              <a:rPr lang="en-GB" sz="3000" dirty="0"/>
              <a:t>The exemptions under Rule 8.3 do not apply to a ball whose owner has declared a stroke to have been played with it since it reached its final position.</a:t>
            </a:r>
          </a:p>
        </p:txBody>
      </p:sp>
    </p:spTree>
    <p:extLst>
      <p:ext uri="{BB962C8B-B14F-4D97-AF65-F5344CB8AC3E}">
        <p14:creationId xmlns:p14="http://schemas.microsoft.com/office/powerpoint/2010/main" val="244186697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715108" y="1313426"/>
            <a:ext cx="10761783" cy="2219484"/>
          </a:xfrm>
        </p:spPr>
        <p:txBody>
          <a:bodyPr>
            <a:normAutofit/>
          </a:bodyPr>
          <a:lstStyle/>
          <a:p>
            <a:pPr marL="0" indent="0">
              <a:lnSpc>
                <a:spcPct val="100000"/>
              </a:lnSpc>
              <a:spcBef>
                <a:spcPts val="1800"/>
              </a:spcBef>
              <a:buNone/>
            </a:pPr>
            <a:r>
              <a:rPr lang="en-GB" sz="4000" b="1" dirty="0">
                <a:solidFill>
                  <a:srgbClr val="0000FF"/>
                </a:solidFill>
              </a:rPr>
              <a:t>Blue</a:t>
            </a:r>
            <a:r>
              <a:rPr lang="en-GB" sz="4000" dirty="0"/>
              <a:t> clears the </a:t>
            </a:r>
            <a:r>
              <a:rPr lang="en-GB" sz="4000" b="1" dirty="0">
                <a:solidFill>
                  <a:srgbClr val="D2A000"/>
                </a:solidFill>
              </a:rPr>
              <a:t>yellow</a:t>
            </a:r>
            <a:r>
              <a:rPr lang="en-GB" sz="4000" dirty="0"/>
              <a:t> ball. After making contact with the </a:t>
            </a:r>
            <a:r>
              <a:rPr lang="en-GB" sz="4000" b="1" dirty="0">
                <a:solidFill>
                  <a:srgbClr val="D2A000"/>
                </a:solidFill>
              </a:rPr>
              <a:t>yellow</a:t>
            </a:r>
            <a:r>
              <a:rPr lang="en-GB" sz="4000" dirty="0"/>
              <a:t>, the </a:t>
            </a:r>
            <a:r>
              <a:rPr lang="en-GB" sz="4000" b="1" dirty="0">
                <a:solidFill>
                  <a:srgbClr val="0000FF"/>
                </a:solidFill>
              </a:rPr>
              <a:t>blue</a:t>
            </a:r>
            <a:r>
              <a:rPr lang="en-GB" sz="4000" dirty="0"/>
              <a:t> ball hits the </a:t>
            </a:r>
            <a:r>
              <a:rPr lang="en-GB" sz="4000" b="1" dirty="0"/>
              <a:t>black</a:t>
            </a:r>
            <a:r>
              <a:rPr lang="en-GB" sz="4000" dirty="0"/>
              <a:t> ball.</a:t>
            </a:r>
          </a:p>
          <a:p>
            <a:pPr marL="0" indent="0">
              <a:lnSpc>
                <a:spcPct val="100000"/>
              </a:lnSpc>
              <a:spcBef>
                <a:spcPts val="1800"/>
              </a:spcBef>
              <a:buNone/>
            </a:pPr>
            <a:r>
              <a:rPr lang="en-GB" sz="4000" b="1" dirty="0">
                <a:solidFill>
                  <a:srgbClr val="FF0000"/>
                </a:solidFill>
              </a:rPr>
              <a:t>Red</a:t>
            </a:r>
            <a:r>
              <a:rPr lang="en-GB" sz="4000" dirty="0"/>
              <a:t> runs the hoop in the next turn </a:t>
            </a:r>
            <a:r>
              <a:rPr lang="en-GB" sz="2600" dirty="0"/>
              <a:t>(no other ball touched)</a:t>
            </a:r>
            <a:r>
              <a:rPr lang="en-GB" sz="4000" dirty="0"/>
              <a:t>.</a:t>
            </a:r>
          </a:p>
          <a:p>
            <a:pPr marL="0" indent="0">
              <a:buNone/>
            </a:pPr>
            <a:endParaRPr lang="en-GB" dirty="0"/>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Offside Balls </a:t>
            </a:r>
            <a:r>
              <a:rPr lang="en-AU" sz="5300" dirty="0"/>
              <a:t>Example 1</a:t>
            </a:r>
            <a:endParaRPr lang="en-GB" sz="5300" dirty="0"/>
          </a:p>
        </p:txBody>
      </p:sp>
      <p:sp>
        <p:nvSpPr>
          <p:cNvPr id="5" name="Content Placeholder 2">
            <a:extLst>
              <a:ext uri="{FF2B5EF4-FFF2-40B4-BE49-F238E27FC236}">
                <a16:creationId xmlns:a16="http://schemas.microsoft.com/office/drawing/2014/main" id="{11BDCED1-7774-4569-9868-A296DAC5CFDC}"/>
              </a:ext>
            </a:extLst>
          </p:cNvPr>
          <p:cNvSpPr txBox="1">
            <a:spLocks/>
          </p:cNvSpPr>
          <p:nvPr/>
        </p:nvSpPr>
        <p:spPr>
          <a:xfrm>
            <a:off x="715108" y="3699164"/>
            <a:ext cx="10761783" cy="6899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n-AU" sz="4000" dirty="0"/>
              <a:t>Which balls are offside if past half way?</a:t>
            </a: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8FF0F08D-1A3B-4B03-AB81-9507099467CD}"/>
              </a:ext>
            </a:extLst>
          </p:cNvPr>
          <p:cNvSpPr txBox="1">
            <a:spLocks/>
          </p:cNvSpPr>
          <p:nvPr/>
        </p:nvSpPr>
        <p:spPr>
          <a:xfrm>
            <a:off x="838200" y="4543865"/>
            <a:ext cx="10515600" cy="19976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17663" indent="-1617663">
              <a:lnSpc>
                <a:spcPct val="80000"/>
              </a:lnSpc>
              <a:buNone/>
            </a:pPr>
            <a:r>
              <a:rPr lang="en-AU" sz="4000" dirty="0"/>
              <a:t>Ruling:	</a:t>
            </a:r>
            <a:r>
              <a:rPr lang="en-AU" sz="4000" b="1" dirty="0">
                <a:solidFill>
                  <a:srgbClr val="0000FF"/>
                </a:solidFill>
              </a:rPr>
              <a:t>Blue</a:t>
            </a:r>
            <a:r>
              <a:rPr lang="en-AU" sz="4000" dirty="0"/>
              <a:t> is  . . . . . . . . . </a:t>
            </a:r>
            <a:br>
              <a:rPr lang="en-AU" sz="4000" dirty="0"/>
            </a:br>
            <a:r>
              <a:rPr lang="en-AU" sz="4000" b="1" dirty="0">
                <a:solidFill>
                  <a:srgbClr val="FF0000"/>
                </a:solidFill>
              </a:rPr>
              <a:t>Red</a:t>
            </a:r>
            <a:r>
              <a:rPr lang="en-AU" sz="4000" dirty="0"/>
              <a:t> is  . . . . . . . . . </a:t>
            </a:r>
            <a:br>
              <a:rPr lang="en-AU" sz="4000" dirty="0"/>
            </a:br>
            <a:r>
              <a:rPr lang="en-AU" sz="4000" b="1" dirty="0"/>
              <a:t>Black</a:t>
            </a:r>
            <a:r>
              <a:rPr lang="en-AU" sz="4000" dirty="0"/>
              <a:t> is  . . . . . . . . . </a:t>
            </a:r>
            <a:br>
              <a:rPr lang="en-AU" sz="4000" dirty="0"/>
            </a:br>
            <a:r>
              <a:rPr lang="en-AU" sz="4000" b="1" dirty="0">
                <a:solidFill>
                  <a:srgbClr val="D2A000"/>
                </a:solidFill>
              </a:rPr>
              <a:t>Yellow</a:t>
            </a:r>
            <a:r>
              <a:rPr lang="en-AU" sz="4000" dirty="0"/>
              <a:t> is  . . . . . . . . . </a:t>
            </a:r>
          </a:p>
        </p:txBody>
      </p:sp>
    </p:spTree>
    <p:extLst>
      <p:ext uri="{BB962C8B-B14F-4D97-AF65-F5344CB8AC3E}">
        <p14:creationId xmlns:p14="http://schemas.microsoft.com/office/powerpoint/2010/main" val="941760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715108" y="1313426"/>
            <a:ext cx="10761783" cy="2219484"/>
          </a:xfrm>
          <a:solidFill>
            <a:schemeClr val="bg1">
              <a:lumMod val="85000"/>
            </a:schemeClr>
          </a:solidFill>
        </p:spPr>
        <p:txBody>
          <a:bodyPr>
            <a:normAutofit/>
          </a:bodyPr>
          <a:lstStyle/>
          <a:p>
            <a:pPr marL="0" indent="0">
              <a:lnSpc>
                <a:spcPct val="100000"/>
              </a:lnSpc>
              <a:spcBef>
                <a:spcPts val="1800"/>
              </a:spcBef>
              <a:buNone/>
            </a:pPr>
            <a:r>
              <a:rPr lang="en-GB" sz="4000" b="1" dirty="0">
                <a:solidFill>
                  <a:srgbClr val="0000FF"/>
                </a:solidFill>
              </a:rPr>
              <a:t>Blue</a:t>
            </a:r>
            <a:r>
              <a:rPr lang="en-GB" sz="4000" dirty="0"/>
              <a:t> clears the </a:t>
            </a:r>
            <a:r>
              <a:rPr lang="en-GB" sz="4000" b="1" dirty="0">
                <a:solidFill>
                  <a:srgbClr val="D2A000"/>
                </a:solidFill>
              </a:rPr>
              <a:t>yellow</a:t>
            </a:r>
            <a:r>
              <a:rPr lang="en-GB" sz="4000" dirty="0"/>
              <a:t> ball. After making contact with the </a:t>
            </a:r>
            <a:r>
              <a:rPr lang="en-GB" sz="4000" b="1" dirty="0">
                <a:solidFill>
                  <a:srgbClr val="D2A000"/>
                </a:solidFill>
              </a:rPr>
              <a:t>yellow</a:t>
            </a:r>
            <a:r>
              <a:rPr lang="en-GB" sz="4000" dirty="0"/>
              <a:t>, the </a:t>
            </a:r>
            <a:r>
              <a:rPr lang="en-GB" sz="4000" b="1" dirty="0">
                <a:solidFill>
                  <a:srgbClr val="0000FF"/>
                </a:solidFill>
              </a:rPr>
              <a:t>blue</a:t>
            </a:r>
            <a:r>
              <a:rPr lang="en-GB" sz="4000" dirty="0"/>
              <a:t> ball hits the </a:t>
            </a:r>
            <a:r>
              <a:rPr lang="en-GB" sz="4000" b="1" dirty="0"/>
              <a:t>black</a:t>
            </a:r>
            <a:r>
              <a:rPr lang="en-GB" sz="4000" dirty="0"/>
              <a:t> ball.</a:t>
            </a:r>
          </a:p>
          <a:p>
            <a:pPr marL="0" indent="0">
              <a:lnSpc>
                <a:spcPct val="100000"/>
              </a:lnSpc>
              <a:spcBef>
                <a:spcPts val="1800"/>
              </a:spcBef>
              <a:buNone/>
            </a:pPr>
            <a:r>
              <a:rPr lang="en-GB" sz="4000" b="1" dirty="0">
                <a:solidFill>
                  <a:srgbClr val="FF0000"/>
                </a:solidFill>
              </a:rPr>
              <a:t>Red</a:t>
            </a:r>
            <a:r>
              <a:rPr lang="en-GB" sz="4000" dirty="0"/>
              <a:t> runs the hoop in the next turn </a:t>
            </a:r>
            <a:r>
              <a:rPr lang="en-GB" sz="2600" dirty="0"/>
              <a:t>(no other ball touched)</a:t>
            </a:r>
            <a:r>
              <a:rPr lang="en-GB" sz="4000" dirty="0"/>
              <a:t>.</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543865"/>
            <a:ext cx="10515600" cy="1997611"/>
          </a:xfrm>
          <a:prstGeom prst="rect">
            <a:avLst/>
          </a:prstGeom>
          <a:ln w="57150">
            <a:solidFill>
              <a:schemeClr val="accent1"/>
            </a:solidFill>
            <a:prstDash val="sysDash"/>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17663" indent="-1617663">
              <a:lnSpc>
                <a:spcPct val="80000"/>
              </a:lnSpc>
              <a:buNone/>
            </a:pPr>
            <a:r>
              <a:rPr lang="en-AU" sz="4000" dirty="0"/>
              <a:t>Ruling:	</a:t>
            </a:r>
            <a:r>
              <a:rPr lang="en-AU" sz="4000" b="1" dirty="0">
                <a:solidFill>
                  <a:srgbClr val="0000FF"/>
                </a:solidFill>
              </a:rPr>
              <a:t>Blue</a:t>
            </a:r>
            <a:r>
              <a:rPr lang="en-AU" sz="4000" dirty="0"/>
              <a:t> is </a:t>
            </a:r>
            <a:r>
              <a:rPr lang="en-AU" sz="4000" b="1" i="1" dirty="0"/>
              <a:t>not</a:t>
            </a:r>
            <a:r>
              <a:rPr lang="en-AU" sz="4000" dirty="0"/>
              <a:t> offside (Rule 8.3.3). </a:t>
            </a:r>
            <a:br>
              <a:rPr lang="en-AU" sz="4000" dirty="0"/>
            </a:br>
            <a:r>
              <a:rPr lang="en-AU" sz="4000" b="1" dirty="0">
                <a:solidFill>
                  <a:srgbClr val="FF0000"/>
                </a:solidFill>
              </a:rPr>
              <a:t>Red</a:t>
            </a:r>
            <a:r>
              <a:rPr lang="en-AU" sz="4000" dirty="0"/>
              <a:t> is </a:t>
            </a:r>
            <a:r>
              <a:rPr lang="en-AU" sz="4000" b="1" i="1" dirty="0"/>
              <a:t>not</a:t>
            </a:r>
            <a:r>
              <a:rPr lang="en-AU" sz="4000" dirty="0"/>
              <a:t> offside (Rule 8.3.1). </a:t>
            </a:r>
            <a:br>
              <a:rPr lang="en-AU" sz="4000" dirty="0"/>
            </a:br>
            <a:r>
              <a:rPr lang="en-AU" sz="4000" b="1" dirty="0"/>
              <a:t>Black</a:t>
            </a:r>
            <a:r>
              <a:rPr lang="en-AU" sz="4000" dirty="0"/>
              <a:t> is offside.</a:t>
            </a:r>
            <a:br>
              <a:rPr lang="en-AU" sz="4000" dirty="0"/>
            </a:br>
            <a:r>
              <a:rPr lang="en-AU" sz="4000" b="1" dirty="0">
                <a:solidFill>
                  <a:srgbClr val="D2A000"/>
                </a:solidFill>
              </a:rPr>
              <a:t>Yellow</a:t>
            </a:r>
            <a:r>
              <a:rPr lang="en-AU" sz="4000" dirty="0"/>
              <a:t> is </a:t>
            </a:r>
            <a:r>
              <a:rPr lang="en-AU" sz="4000" b="1" i="1" dirty="0"/>
              <a:t>not</a:t>
            </a:r>
            <a:r>
              <a:rPr lang="en-AU" sz="4000" dirty="0"/>
              <a:t> offside (Rule 8.3.2). </a:t>
            </a: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Offside Balls </a:t>
            </a:r>
            <a:r>
              <a:rPr lang="en-AU" sz="5300" dirty="0"/>
              <a:t>Example 1</a:t>
            </a:r>
            <a:endParaRPr lang="en-GB" sz="5300" dirty="0"/>
          </a:p>
        </p:txBody>
      </p:sp>
      <p:sp>
        <p:nvSpPr>
          <p:cNvPr id="5" name="Content Placeholder 2">
            <a:extLst>
              <a:ext uri="{FF2B5EF4-FFF2-40B4-BE49-F238E27FC236}">
                <a16:creationId xmlns:a16="http://schemas.microsoft.com/office/drawing/2014/main" id="{11BDCED1-7774-4569-9868-A296DAC5CFDC}"/>
              </a:ext>
            </a:extLst>
          </p:cNvPr>
          <p:cNvSpPr txBox="1">
            <a:spLocks/>
          </p:cNvSpPr>
          <p:nvPr/>
        </p:nvSpPr>
        <p:spPr>
          <a:xfrm>
            <a:off x="715108" y="3699164"/>
            <a:ext cx="10761783" cy="6899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n-AU" sz="4000" dirty="0"/>
              <a:t>Which balls are offside if past half way?</a:t>
            </a: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67251214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715108" y="1003495"/>
            <a:ext cx="10761783" cy="3027571"/>
          </a:xfrm>
          <a:noFill/>
        </p:spPr>
        <p:txBody>
          <a:bodyPr>
            <a:normAutofit fontScale="62500" lnSpcReduction="20000"/>
          </a:bodyPr>
          <a:lstStyle/>
          <a:p>
            <a:pPr marL="0" indent="0">
              <a:lnSpc>
                <a:spcPct val="100000"/>
              </a:lnSpc>
              <a:spcBef>
                <a:spcPts val="1800"/>
              </a:spcBef>
              <a:buNone/>
            </a:pPr>
            <a:r>
              <a:rPr lang="en-GB" sz="6400" dirty="0"/>
              <a:t>When it was </a:t>
            </a:r>
            <a:r>
              <a:rPr lang="en-GB" sz="6400" b="1" dirty="0">
                <a:solidFill>
                  <a:srgbClr val="0000FF"/>
                </a:solidFill>
              </a:rPr>
              <a:t>blue</a:t>
            </a:r>
            <a:r>
              <a:rPr lang="en-GB" sz="6400" dirty="0"/>
              <a:t>’s</a:t>
            </a:r>
            <a:r>
              <a:rPr lang="en-GB" sz="6400" b="1" dirty="0">
                <a:solidFill>
                  <a:srgbClr val="0000FF"/>
                </a:solidFill>
              </a:rPr>
              <a:t> </a:t>
            </a:r>
            <a:r>
              <a:rPr lang="en-GB" sz="6400" dirty="0"/>
              <a:t>turn to play, the owner of </a:t>
            </a:r>
            <a:r>
              <a:rPr lang="en-GB" sz="6400" b="1" dirty="0">
                <a:solidFill>
                  <a:srgbClr val="0000FF"/>
                </a:solidFill>
              </a:rPr>
              <a:t>blue</a:t>
            </a:r>
            <a:r>
              <a:rPr lang="en-GB" sz="6400" dirty="0"/>
              <a:t> cleared the </a:t>
            </a:r>
            <a:r>
              <a:rPr lang="en-GB" sz="6400" b="1" dirty="0">
                <a:solidFill>
                  <a:srgbClr val="D2A000"/>
                </a:solidFill>
              </a:rPr>
              <a:t>yellow</a:t>
            </a:r>
            <a:r>
              <a:rPr lang="en-GB" sz="6400" dirty="0"/>
              <a:t> ball with the </a:t>
            </a:r>
            <a:r>
              <a:rPr lang="en-GB" sz="6400" b="1" dirty="0"/>
              <a:t>black</a:t>
            </a:r>
            <a:r>
              <a:rPr lang="en-GB" sz="6400" dirty="0"/>
              <a:t> ball. After making contact with the </a:t>
            </a:r>
            <a:r>
              <a:rPr lang="en-GB" sz="6400" b="1" dirty="0">
                <a:solidFill>
                  <a:srgbClr val="D2A000"/>
                </a:solidFill>
              </a:rPr>
              <a:t>yellow</a:t>
            </a:r>
            <a:r>
              <a:rPr lang="en-GB" sz="6400" dirty="0"/>
              <a:t>, the </a:t>
            </a:r>
            <a:r>
              <a:rPr lang="en-GB" sz="6400" b="1" dirty="0"/>
              <a:t>black </a:t>
            </a:r>
            <a:r>
              <a:rPr lang="en-GB" sz="6400" dirty="0"/>
              <a:t>ball hit the </a:t>
            </a:r>
            <a:r>
              <a:rPr lang="en-GB" sz="6400" b="1" dirty="0">
                <a:solidFill>
                  <a:srgbClr val="0000FF"/>
                </a:solidFill>
              </a:rPr>
              <a:t>blue</a:t>
            </a:r>
            <a:r>
              <a:rPr lang="en-GB" sz="6400" dirty="0"/>
              <a:t> ball. Ball swap was chosen as the remedy for the wrong ball play.</a:t>
            </a:r>
            <a:br>
              <a:rPr lang="en-GB" sz="6400" dirty="0"/>
            </a:br>
            <a:r>
              <a:rPr lang="en-GB" sz="6400" b="1" dirty="0">
                <a:solidFill>
                  <a:srgbClr val="FF0000"/>
                </a:solidFill>
              </a:rPr>
              <a:t>Red</a:t>
            </a:r>
            <a:r>
              <a:rPr lang="en-GB" sz="6400" dirty="0"/>
              <a:t> ran the hoop in the next turn </a:t>
            </a:r>
            <a:r>
              <a:rPr lang="en-GB" sz="4200" dirty="0"/>
              <a:t>(no other ball touched).</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764397"/>
            <a:ext cx="10515600" cy="1997611"/>
          </a:xfrm>
          <a:prstGeom prst="rect">
            <a:avLst/>
          </a:prstGeom>
          <a:ln w="57150">
            <a:noFill/>
            <a:prstDash val="sysDash"/>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17663" indent="-1617663">
              <a:lnSpc>
                <a:spcPct val="80000"/>
              </a:lnSpc>
              <a:buNone/>
            </a:pPr>
            <a:r>
              <a:rPr lang="en-AU" sz="4000" dirty="0"/>
              <a:t>Ruling:	</a:t>
            </a:r>
            <a:r>
              <a:rPr lang="en-AU" sz="4000" b="1" dirty="0">
                <a:solidFill>
                  <a:srgbClr val="0000FF"/>
                </a:solidFill>
              </a:rPr>
              <a:t>Blue</a:t>
            </a:r>
            <a:r>
              <a:rPr lang="en-AU" sz="4000" dirty="0"/>
              <a:t> is . . . . . . . . . </a:t>
            </a:r>
            <a:br>
              <a:rPr lang="en-AU" sz="4000" dirty="0"/>
            </a:br>
            <a:r>
              <a:rPr lang="en-AU" sz="4000" b="1" dirty="0">
                <a:solidFill>
                  <a:srgbClr val="FF0000"/>
                </a:solidFill>
              </a:rPr>
              <a:t>Red</a:t>
            </a:r>
            <a:r>
              <a:rPr lang="en-AU" sz="4000" dirty="0"/>
              <a:t> is . . . . . . . . . </a:t>
            </a:r>
            <a:br>
              <a:rPr lang="en-AU" sz="4000" dirty="0"/>
            </a:br>
            <a:r>
              <a:rPr lang="en-AU" sz="4000" b="1" dirty="0"/>
              <a:t>Black</a:t>
            </a:r>
            <a:r>
              <a:rPr lang="en-AU" sz="4000" dirty="0"/>
              <a:t> is . . . . . . . . . </a:t>
            </a:r>
            <a:br>
              <a:rPr lang="en-AU" sz="4000" dirty="0"/>
            </a:br>
            <a:r>
              <a:rPr lang="en-AU" sz="4000" b="1" dirty="0">
                <a:solidFill>
                  <a:srgbClr val="D2A000"/>
                </a:solidFill>
              </a:rPr>
              <a:t>Yellow</a:t>
            </a:r>
            <a:r>
              <a:rPr lang="en-AU" sz="4000" dirty="0"/>
              <a:t> is . . . . . . . . . </a:t>
            </a: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25011"/>
            <a:ext cx="10515600" cy="978484"/>
          </a:xfrm>
        </p:spPr>
        <p:txBody>
          <a:bodyPr>
            <a:normAutofit fontScale="90000"/>
          </a:bodyPr>
          <a:lstStyle/>
          <a:p>
            <a:pPr algn="ctr"/>
            <a:r>
              <a:rPr lang="en-AU" sz="6700" b="1" dirty="0">
                <a:solidFill>
                  <a:srgbClr val="FF0000"/>
                </a:solidFill>
              </a:rPr>
              <a:t>Offside Balls &amp; Ball Swap </a:t>
            </a:r>
            <a:r>
              <a:rPr lang="en-AU" sz="5300" dirty="0"/>
              <a:t>Example</a:t>
            </a:r>
            <a:endParaRPr lang="en-GB" sz="5300" dirty="0"/>
          </a:p>
        </p:txBody>
      </p:sp>
      <p:sp>
        <p:nvSpPr>
          <p:cNvPr id="5" name="Content Placeholder 2">
            <a:extLst>
              <a:ext uri="{FF2B5EF4-FFF2-40B4-BE49-F238E27FC236}">
                <a16:creationId xmlns:a16="http://schemas.microsoft.com/office/drawing/2014/main" id="{11BDCED1-7774-4569-9868-A296DAC5CFDC}"/>
              </a:ext>
            </a:extLst>
          </p:cNvPr>
          <p:cNvSpPr txBox="1">
            <a:spLocks/>
          </p:cNvSpPr>
          <p:nvPr/>
        </p:nvSpPr>
        <p:spPr>
          <a:xfrm>
            <a:off x="715108" y="4031066"/>
            <a:ext cx="10761783" cy="6899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n-AU" sz="4000" dirty="0"/>
              <a:t>Which balls are offside if past half way?</a:t>
            </a: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061539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209550"/>
            <a:ext cx="10515600" cy="1285875"/>
          </a:xfrm>
        </p:spPr>
        <p:txBody>
          <a:bodyPr>
            <a:noAutofit/>
          </a:bodyPr>
          <a:lstStyle/>
          <a:p>
            <a:pPr algn="ctr"/>
            <a:r>
              <a:rPr lang="en-AU" sz="9600" b="1" dirty="0">
                <a:solidFill>
                  <a:srgbClr val="0000FF"/>
                </a:solidFill>
              </a:rPr>
              <a:t>Stroke</a:t>
            </a:r>
            <a:endParaRPr lang="en-GB" sz="96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56896" y="1495425"/>
            <a:ext cx="10878207" cy="4824248"/>
          </a:xfrm>
        </p:spPr>
        <p:txBody>
          <a:bodyPr>
            <a:normAutofit/>
          </a:bodyPr>
          <a:lstStyle/>
          <a:p>
            <a:pPr marL="0" indent="0" algn="ctr">
              <a:lnSpc>
                <a:spcPct val="100000"/>
              </a:lnSpc>
              <a:spcBef>
                <a:spcPts val="0"/>
              </a:spcBef>
              <a:buNone/>
            </a:pPr>
            <a:r>
              <a:rPr lang="en-GB" sz="6000" dirty="0">
                <a:latin typeface="Times New Roman" panose="02020603050405020304" pitchFamily="18" charset="0"/>
                <a:cs typeface="Times New Roman" panose="02020603050405020304" pitchFamily="18" charset="0"/>
              </a:rPr>
              <a:t>Since a </a:t>
            </a:r>
            <a:r>
              <a:rPr lang="en-GB" sz="6000" b="1" dirty="0">
                <a:solidFill>
                  <a:srgbClr val="FF0000"/>
                </a:solidFill>
                <a:latin typeface="Times New Roman" panose="02020603050405020304" pitchFamily="18" charset="0"/>
                <a:cs typeface="Times New Roman" panose="02020603050405020304" pitchFamily="18" charset="0"/>
              </a:rPr>
              <a:t>fault</a:t>
            </a:r>
            <a:r>
              <a:rPr lang="en-GB" sz="6000" dirty="0">
                <a:latin typeface="Times New Roman" panose="02020603050405020304" pitchFamily="18" charset="0"/>
                <a:cs typeface="Times New Roman" panose="02020603050405020304" pitchFamily="18" charset="0"/>
              </a:rPr>
              <a:t> is defined as a </a:t>
            </a:r>
            <a:r>
              <a:rPr lang="en-GB" sz="6000" b="1" dirty="0">
                <a:solidFill>
                  <a:srgbClr val="0000FF"/>
                </a:solidFill>
                <a:latin typeface="Times New Roman" panose="02020603050405020304" pitchFamily="18" charset="0"/>
                <a:cs typeface="Times New Roman" panose="02020603050405020304" pitchFamily="18" charset="0"/>
              </a:rPr>
              <a:t>stroke</a:t>
            </a:r>
            <a:r>
              <a:rPr lang="en-GB" sz="6000" dirty="0">
                <a:latin typeface="Times New Roman" panose="02020603050405020304" pitchFamily="18" charset="0"/>
                <a:cs typeface="Times New Roman" panose="02020603050405020304" pitchFamily="18" charset="0"/>
              </a:rPr>
              <a:t> played in a way a </a:t>
            </a:r>
            <a:r>
              <a:rPr lang="en-GB" sz="6000" dirty="0">
                <a:solidFill>
                  <a:srgbClr val="0000FF"/>
                </a:solidFill>
                <a:latin typeface="Times New Roman" panose="02020603050405020304" pitchFamily="18" charset="0"/>
                <a:cs typeface="Times New Roman" panose="02020603050405020304" pitchFamily="18" charset="0"/>
              </a:rPr>
              <a:t>stroke</a:t>
            </a:r>
            <a:br>
              <a:rPr lang="en-GB" sz="6000" dirty="0">
                <a:latin typeface="Times New Roman" panose="02020603050405020304" pitchFamily="18" charset="0"/>
                <a:cs typeface="Times New Roman" panose="02020603050405020304" pitchFamily="18" charset="0"/>
              </a:rPr>
            </a:br>
            <a:r>
              <a:rPr lang="en-GB" sz="6000" dirty="0">
                <a:latin typeface="Times New Roman" panose="02020603050405020304" pitchFamily="18" charset="0"/>
                <a:cs typeface="Times New Roman" panose="02020603050405020304" pitchFamily="18" charset="0"/>
              </a:rPr>
              <a:t> shouldn't be played, we’ll</a:t>
            </a:r>
            <a:br>
              <a:rPr lang="en-GB" sz="6000" dirty="0">
                <a:latin typeface="Times New Roman" panose="02020603050405020304" pitchFamily="18" charset="0"/>
                <a:cs typeface="Times New Roman" panose="02020603050405020304" pitchFamily="18" charset="0"/>
              </a:rPr>
            </a:br>
            <a:r>
              <a:rPr lang="en-GB" sz="6000" dirty="0">
                <a:latin typeface="Times New Roman" panose="02020603050405020304" pitchFamily="18" charset="0"/>
                <a:cs typeface="Times New Roman" panose="02020603050405020304" pitchFamily="18" charset="0"/>
              </a:rPr>
              <a:t>say a few words about </a:t>
            </a:r>
            <a:r>
              <a:rPr lang="en-GB" sz="6000" dirty="0">
                <a:solidFill>
                  <a:srgbClr val="0000FF"/>
                </a:solidFill>
                <a:latin typeface="Times New Roman" panose="02020603050405020304" pitchFamily="18" charset="0"/>
                <a:cs typeface="Times New Roman" panose="02020603050405020304" pitchFamily="18" charset="0"/>
              </a:rPr>
              <a:t>strokes</a:t>
            </a:r>
            <a:endParaRPr lang="en-GB" sz="6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508009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4">
            <a:extLst>
              <a:ext uri="{FF2B5EF4-FFF2-40B4-BE49-F238E27FC236}">
                <a16:creationId xmlns:a16="http://schemas.microsoft.com/office/drawing/2014/main" id="{255EE7D0-31A7-4AE3-91E0-60B180D406DC}"/>
              </a:ext>
            </a:extLst>
          </p:cNvPr>
          <p:cNvPicPr>
            <a:picLocks noChangeAspect="1" noChangeArrowheads="1"/>
          </p:cNvPicPr>
          <p:nvPr/>
        </p:nvPicPr>
        <p:blipFill>
          <a:blip r:embed="rId3" cstate="print"/>
          <a:srcRect/>
          <a:stretch>
            <a:fillRect/>
          </a:stretch>
        </p:blipFill>
        <p:spPr bwMode="auto">
          <a:xfrm>
            <a:off x="1297" y="4250793"/>
            <a:ext cx="1317812" cy="1371600"/>
          </a:xfrm>
          <a:prstGeom prst="rect">
            <a:avLst/>
          </a:prstGeom>
          <a:noFill/>
          <a:ln w="9525">
            <a:noFill/>
            <a:miter lim="800000"/>
            <a:headEnd/>
            <a:tailEnd/>
          </a:ln>
        </p:spPr>
      </p:pic>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715108" y="1003495"/>
            <a:ext cx="10761783" cy="2105465"/>
          </a:xfrm>
          <a:solidFill>
            <a:schemeClr val="bg1">
              <a:lumMod val="85000"/>
            </a:schemeClr>
          </a:solidFill>
        </p:spPr>
        <p:txBody>
          <a:bodyPr>
            <a:normAutofit fontScale="70000" lnSpcReduction="20000"/>
          </a:bodyPr>
          <a:lstStyle/>
          <a:p>
            <a:pPr marL="0" indent="0">
              <a:lnSpc>
                <a:spcPct val="100000"/>
              </a:lnSpc>
              <a:spcBef>
                <a:spcPts val="1800"/>
              </a:spcBef>
              <a:buNone/>
            </a:pPr>
            <a:r>
              <a:rPr lang="en-GB" sz="4600" dirty="0"/>
              <a:t>When it was </a:t>
            </a:r>
            <a:r>
              <a:rPr lang="en-GB" sz="4600" b="1" dirty="0">
                <a:solidFill>
                  <a:srgbClr val="0000FF"/>
                </a:solidFill>
              </a:rPr>
              <a:t>blue</a:t>
            </a:r>
            <a:r>
              <a:rPr lang="en-GB" sz="4600" dirty="0"/>
              <a:t>’s</a:t>
            </a:r>
            <a:r>
              <a:rPr lang="en-GB" sz="4600" b="1" dirty="0">
                <a:solidFill>
                  <a:srgbClr val="0000FF"/>
                </a:solidFill>
              </a:rPr>
              <a:t> </a:t>
            </a:r>
            <a:r>
              <a:rPr lang="en-GB" sz="4600" dirty="0"/>
              <a:t>turn to play, the owner of </a:t>
            </a:r>
            <a:r>
              <a:rPr lang="en-GB" sz="4600" b="1" dirty="0">
                <a:solidFill>
                  <a:srgbClr val="0000FF"/>
                </a:solidFill>
              </a:rPr>
              <a:t>blue</a:t>
            </a:r>
            <a:r>
              <a:rPr lang="en-GB" sz="4600" dirty="0"/>
              <a:t> cleared the </a:t>
            </a:r>
            <a:r>
              <a:rPr lang="en-GB" sz="4600" b="1" dirty="0">
                <a:solidFill>
                  <a:srgbClr val="D2A000"/>
                </a:solidFill>
              </a:rPr>
              <a:t>yellow</a:t>
            </a:r>
            <a:r>
              <a:rPr lang="en-GB" sz="4600" dirty="0"/>
              <a:t> ball with the </a:t>
            </a:r>
            <a:r>
              <a:rPr lang="en-GB" sz="4600" b="1" dirty="0"/>
              <a:t>black</a:t>
            </a:r>
            <a:r>
              <a:rPr lang="en-GB" sz="4600" dirty="0"/>
              <a:t> ball. After making contact with the </a:t>
            </a:r>
            <a:r>
              <a:rPr lang="en-GB" sz="4600" b="1" dirty="0">
                <a:solidFill>
                  <a:srgbClr val="D2A000"/>
                </a:solidFill>
              </a:rPr>
              <a:t>yellow</a:t>
            </a:r>
            <a:r>
              <a:rPr lang="en-GB" sz="4600" dirty="0"/>
              <a:t>, the </a:t>
            </a:r>
            <a:r>
              <a:rPr lang="en-GB" sz="4600" b="1" dirty="0"/>
              <a:t>black </a:t>
            </a:r>
            <a:r>
              <a:rPr lang="en-GB" sz="4600" dirty="0"/>
              <a:t>ball hit the </a:t>
            </a:r>
            <a:r>
              <a:rPr lang="en-GB" sz="4600" b="1" dirty="0">
                <a:solidFill>
                  <a:srgbClr val="0000FF"/>
                </a:solidFill>
              </a:rPr>
              <a:t>blue</a:t>
            </a:r>
            <a:r>
              <a:rPr lang="en-GB" sz="4600" dirty="0"/>
              <a:t> ball. Ball swap was chosen as the remedy for the wrong ball play.</a:t>
            </a:r>
            <a:br>
              <a:rPr lang="en-GB" sz="4600" dirty="0"/>
            </a:br>
            <a:r>
              <a:rPr lang="en-GB" sz="4600" b="1" dirty="0">
                <a:solidFill>
                  <a:srgbClr val="FF0000"/>
                </a:solidFill>
              </a:rPr>
              <a:t>Red</a:t>
            </a:r>
            <a:r>
              <a:rPr lang="en-GB" sz="4600" dirty="0"/>
              <a:t> ran the hoop in the next turn </a:t>
            </a:r>
            <a:r>
              <a:rPr lang="en-GB" sz="3700" dirty="0"/>
              <a:t>(no other ball touched)</a:t>
            </a:r>
            <a:r>
              <a:rPr lang="en-GB" sz="4600" dirty="0"/>
              <a:t>.</a:t>
            </a:r>
          </a:p>
          <a:p>
            <a:pPr marL="0" indent="0">
              <a:buNone/>
            </a:pPr>
            <a:endParaRPr lang="en-GB" dirty="0"/>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25011"/>
            <a:ext cx="10515600" cy="978484"/>
          </a:xfrm>
        </p:spPr>
        <p:txBody>
          <a:bodyPr>
            <a:normAutofit fontScale="90000"/>
          </a:bodyPr>
          <a:lstStyle/>
          <a:p>
            <a:pPr algn="ctr"/>
            <a:r>
              <a:rPr lang="en-AU" sz="6700" b="1" dirty="0">
                <a:solidFill>
                  <a:srgbClr val="FF0000"/>
                </a:solidFill>
              </a:rPr>
              <a:t>Offside Balls &amp; Ball Swap </a:t>
            </a:r>
            <a:r>
              <a:rPr lang="en-AU" sz="5300" dirty="0"/>
              <a:t>Example</a:t>
            </a:r>
            <a:endParaRPr lang="en-GB" sz="5300" dirty="0"/>
          </a:p>
        </p:txBody>
      </p:sp>
      <p:pic>
        <p:nvPicPr>
          <p:cNvPr id="8" name="Picture 3">
            <a:extLst>
              <a:ext uri="{FF2B5EF4-FFF2-40B4-BE49-F238E27FC236}">
                <a16:creationId xmlns:a16="http://schemas.microsoft.com/office/drawing/2014/main" id="{EEB746AE-F5C4-4AC0-B260-DAA5D1BAF5A9}"/>
              </a:ext>
            </a:extLst>
          </p:cNvPr>
          <p:cNvPicPr>
            <a:picLocks noChangeAspect="1" noChangeArrowheads="1"/>
          </p:cNvPicPr>
          <p:nvPr/>
        </p:nvPicPr>
        <p:blipFill>
          <a:blip r:embed="rId4" cstate="print"/>
          <a:srcRect/>
          <a:stretch>
            <a:fillRect/>
          </a:stretch>
        </p:blipFill>
        <p:spPr bwMode="auto">
          <a:xfrm>
            <a:off x="2047620" y="3130375"/>
            <a:ext cx="1317812" cy="1371600"/>
          </a:xfrm>
          <a:prstGeom prst="rect">
            <a:avLst/>
          </a:prstGeom>
          <a:noFill/>
          <a:ln w="9525">
            <a:noFill/>
            <a:miter lim="800000"/>
            <a:headEnd/>
            <a:tailEnd/>
          </a:ln>
        </p:spPr>
      </p:pic>
      <p:sp>
        <p:nvSpPr>
          <p:cNvPr id="9" name="Oval 8">
            <a:extLst>
              <a:ext uri="{FF2B5EF4-FFF2-40B4-BE49-F238E27FC236}">
                <a16:creationId xmlns:a16="http://schemas.microsoft.com/office/drawing/2014/main" id="{95DB1A57-5070-4DA0-9B0B-7189D931E4ED}"/>
              </a:ext>
            </a:extLst>
          </p:cNvPr>
          <p:cNvSpPr>
            <a:spLocks noChangeAspect="1"/>
          </p:cNvSpPr>
          <p:nvPr/>
        </p:nvSpPr>
        <p:spPr>
          <a:xfrm>
            <a:off x="1247570" y="5296212"/>
            <a:ext cx="365135" cy="36513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64330295-D1EA-48C7-87F2-EB3EE9186EFB}"/>
              </a:ext>
            </a:extLst>
          </p:cNvPr>
          <p:cNvSpPr>
            <a:spLocks noChangeAspect="1"/>
          </p:cNvSpPr>
          <p:nvPr/>
        </p:nvSpPr>
        <p:spPr>
          <a:xfrm>
            <a:off x="6995760" y="4446621"/>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Straight Arrow Connector 10">
            <a:extLst>
              <a:ext uri="{FF2B5EF4-FFF2-40B4-BE49-F238E27FC236}">
                <a16:creationId xmlns:a16="http://schemas.microsoft.com/office/drawing/2014/main" id="{0428F5B6-E065-4D8C-AF1C-AD606FCBF371}"/>
              </a:ext>
            </a:extLst>
          </p:cNvPr>
          <p:cNvCxnSpPr>
            <a:cxnSpLocks/>
          </p:cNvCxnSpPr>
          <p:nvPr/>
        </p:nvCxnSpPr>
        <p:spPr>
          <a:xfrm flipV="1">
            <a:off x="5852744" y="3647851"/>
            <a:ext cx="3262681" cy="168324"/>
          </a:xfrm>
          <a:prstGeom prst="straightConnector1">
            <a:avLst/>
          </a:prstGeom>
          <a:ln w="76200">
            <a:solidFill>
              <a:srgbClr val="0000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C305133-21CE-4F4E-806E-1B87A2C74A58}"/>
              </a:ext>
            </a:extLst>
          </p:cNvPr>
          <p:cNvCxnSpPr>
            <a:cxnSpLocks/>
            <a:stCxn id="18" idx="1"/>
          </p:cNvCxnSpPr>
          <p:nvPr/>
        </p:nvCxnSpPr>
        <p:spPr>
          <a:xfrm flipH="1" flipV="1">
            <a:off x="3296917" y="4359767"/>
            <a:ext cx="806760" cy="493968"/>
          </a:xfrm>
          <a:prstGeom prst="straightConnector1">
            <a:avLst/>
          </a:prstGeom>
          <a:ln w="7620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nvGrpSpPr>
          <p:cNvPr id="13" name="Group 24">
            <a:extLst>
              <a:ext uri="{FF2B5EF4-FFF2-40B4-BE49-F238E27FC236}">
                <a16:creationId xmlns:a16="http://schemas.microsoft.com/office/drawing/2014/main" id="{9474F023-23A1-4C8F-914B-319FECBCAB62}"/>
              </a:ext>
            </a:extLst>
          </p:cNvPr>
          <p:cNvGrpSpPr/>
          <p:nvPr/>
        </p:nvGrpSpPr>
        <p:grpSpPr>
          <a:xfrm>
            <a:off x="1730230" y="5072001"/>
            <a:ext cx="189643" cy="697157"/>
            <a:chOff x="3991417" y="3095057"/>
            <a:chExt cx="189643" cy="697157"/>
          </a:xfrm>
        </p:grpSpPr>
        <p:cxnSp>
          <p:nvCxnSpPr>
            <p:cNvPr id="14" name="Straight Connector 13">
              <a:extLst>
                <a:ext uri="{FF2B5EF4-FFF2-40B4-BE49-F238E27FC236}">
                  <a16:creationId xmlns:a16="http://schemas.microsoft.com/office/drawing/2014/main" id="{27990EAD-9CE2-4CA4-A381-9F6AD4E3E58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14BA0F1-08F7-493B-BB52-4CDBA6B7BEB7}"/>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89FAC0-CC87-4F20-8D0B-59E1FA999A8B}"/>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Oval 16">
            <a:extLst>
              <a:ext uri="{FF2B5EF4-FFF2-40B4-BE49-F238E27FC236}">
                <a16:creationId xmlns:a16="http://schemas.microsoft.com/office/drawing/2014/main" id="{CA8471D2-06E9-482A-80EE-668A88C48523}"/>
              </a:ext>
            </a:extLst>
          </p:cNvPr>
          <p:cNvSpPr>
            <a:spLocks noChangeAspect="1"/>
          </p:cNvSpPr>
          <p:nvPr/>
        </p:nvSpPr>
        <p:spPr>
          <a:xfrm>
            <a:off x="5535957" y="3701421"/>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4F4856AD-C382-49FD-B227-6DC5FF948D42}"/>
              </a:ext>
            </a:extLst>
          </p:cNvPr>
          <p:cNvSpPr>
            <a:spLocks noChangeAspect="1"/>
          </p:cNvSpPr>
          <p:nvPr/>
        </p:nvSpPr>
        <p:spPr>
          <a:xfrm>
            <a:off x="4061500" y="4811558"/>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Straight Arrow Connector 19">
            <a:extLst>
              <a:ext uri="{FF2B5EF4-FFF2-40B4-BE49-F238E27FC236}">
                <a16:creationId xmlns:a16="http://schemas.microsoft.com/office/drawing/2014/main" id="{82671FAB-1BB5-4671-9A43-90B48A3ED236}"/>
              </a:ext>
            </a:extLst>
          </p:cNvPr>
          <p:cNvCxnSpPr>
            <a:cxnSpLocks/>
          </p:cNvCxnSpPr>
          <p:nvPr/>
        </p:nvCxnSpPr>
        <p:spPr>
          <a:xfrm>
            <a:off x="1647710" y="5492785"/>
            <a:ext cx="1327131" cy="0"/>
          </a:xfrm>
          <a:prstGeom prst="straightConnector1">
            <a:avLst/>
          </a:prstGeom>
          <a:ln w="7620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4A6AE45-698C-469A-9348-6A975F8C04D9}"/>
              </a:ext>
            </a:extLst>
          </p:cNvPr>
          <p:cNvCxnSpPr>
            <a:cxnSpLocks/>
          </p:cNvCxnSpPr>
          <p:nvPr/>
        </p:nvCxnSpPr>
        <p:spPr>
          <a:xfrm flipH="1">
            <a:off x="4055118" y="3989421"/>
            <a:ext cx="1517008" cy="864314"/>
          </a:xfrm>
          <a:prstGeom prst="straightConnector1">
            <a:avLst/>
          </a:prstGeom>
          <a:ln w="7620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3292FC40-F018-4279-84D7-23AAB3C1D754}"/>
              </a:ext>
            </a:extLst>
          </p:cNvPr>
          <p:cNvCxnSpPr>
            <a:cxnSpLocks/>
          </p:cNvCxnSpPr>
          <p:nvPr/>
        </p:nvCxnSpPr>
        <p:spPr>
          <a:xfrm>
            <a:off x="5535957" y="3989421"/>
            <a:ext cx="1398243" cy="522744"/>
          </a:xfrm>
          <a:prstGeom prst="straightConnector1">
            <a:avLst/>
          </a:prstGeom>
          <a:ln w="762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39" name="Group 24">
            <a:extLst>
              <a:ext uri="{FF2B5EF4-FFF2-40B4-BE49-F238E27FC236}">
                <a16:creationId xmlns:a16="http://schemas.microsoft.com/office/drawing/2014/main" id="{6DEC284F-3568-4949-9B3C-A52EF5D9FD2A}"/>
              </a:ext>
            </a:extLst>
          </p:cNvPr>
          <p:cNvGrpSpPr/>
          <p:nvPr/>
        </p:nvGrpSpPr>
        <p:grpSpPr>
          <a:xfrm>
            <a:off x="11476891" y="5157348"/>
            <a:ext cx="189643" cy="697157"/>
            <a:chOff x="3991417" y="3095057"/>
            <a:chExt cx="189643" cy="697157"/>
          </a:xfrm>
        </p:grpSpPr>
        <p:cxnSp>
          <p:nvCxnSpPr>
            <p:cNvPr id="40" name="Straight Connector 39">
              <a:extLst>
                <a:ext uri="{FF2B5EF4-FFF2-40B4-BE49-F238E27FC236}">
                  <a16:creationId xmlns:a16="http://schemas.microsoft.com/office/drawing/2014/main" id="{3CF2CD65-834E-40E7-BB54-FE85A1752D8A}"/>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189E220-4E6C-482A-8271-7623D16AFA85}"/>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33C11A5-975C-4604-A4DD-BEDE56116436}"/>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Straight Connector 43">
            <a:extLst>
              <a:ext uri="{FF2B5EF4-FFF2-40B4-BE49-F238E27FC236}">
                <a16:creationId xmlns:a16="http://schemas.microsoft.com/office/drawing/2014/main" id="{07574262-EBB2-4E9B-A558-8F3A4E84578A}"/>
              </a:ext>
            </a:extLst>
          </p:cNvPr>
          <p:cNvCxnSpPr>
            <a:cxnSpLocks/>
          </p:cNvCxnSpPr>
          <p:nvPr/>
        </p:nvCxnSpPr>
        <p:spPr>
          <a:xfrm flipV="1">
            <a:off x="6606553" y="3108960"/>
            <a:ext cx="0" cy="3096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D47FCB22-9FB5-41CA-AEB5-BC3C90F27DF0}"/>
              </a:ext>
            </a:extLst>
          </p:cNvPr>
          <p:cNvSpPr txBox="1"/>
          <p:nvPr/>
        </p:nvSpPr>
        <p:spPr>
          <a:xfrm>
            <a:off x="4750923" y="6122270"/>
            <a:ext cx="2999111" cy="584775"/>
          </a:xfrm>
          <a:prstGeom prst="rect">
            <a:avLst/>
          </a:prstGeom>
          <a:noFill/>
        </p:spPr>
        <p:txBody>
          <a:bodyPr wrap="square" rtlCol="0">
            <a:spAutoFit/>
          </a:bodyPr>
          <a:lstStyle/>
          <a:p>
            <a:r>
              <a:rPr lang="en-AU" sz="3200" dirty="0"/>
              <a:t>Half-way line</a:t>
            </a:r>
            <a:endParaRPr lang="en-GB" sz="3200" dirty="0"/>
          </a:p>
        </p:txBody>
      </p:sp>
      <p:cxnSp>
        <p:nvCxnSpPr>
          <p:cNvPr id="52" name="Straight Arrow Connector 51">
            <a:extLst>
              <a:ext uri="{FF2B5EF4-FFF2-40B4-BE49-F238E27FC236}">
                <a16:creationId xmlns:a16="http://schemas.microsoft.com/office/drawing/2014/main" id="{04AC6CC5-C301-44F4-8A50-6534AEA3B497}"/>
              </a:ext>
            </a:extLst>
          </p:cNvPr>
          <p:cNvCxnSpPr>
            <a:cxnSpLocks/>
          </p:cNvCxnSpPr>
          <p:nvPr/>
        </p:nvCxnSpPr>
        <p:spPr>
          <a:xfrm>
            <a:off x="4429125" y="5029200"/>
            <a:ext cx="3642709" cy="1332419"/>
          </a:xfrm>
          <a:prstGeom prst="straightConnector1">
            <a:avLst/>
          </a:prstGeom>
          <a:ln w="76200">
            <a:solidFill>
              <a:srgbClr val="D2A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AD987A83-F37C-4C32-AC46-F215A6405935}"/>
              </a:ext>
            </a:extLst>
          </p:cNvPr>
          <p:cNvSpPr>
            <a:spLocks noChangeAspect="1"/>
          </p:cNvSpPr>
          <p:nvPr/>
        </p:nvSpPr>
        <p:spPr>
          <a:xfrm>
            <a:off x="8151459" y="6270658"/>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Oval 67">
            <a:extLst>
              <a:ext uri="{FF2B5EF4-FFF2-40B4-BE49-F238E27FC236}">
                <a16:creationId xmlns:a16="http://schemas.microsoft.com/office/drawing/2014/main" id="{48D28E42-167C-4F63-885C-88BAB37A991D}"/>
              </a:ext>
            </a:extLst>
          </p:cNvPr>
          <p:cNvSpPr>
            <a:spLocks noChangeAspect="1"/>
          </p:cNvSpPr>
          <p:nvPr/>
        </p:nvSpPr>
        <p:spPr>
          <a:xfrm>
            <a:off x="9176985" y="3503851"/>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0" name="Straight Arrow Connector 69">
            <a:extLst>
              <a:ext uri="{FF2B5EF4-FFF2-40B4-BE49-F238E27FC236}">
                <a16:creationId xmlns:a16="http://schemas.microsoft.com/office/drawing/2014/main" id="{C1AE7564-5F1C-4303-9FA4-8984B18AC88D}"/>
              </a:ext>
            </a:extLst>
          </p:cNvPr>
          <p:cNvCxnSpPr>
            <a:cxnSpLocks/>
          </p:cNvCxnSpPr>
          <p:nvPr/>
        </p:nvCxnSpPr>
        <p:spPr>
          <a:xfrm flipV="1">
            <a:off x="7339013" y="3738563"/>
            <a:ext cx="1776412" cy="773602"/>
          </a:xfrm>
          <a:prstGeom prst="straightConnector1">
            <a:avLst/>
          </a:prstGeom>
          <a:ln w="3810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F868C1AE-5044-403A-85DC-3415E532822C}"/>
              </a:ext>
            </a:extLst>
          </p:cNvPr>
          <p:cNvSpPr txBox="1"/>
          <p:nvPr/>
        </p:nvSpPr>
        <p:spPr>
          <a:xfrm rot="20210238">
            <a:off x="7504658" y="4075443"/>
            <a:ext cx="1779461" cy="584775"/>
          </a:xfrm>
          <a:prstGeom prst="rect">
            <a:avLst/>
          </a:prstGeom>
          <a:noFill/>
        </p:spPr>
        <p:txBody>
          <a:bodyPr wrap="none" rtlCol="0">
            <a:spAutoFit/>
          </a:bodyPr>
          <a:lstStyle/>
          <a:p>
            <a:r>
              <a:rPr lang="en-AU" sz="3200" dirty="0"/>
              <a:t>Ball-swap</a:t>
            </a:r>
            <a:endParaRPr lang="en-GB" sz="3200" dirty="0"/>
          </a:p>
        </p:txBody>
      </p:sp>
      <p:cxnSp>
        <p:nvCxnSpPr>
          <p:cNvPr id="30" name="Straight Arrow Connector 29">
            <a:extLst>
              <a:ext uri="{FF2B5EF4-FFF2-40B4-BE49-F238E27FC236}">
                <a16:creationId xmlns:a16="http://schemas.microsoft.com/office/drawing/2014/main" id="{CBE9AC71-623E-4ABD-BAA3-876F436E8B35}"/>
              </a:ext>
            </a:extLst>
          </p:cNvPr>
          <p:cNvCxnSpPr>
            <a:cxnSpLocks noChangeAspect="1"/>
          </p:cNvCxnSpPr>
          <p:nvPr/>
        </p:nvCxnSpPr>
        <p:spPr>
          <a:xfrm flipV="1">
            <a:off x="7299435" y="4140000"/>
            <a:ext cx="900000" cy="391937"/>
          </a:xfrm>
          <a:prstGeom prst="straightConnector1">
            <a:avLst/>
          </a:prstGeom>
          <a:ln w="38100">
            <a:solidFill>
              <a:srgbClr val="0000FF"/>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57515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715108" y="1003495"/>
            <a:ext cx="10761783" cy="3027571"/>
          </a:xfrm>
          <a:solidFill>
            <a:schemeClr val="bg1">
              <a:lumMod val="85000"/>
            </a:schemeClr>
          </a:solidFill>
        </p:spPr>
        <p:txBody>
          <a:bodyPr>
            <a:normAutofit fontScale="62500" lnSpcReduction="20000"/>
          </a:bodyPr>
          <a:lstStyle/>
          <a:p>
            <a:pPr marL="0" indent="0">
              <a:lnSpc>
                <a:spcPct val="100000"/>
              </a:lnSpc>
              <a:spcBef>
                <a:spcPts val="1800"/>
              </a:spcBef>
              <a:buNone/>
            </a:pPr>
            <a:r>
              <a:rPr lang="en-GB" sz="6400" dirty="0"/>
              <a:t>When it was </a:t>
            </a:r>
            <a:r>
              <a:rPr lang="en-GB" sz="6400" b="1" dirty="0">
                <a:solidFill>
                  <a:srgbClr val="0000FF"/>
                </a:solidFill>
              </a:rPr>
              <a:t>blue</a:t>
            </a:r>
            <a:r>
              <a:rPr lang="en-GB" sz="6400" dirty="0"/>
              <a:t>’s</a:t>
            </a:r>
            <a:r>
              <a:rPr lang="en-GB" sz="6400" b="1" dirty="0">
                <a:solidFill>
                  <a:srgbClr val="0000FF"/>
                </a:solidFill>
              </a:rPr>
              <a:t> </a:t>
            </a:r>
            <a:r>
              <a:rPr lang="en-GB" sz="6400" dirty="0"/>
              <a:t>turn to play, the owner of </a:t>
            </a:r>
            <a:r>
              <a:rPr lang="en-GB" sz="6400" b="1" dirty="0">
                <a:solidFill>
                  <a:srgbClr val="0000FF"/>
                </a:solidFill>
              </a:rPr>
              <a:t>blue</a:t>
            </a:r>
            <a:r>
              <a:rPr lang="en-GB" sz="6400" dirty="0"/>
              <a:t> cleared the </a:t>
            </a:r>
            <a:r>
              <a:rPr lang="en-GB" sz="6400" b="1" dirty="0">
                <a:solidFill>
                  <a:srgbClr val="D2A000"/>
                </a:solidFill>
              </a:rPr>
              <a:t>yellow</a:t>
            </a:r>
            <a:r>
              <a:rPr lang="en-GB" sz="6400" dirty="0"/>
              <a:t> ball with the </a:t>
            </a:r>
            <a:r>
              <a:rPr lang="en-GB" sz="6400" b="1" dirty="0"/>
              <a:t>black</a:t>
            </a:r>
            <a:r>
              <a:rPr lang="en-GB" sz="6400" dirty="0"/>
              <a:t> ball. After making contact with the </a:t>
            </a:r>
            <a:r>
              <a:rPr lang="en-GB" sz="6400" b="1" dirty="0">
                <a:solidFill>
                  <a:srgbClr val="D2A000"/>
                </a:solidFill>
              </a:rPr>
              <a:t>yellow</a:t>
            </a:r>
            <a:r>
              <a:rPr lang="en-GB" sz="6400" dirty="0"/>
              <a:t>, the </a:t>
            </a:r>
            <a:r>
              <a:rPr lang="en-GB" sz="6400" b="1" dirty="0"/>
              <a:t>black </a:t>
            </a:r>
            <a:r>
              <a:rPr lang="en-GB" sz="6400" dirty="0"/>
              <a:t>ball hit the </a:t>
            </a:r>
            <a:r>
              <a:rPr lang="en-GB" sz="6400" b="1" dirty="0">
                <a:solidFill>
                  <a:srgbClr val="0000FF"/>
                </a:solidFill>
              </a:rPr>
              <a:t>blue</a:t>
            </a:r>
            <a:r>
              <a:rPr lang="en-GB" sz="6400" dirty="0"/>
              <a:t> ball. Ball swap was chosen as the remedy for the wrong ball play.</a:t>
            </a:r>
            <a:br>
              <a:rPr lang="en-GB" sz="6400" dirty="0"/>
            </a:br>
            <a:r>
              <a:rPr lang="en-GB" sz="6400" b="1" dirty="0">
                <a:solidFill>
                  <a:srgbClr val="FF0000"/>
                </a:solidFill>
              </a:rPr>
              <a:t>Red</a:t>
            </a:r>
            <a:r>
              <a:rPr lang="en-GB" sz="6400" dirty="0"/>
              <a:t> ran the hoop in the next turn </a:t>
            </a:r>
            <a:r>
              <a:rPr lang="en-GB" sz="4200" dirty="0"/>
              <a:t>(no other ball touched).</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200" y="4764397"/>
            <a:ext cx="10515600" cy="1997611"/>
          </a:xfrm>
          <a:prstGeom prst="rect">
            <a:avLst/>
          </a:prstGeom>
          <a:ln w="57150">
            <a:solidFill>
              <a:srgbClr val="FF0000"/>
            </a:solidFill>
            <a:prstDash val="sysDash"/>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17663" indent="-1617663">
              <a:lnSpc>
                <a:spcPct val="80000"/>
              </a:lnSpc>
              <a:buNone/>
            </a:pPr>
            <a:r>
              <a:rPr lang="en-AU" sz="4000" dirty="0"/>
              <a:t>Ruling:	</a:t>
            </a:r>
            <a:r>
              <a:rPr lang="en-AU" sz="4000" b="1" dirty="0">
                <a:solidFill>
                  <a:srgbClr val="0000FF"/>
                </a:solidFill>
              </a:rPr>
              <a:t>Blue</a:t>
            </a:r>
            <a:r>
              <a:rPr lang="en-AU" sz="4000" dirty="0"/>
              <a:t> is </a:t>
            </a:r>
            <a:r>
              <a:rPr lang="en-AU" sz="4000" b="1" i="1" dirty="0"/>
              <a:t>not</a:t>
            </a:r>
            <a:r>
              <a:rPr lang="en-AU" sz="4000" dirty="0"/>
              <a:t> offside (Rule 8.3.3). </a:t>
            </a:r>
            <a:br>
              <a:rPr lang="en-AU" sz="4000" dirty="0"/>
            </a:br>
            <a:r>
              <a:rPr lang="en-AU" sz="4000" b="1" dirty="0">
                <a:solidFill>
                  <a:srgbClr val="FF0000"/>
                </a:solidFill>
              </a:rPr>
              <a:t>Red</a:t>
            </a:r>
            <a:r>
              <a:rPr lang="en-AU" sz="4000" dirty="0"/>
              <a:t> is </a:t>
            </a:r>
            <a:r>
              <a:rPr lang="en-AU" sz="4000" b="1" i="1" dirty="0"/>
              <a:t>not</a:t>
            </a:r>
            <a:r>
              <a:rPr lang="en-AU" sz="4000" dirty="0"/>
              <a:t> offside (Rule 8.3.1). </a:t>
            </a:r>
            <a:br>
              <a:rPr lang="en-AU" sz="4000" dirty="0"/>
            </a:br>
            <a:r>
              <a:rPr lang="en-AU" sz="4000" b="1" dirty="0"/>
              <a:t>Black</a:t>
            </a:r>
            <a:r>
              <a:rPr lang="en-AU" sz="4000" dirty="0"/>
              <a:t> is offside.</a:t>
            </a:r>
            <a:br>
              <a:rPr lang="en-AU" sz="4000" dirty="0"/>
            </a:br>
            <a:r>
              <a:rPr lang="en-AU" sz="4000" b="1" dirty="0">
                <a:solidFill>
                  <a:srgbClr val="D2A000"/>
                </a:solidFill>
              </a:rPr>
              <a:t>Yellow</a:t>
            </a:r>
            <a:r>
              <a:rPr lang="en-AU" sz="4000" dirty="0"/>
              <a:t> is </a:t>
            </a:r>
            <a:r>
              <a:rPr lang="en-AU" sz="4000" b="1" i="1" dirty="0"/>
              <a:t>not</a:t>
            </a:r>
            <a:r>
              <a:rPr lang="en-AU" sz="4000" dirty="0"/>
              <a:t> offside (Rule 8.3.2). </a:t>
            </a: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25011"/>
            <a:ext cx="10515600" cy="978484"/>
          </a:xfrm>
        </p:spPr>
        <p:txBody>
          <a:bodyPr>
            <a:normAutofit fontScale="90000"/>
          </a:bodyPr>
          <a:lstStyle/>
          <a:p>
            <a:pPr algn="ctr"/>
            <a:r>
              <a:rPr lang="en-AU" sz="6700" b="1" dirty="0">
                <a:solidFill>
                  <a:srgbClr val="FF0000"/>
                </a:solidFill>
              </a:rPr>
              <a:t>Offside Balls &amp; Ball Swap </a:t>
            </a:r>
            <a:r>
              <a:rPr lang="en-AU" sz="5300" dirty="0"/>
              <a:t>Example</a:t>
            </a:r>
            <a:endParaRPr lang="en-GB" sz="5300" dirty="0"/>
          </a:p>
        </p:txBody>
      </p:sp>
      <p:sp>
        <p:nvSpPr>
          <p:cNvPr id="5" name="Content Placeholder 2">
            <a:extLst>
              <a:ext uri="{FF2B5EF4-FFF2-40B4-BE49-F238E27FC236}">
                <a16:creationId xmlns:a16="http://schemas.microsoft.com/office/drawing/2014/main" id="{11BDCED1-7774-4569-9868-A296DAC5CFDC}"/>
              </a:ext>
            </a:extLst>
          </p:cNvPr>
          <p:cNvSpPr txBox="1">
            <a:spLocks/>
          </p:cNvSpPr>
          <p:nvPr/>
        </p:nvSpPr>
        <p:spPr>
          <a:xfrm>
            <a:off x="715108" y="4031066"/>
            <a:ext cx="10761783" cy="6899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n-AU" sz="4000" dirty="0"/>
              <a:t>Which balls are offside if past half way?</a:t>
            </a: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39719056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6700" b="1" dirty="0">
                <a:solidFill>
                  <a:srgbClr val="FF0000"/>
                </a:solidFill>
              </a:rPr>
              <a:t>Offside Balls </a:t>
            </a:r>
            <a:r>
              <a:rPr lang="en-AU" sz="5300" dirty="0"/>
              <a:t>(Rule 8)</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72366" y="1844236"/>
            <a:ext cx="11111346" cy="4318439"/>
          </a:xfrm>
        </p:spPr>
        <p:txBody>
          <a:bodyPr>
            <a:noAutofit/>
          </a:bodyPr>
          <a:lstStyle/>
          <a:p>
            <a:pPr marL="1079500" indent="-2159000">
              <a:spcBef>
                <a:spcPts val="1800"/>
              </a:spcBef>
              <a:buNone/>
              <a:tabLst>
                <a:tab pos="1082675" algn="l"/>
              </a:tabLst>
            </a:pPr>
            <a:r>
              <a:rPr lang="en-GB" sz="3200" dirty="0">
                <a:solidFill>
                  <a:srgbClr val="406FC4"/>
                </a:solidFill>
              </a:rPr>
              <a:t>8.4.5</a:t>
            </a:r>
            <a:r>
              <a:rPr lang="en-GB" sz="3200" dirty="0"/>
              <a:t>	</a:t>
            </a:r>
            <a:r>
              <a:rPr lang="en-GB" sz="4000" dirty="0">
                <a:solidFill>
                  <a:srgbClr val="406FC4"/>
                </a:solidFill>
              </a:rPr>
              <a:t>Under this rule, the </a:t>
            </a:r>
            <a:r>
              <a:rPr lang="en-GB" sz="4000" i="1" dirty="0">
                <a:solidFill>
                  <a:srgbClr val="406FC4"/>
                </a:solidFill>
              </a:rPr>
              <a:t>opponent</a:t>
            </a:r>
            <a:r>
              <a:rPr lang="en-GB" sz="4000" dirty="0">
                <a:solidFill>
                  <a:srgbClr val="406FC4"/>
                </a:solidFill>
              </a:rPr>
              <a:t> can only make the </a:t>
            </a:r>
            <a:r>
              <a:rPr lang="en-GB" sz="4000" i="1" dirty="0">
                <a:solidFill>
                  <a:srgbClr val="406FC4"/>
                </a:solidFill>
              </a:rPr>
              <a:t>owner</a:t>
            </a:r>
            <a:r>
              <a:rPr lang="en-GB" sz="4000" dirty="0">
                <a:solidFill>
                  <a:srgbClr val="406FC4"/>
                </a:solidFill>
              </a:rPr>
              <a:t> replay an </a:t>
            </a:r>
            <a:r>
              <a:rPr lang="en-GB" sz="4000" b="1" dirty="0">
                <a:solidFill>
                  <a:srgbClr val="406FC4"/>
                </a:solidFill>
              </a:rPr>
              <a:t>offside </a:t>
            </a:r>
            <a:r>
              <a:rPr lang="en-GB" sz="4000" dirty="0">
                <a:solidFill>
                  <a:srgbClr val="406FC4"/>
                </a:solidFill>
              </a:rPr>
              <a:t>ball. The opponent can require that ball to replayed if it was played</a:t>
            </a:r>
          </a:p>
          <a:p>
            <a:pPr marL="1537200" indent="-457200">
              <a:lnSpc>
                <a:spcPct val="80000"/>
              </a:lnSpc>
              <a:spcBef>
                <a:spcPts val="600"/>
              </a:spcBef>
              <a:tabLst>
                <a:tab pos="1082675" algn="l"/>
              </a:tabLst>
            </a:pPr>
            <a:r>
              <a:rPr lang="en-GB" sz="4000" dirty="0">
                <a:solidFill>
                  <a:srgbClr val="406FC4"/>
                </a:solidFill>
              </a:rPr>
              <a:t>before direction was given, or</a:t>
            </a:r>
          </a:p>
          <a:p>
            <a:pPr marL="1537200" indent="-457200">
              <a:lnSpc>
                <a:spcPct val="80000"/>
              </a:lnSpc>
              <a:spcBef>
                <a:spcPts val="600"/>
              </a:spcBef>
              <a:tabLst>
                <a:tab pos="1082675" algn="l"/>
              </a:tabLst>
            </a:pPr>
            <a:r>
              <a:rPr lang="en-GB" sz="4000" dirty="0">
                <a:solidFill>
                  <a:srgbClr val="406FC4"/>
                </a:solidFill>
              </a:rPr>
              <a:t>from the wrong spot after direction was given audibly.</a:t>
            </a:r>
          </a:p>
          <a:p>
            <a:pPr marL="1079500" indent="-2159000">
              <a:lnSpc>
                <a:spcPct val="80000"/>
              </a:lnSpc>
              <a:spcBef>
                <a:spcPts val="1800"/>
              </a:spcBef>
              <a:buNone/>
              <a:tabLst>
                <a:tab pos="1082675" algn="l"/>
              </a:tabLst>
            </a:pPr>
            <a:r>
              <a:rPr lang="en-GB" sz="4000" dirty="0">
                <a:solidFill>
                  <a:srgbClr val="406FC4"/>
                </a:solidFill>
              </a:rPr>
              <a:t>	Any replay must be played from a penalty area.</a:t>
            </a:r>
          </a:p>
        </p:txBody>
      </p:sp>
    </p:spTree>
    <p:extLst>
      <p:ext uri="{BB962C8B-B14F-4D97-AF65-F5344CB8AC3E}">
        <p14:creationId xmlns:p14="http://schemas.microsoft.com/office/powerpoint/2010/main" val="359022463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3075695"/>
          </a:xfrm>
        </p:spPr>
        <p:txBody>
          <a:bodyPr>
            <a:normAutofit fontScale="92500" lnSpcReduction="10000"/>
          </a:bodyPr>
          <a:lstStyle/>
          <a:p>
            <a:pPr marL="0" indent="0">
              <a:lnSpc>
                <a:spcPct val="100000"/>
              </a:lnSpc>
              <a:spcBef>
                <a:spcPts val="1800"/>
              </a:spcBef>
              <a:buNone/>
            </a:pPr>
            <a:r>
              <a:rPr lang="en-GB" sz="4000" b="1" dirty="0">
                <a:solidFill>
                  <a:srgbClr val="D2A000"/>
                </a:solidFill>
              </a:rPr>
              <a:t>Yellow </a:t>
            </a:r>
            <a:r>
              <a:rPr lang="en-GB" sz="4000" dirty="0"/>
              <a:t>runs the hoop and the </a:t>
            </a:r>
            <a:r>
              <a:rPr lang="en-GB" sz="4000" b="1" dirty="0">
                <a:solidFill>
                  <a:srgbClr val="0000FF"/>
                </a:solidFill>
              </a:rPr>
              <a:t>blue</a:t>
            </a:r>
            <a:r>
              <a:rPr lang="en-GB" sz="4000" dirty="0"/>
              <a:t> ball is offside.</a:t>
            </a:r>
            <a:br>
              <a:rPr lang="en-GB" sz="4000" dirty="0"/>
            </a:br>
            <a:r>
              <a:rPr lang="en-GB" sz="4000" b="1" dirty="0">
                <a:solidFill>
                  <a:srgbClr val="0000FF"/>
                </a:solidFill>
              </a:rPr>
              <a:t>Blue </a:t>
            </a:r>
            <a:r>
              <a:rPr lang="en-GB" sz="4000" dirty="0"/>
              <a:t>plays before the opponents</a:t>
            </a:r>
            <a:r>
              <a:rPr lang="en-GB" sz="4000" dirty="0">
                <a:solidFill>
                  <a:srgbClr val="FF0000"/>
                </a:solidFill>
              </a:rPr>
              <a:t> </a:t>
            </a:r>
            <a:r>
              <a:rPr lang="en-GB" sz="4000" dirty="0"/>
              <a:t>have given a direction under the offside rule.</a:t>
            </a:r>
          </a:p>
          <a:p>
            <a:pPr marL="0" indent="0">
              <a:lnSpc>
                <a:spcPct val="100000"/>
              </a:lnSpc>
              <a:spcBef>
                <a:spcPts val="1800"/>
              </a:spcBef>
              <a:buNone/>
            </a:pPr>
            <a:r>
              <a:rPr lang="en-AU" sz="4000" dirty="0"/>
              <a:t>Can </a:t>
            </a:r>
            <a:r>
              <a:rPr lang="en-GB" sz="4000" dirty="0" err="1">
                <a:solidFill>
                  <a:srgbClr val="FF0000"/>
                </a:solidFill>
              </a:rPr>
              <a:t>Red&amp;Yellow</a:t>
            </a:r>
            <a:r>
              <a:rPr lang="en-AU" sz="4000" dirty="0"/>
              <a:t> require the stroke by </a:t>
            </a:r>
            <a:r>
              <a:rPr lang="en-GB" sz="4000" b="1" dirty="0">
                <a:solidFill>
                  <a:srgbClr val="0000FF"/>
                </a:solidFill>
              </a:rPr>
              <a:t>blue </a:t>
            </a:r>
            <a:r>
              <a:rPr lang="en-AU" sz="4000" dirty="0"/>
              <a:t>to be replayed?</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199" y="4881489"/>
            <a:ext cx="10515601" cy="16599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225" indent="-1800225">
              <a:lnSpc>
                <a:spcPct val="80000"/>
              </a:lnSpc>
              <a:buNone/>
            </a:pPr>
            <a:r>
              <a:rPr lang="en-AU" sz="4000" dirty="0"/>
              <a:t>Answer:	</a:t>
            </a:r>
            <a:r>
              <a:rPr lang="en-AU" sz="4000" dirty="0">
                <a:solidFill>
                  <a:schemeClr val="bg1"/>
                </a:solidFill>
              </a:rPr>
              <a:t>Yes, but only if they direct that the stroke be played from a penalty spot.</a:t>
            </a:r>
            <a:endParaRPr lang="en-GB" sz="4000" dirty="0">
              <a:solidFill>
                <a:schemeClr val="bg1"/>
              </a:solidFill>
            </a:endParaRP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Offside Balls </a:t>
            </a:r>
            <a:r>
              <a:rPr lang="en-AU" sz="5300" dirty="0"/>
              <a:t>Example 3</a:t>
            </a:r>
            <a:endParaRPr lang="en-GB" sz="5300" dirty="0"/>
          </a:p>
        </p:txBody>
      </p:sp>
    </p:spTree>
    <p:extLst>
      <p:ext uri="{BB962C8B-B14F-4D97-AF65-F5344CB8AC3E}">
        <p14:creationId xmlns:p14="http://schemas.microsoft.com/office/powerpoint/2010/main" val="83681781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3075695"/>
          </a:xfrm>
          <a:solidFill>
            <a:schemeClr val="bg1">
              <a:lumMod val="85000"/>
            </a:schemeClr>
          </a:solidFill>
        </p:spPr>
        <p:txBody>
          <a:bodyPr>
            <a:normAutofit fontScale="92500" lnSpcReduction="10000"/>
          </a:bodyPr>
          <a:lstStyle/>
          <a:p>
            <a:pPr marL="0" indent="0">
              <a:lnSpc>
                <a:spcPct val="100000"/>
              </a:lnSpc>
              <a:spcBef>
                <a:spcPts val="1800"/>
              </a:spcBef>
              <a:buNone/>
            </a:pPr>
            <a:r>
              <a:rPr lang="en-GB" sz="4000" b="1" dirty="0">
                <a:solidFill>
                  <a:srgbClr val="D2A000"/>
                </a:solidFill>
              </a:rPr>
              <a:t>Yellow </a:t>
            </a:r>
            <a:r>
              <a:rPr lang="en-GB" sz="4000" dirty="0"/>
              <a:t>runs the hoop and the </a:t>
            </a:r>
            <a:r>
              <a:rPr lang="en-GB" sz="4000" b="1" dirty="0">
                <a:solidFill>
                  <a:srgbClr val="0000FF"/>
                </a:solidFill>
              </a:rPr>
              <a:t>blue</a:t>
            </a:r>
            <a:r>
              <a:rPr lang="en-GB" sz="4000" dirty="0"/>
              <a:t> ball is offside.</a:t>
            </a:r>
            <a:br>
              <a:rPr lang="en-GB" sz="4000" dirty="0"/>
            </a:br>
            <a:r>
              <a:rPr lang="en-GB" sz="4000" b="1" dirty="0">
                <a:solidFill>
                  <a:srgbClr val="0000FF"/>
                </a:solidFill>
              </a:rPr>
              <a:t>Blue </a:t>
            </a:r>
            <a:r>
              <a:rPr lang="en-GB" sz="4000" dirty="0"/>
              <a:t>plays before the opponents</a:t>
            </a:r>
            <a:r>
              <a:rPr lang="en-GB" sz="4000" dirty="0">
                <a:solidFill>
                  <a:srgbClr val="FF0000"/>
                </a:solidFill>
              </a:rPr>
              <a:t> </a:t>
            </a:r>
            <a:r>
              <a:rPr lang="en-GB" sz="4000" dirty="0"/>
              <a:t>have given a direction under the offside rule.</a:t>
            </a:r>
          </a:p>
          <a:p>
            <a:pPr marL="0" indent="0">
              <a:lnSpc>
                <a:spcPct val="100000"/>
              </a:lnSpc>
              <a:spcBef>
                <a:spcPts val="1800"/>
              </a:spcBef>
              <a:buNone/>
            </a:pPr>
            <a:r>
              <a:rPr lang="en-AU" sz="4000" dirty="0"/>
              <a:t>Can </a:t>
            </a:r>
            <a:r>
              <a:rPr lang="en-GB" sz="4000" dirty="0" err="1">
                <a:solidFill>
                  <a:srgbClr val="FF0000"/>
                </a:solidFill>
              </a:rPr>
              <a:t>Red&amp;Yellow</a:t>
            </a:r>
            <a:r>
              <a:rPr lang="en-AU" sz="4000" dirty="0"/>
              <a:t> require the stroke by </a:t>
            </a:r>
            <a:r>
              <a:rPr lang="en-GB" sz="4000" b="1" dirty="0">
                <a:solidFill>
                  <a:srgbClr val="0000FF"/>
                </a:solidFill>
              </a:rPr>
              <a:t>blue </a:t>
            </a:r>
            <a:r>
              <a:rPr lang="en-AU" sz="4000" dirty="0"/>
              <a:t>to be replayed?</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199" y="4881489"/>
            <a:ext cx="10515601" cy="1659987"/>
          </a:xfrm>
          <a:prstGeom prst="rect">
            <a:avLst/>
          </a:prstGeom>
          <a:ln w="38100">
            <a:solidFill>
              <a:srgbClr val="C0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225" indent="-1800225">
              <a:lnSpc>
                <a:spcPct val="80000"/>
              </a:lnSpc>
              <a:buNone/>
            </a:pPr>
            <a:r>
              <a:rPr lang="en-AU" sz="4000" dirty="0"/>
              <a:t>Answer:	Yes, </a:t>
            </a:r>
            <a:r>
              <a:rPr lang="en-AU" sz="4000" b="1" dirty="0"/>
              <a:t>but only if they direct that the stroke be played from a penalty area</a:t>
            </a:r>
            <a:r>
              <a:rPr lang="en-AU" sz="4000" dirty="0"/>
              <a:t>.</a:t>
            </a:r>
            <a:endParaRPr lang="en-GB" sz="4000" dirty="0">
              <a:solidFill>
                <a:schemeClr val="bg1"/>
              </a:solidFill>
            </a:endParaRP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Offside Balls </a:t>
            </a:r>
            <a:r>
              <a:rPr lang="en-AU" sz="5300" dirty="0"/>
              <a:t>Example 3</a:t>
            </a:r>
            <a:endParaRPr lang="en-GB" sz="5300" dirty="0"/>
          </a:p>
        </p:txBody>
      </p:sp>
    </p:spTree>
    <p:extLst>
      <p:ext uri="{BB962C8B-B14F-4D97-AF65-F5344CB8AC3E}">
        <p14:creationId xmlns:p14="http://schemas.microsoft.com/office/powerpoint/2010/main" val="147666069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3075695"/>
          </a:xfrm>
        </p:spPr>
        <p:txBody>
          <a:bodyPr>
            <a:normAutofit fontScale="92500" lnSpcReduction="10000"/>
          </a:bodyPr>
          <a:lstStyle/>
          <a:p>
            <a:pPr marL="0" indent="0">
              <a:lnSpc>
                <a:spcPct val="100000"/>
              </a:lnSpc>
              <a:spcBef>
                <a:spcPts val="1800"/>
              </a:spcBef>
              <a:buNone/>
            </a:pPr>
            <a:r>
              <a:rPr lang="en-GB" sz="4000" b="1" dirty="0">
                <a:solidFill>
                  <a:srgbClr val="D2A000"/>
                </a:solidFill>
              </a:rPr>
              <a:t>Yellow </a:t>
            </a:r>
            <a:r>
              <a:rPr lang="en-GB" sz="4000" dirty="0"/>
              <a:t>runs the hoop and the </a:t>
            </a:r>
            <a:r>
              <a:rPr lang="en-GB" sz="4000" b="1" dirty="0"/>
              <a:t>black</a:t>
            </a:r>
            <a:r>
              <a:rPr lang="en-GB" sz="4000" dirty="0"/>
              <a:t> ball is the only offside ball. </a:t>
            </a:r>
            <a:r>
              <a:rPr lang="en-GB" sz="4000" b="1" dirty="0">
                <a:solidFill>
                  <a:srgbClr val="0000FF"/>
                </a:solidFill>
              </a:rPr>
              <a:t>Blue </a:t>
            </a:r>
            <a:r>
              <a:rPr lang="en-GB" sz="4000" dirty="0"/>
              <a:t>plays before the opponents</a:t>
            </a:r>
            <a:r>
              <a:rPr lang="en-GB" sz="4000" dirty="0">
                <a:solidFill>
                  <a:srgbClr val="FF0000"/>
                </a:solidFill>
              </a:rPr>
              <a:t> </a:t>
            </a:r>
            <a:r>
              <a:rPr lang="en-GB" sz="4000" dirty="0"/>
              <a:t>have given a direction under the offside rule.</a:t>
            </a:r>
          </a:p>
          <a:p>
            <a:pPr marL="0" indent="0">
              <a:lnSpc>
                <a:spcPct val="100000"/>
              </a:lnSpc>
              <a:spcBef>
                <a:spcPts val="1800"/>
              </a:spcBef>
              <a:buNone/>
            </a:pPr>
            <a:r>
              <a:rPr lang="en-AU" sz="4000" dirty="0"/>
              <a:t>Can </a:t>
            </a:r>
            <a:r>
              <a:rPr lang="en-GB" sz="4000" dirty="0" err="1">
                <a:solidFill>
                  <a:srgbClr val="FF0000"/>
                </a:solidFill>
              </a:rPr>
              <a:t>Red&amp;Yellow</a:t>
            </a:r>
            <a:r>
              <a:rPr lang="en-AU" sz="4000" dirty="0"/>
              <a:t> require the stroke by </a:t>
            </a:r>
            <a:r>
              <a:rPr lang="en-GB" sz="4000" b="1" dirty="0">
                <a:solidFill>
                  <a:srgbClr val="0000FF"/>
                </a:solidFill>
              </a:rPr>
              <a:t>blue </a:t>
            </a:r>
            <a:r>
              <a:rPr lang="en-AU" sz="4000" dirty="0"/>
              <a:t>to be replayed?</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199" y="4881489"/>
            <a:ext cx="10515601" cy="16599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225" indent="-1800225">
              <a:lnSpc>
                <a:spcPct val="80000"/>
              </a:lnSpc>
              <a:buNone/>
            </a:pPr>
            <a:r>
              <a:rPr lang="en-AU" sz="4000" dirty="0"/>
              <a:t>Answer:	</a:t>
            </a:r>
            <a:r>
              <a:rPr lang="en-AU" sz="4000" dirty="0">
                <a:solidFill>
                  <a:schemeClr val="bg1"/>
                </a:solidFill>
              </a:rPr>
              <a:t>No, but they can still direct that </a:t>
            </a:r>
            <a:r>
              <a:rPr lang="en-AU" sz="4000" b="1" dirty="0">
                <a:solidFill>
                  <a:schemeClr val="bg1"/>
                </a:solidFill>
              </a:rPr>
              <a:t>black</a:t>
            </a:r>
            <a:r>
              <a:rPr lang="en-AU" sz="4000" dirty="0">
                <a:solidFill>
                  <a:schemeClr val="bg1"/>
                </a:solidFill>
              </a:rPr>
              <a:t> be played from a penalty spot, if they wish.</a:t>
            </a:r>
            <a:endParaRPr lang="en-GB" sz="4000" dirty="0">
              <a:solidFill>
                <a:schemeClr val="bg1"/>
              </a:solidFill>
            </a:endParaRP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Offside Balls </a:t>
            </a:r>
            <a:r>
              <a:rPr lang="en-AU" sz="5300" dirty="0"/>
              <a:t>Example 4</a:t>
            </a:r>
            <a:endParaRPr lang="en-GB" sz="5300" dirty="0"/>
          </a:p>
        </p:txBody>
      </p:sp>
    </p:spTree>
    <p:extLst>
      <p:ext uri="{BB962C8B-B14F-4D97-AF65-F5344CB8AC3E}">
        <p14:creationId xmlns:p14="http://schemas.microsoft.com/office/powerpoint/2010/main" val="214335712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3075695"/>
          </a:xfrm>
          <a:solidFill>
            <a:schemeClr val="bg1">
              <a:lumMod val="85000"/>
            </a:schemeClr>
          </a:solidFill>
        </p:spPr>
        <p:txBody>
          <a:bodyPr>
            <a:normAutofit fontScale="92500" lnSpcReduction="10000"/>
          </a:bodyPr>
          <a:lstStyle/>
          <a:p>
            <a:pPr marL="0" indent="0">
              <a:lnSpc>
                <a:spcPct val="100000"/>
              </a:lnSpc>
              <a:spcBef>
                <a:spcPts val="1800"/>
              </a:spcBef>
              <a:buNone/>
            </a:pPr>
            <a:r>
              <a:rPr lang="en-GB" sz="4000" b="1" dirty="0">
                <a:solidFill>
                  <a:srgbClr val="D2A000"/>
                </a:solidFill>
              </a:rPr>
              <a:t>Yellow </a:t>
            </a:r>
            <a:r>
              <a:rPr lang="en-GB" sz="4000" dirty="0"/>
              <a:t>runs the hoop and the </a:t>
            </a:r>
            <a:r>
              <a:rPr lang="en-GB" sz="4000" b="1" dirty="0"/>
              <a:t>black</a:t>
            </a:r>
            <a:r>
              <a:rPr lang="en-GB" sz="4000" dirty="0"/>
              <a:t> ball is the only offside ball. </a:t>
            </a:r>
            <a:r>
              <a:rPr lang="en-GB" sz="4000" b="1">
                <a:solidFill>
                  <a:srgbClr val="0000FF"/>
                </a:solidFill>
              </a:rPr>
              <a:t>Blue </a:t>
            </a:r>
            <a:r>
              <a:rPr lang="en-GB" sz="4000"/>
              <a:t>plays before the opponents</a:t>
            </a:r>
            <a:r>
              <a:rPr lang="en-GB" sz="4000">
                <a:solidFill>
                  <a:srgbClr val="FF0000"/>
                </a:solidFill>
              </a:rPr>
              <a:t> </a:t>
            </a:r>
            <a:r>
              <a:rPr lang="en-GB" sz="4000"/>
              <a:t>have given a direction under the offside rule.</a:t>
            </a:r>
            <a:endParaRPr lang="en-GB" sz="4000" dirty="0"/>
          </a:p>
          <a:p>
            <a:pPr marL="0" indent="0">
              <a:lnSpc>
                <a:spcPct val="100000"/>
              </a:lnSpc>
              <a:spcBef>
                <a:spcPts val="1800"/>
              </a:spcBef>
              <a:buNone/>
            </a:pPr>
            <a:r>
              <a:rPr lang="en-AU" sz="4000" dirty="0"/>
              <a:t>Can </a:t>
            </a:r>
            <a:r>
              <a:rPr lang="en-GB" sz="4000" dirty="0" err="1">
                <a:solidFill>
                  <a:srgbClr val="FF0000"/>
                </a:solidFill>
              </a:rPr>
              <a:t>Red&amp;Yellow</a:t>
            </a:r>
            <a:r>
              <a:rPr lang="en-AU" sz="4000" dirty="0"/>
              <a:t> require the stroke by </a:t>
            </a:r>
            <a:r>
              <a:rPr lang="en-GB" sz="4000" b="1" dirty="0">
                <a:solidFill>
                  <a:srgbClr val="0000FF"/>
                </a:solidFill>
              </a:rPr>
              <a:t>blue </a:t>
            </a:r>
            <a:r>
              <a:rPr lang="en-AU" sz="4000" dirty="0"/>
              <a:t>to be replayed?</a:t>
            </a:r>
          </a:p>
          <a:p>
            <a:pPr marL="0" indent="0">
              <a:buNone/>
            </a:pPr>
            <a:endParaRPr lang="en-GB" dirty="0"/>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838199" y="4881489"/>
            <a:ext cx="10515601" cy="1659987"/>
          </a:xfrm>
          <a:prstGeom prst="rect">
            <a:avLst/>
          </a:prstGeom>
          <a:ln w="57150">
            <a:solidFill>
              <a:srgbClr val="C0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225" indent="-1800225">
              <a:lnSpc>
                <a:spcPct val="80000"/>
              </a:lnSpc>
              <a:buNone/>
            </a:pPr>
            <a:r>
              <a:rPr lang="en-AU" sz="4000" dirty="0"/>
              <a:t>Answer:	</a:t>
            </a:r>
            <a:r>
              <a:rPr lang="en-AU" sz="4000" b="1" u="sng" dirty="0"/>
              <a:t>No</a:t>
            </a:r>
            <a:r>
              <a:rPr lang="en-AU" sz="4000" dirty="0"/>
              <a:t>, but they can still direct that </a:t>
            </a:r>
            <a:r>
              <a:rPr lang="en-AU" sz="4000" b="1" dirty="0"/>
              <a:t>black</a:t>
            </a:r>
            <a:r>
              <a:rPr lang="en-AU" sz="4000" dirty="0"/>
              <a:t> be played from a penalty area, if they wish.</a:t>
            </a:r>
            <a:endParaRPr lang="en-GB" sz="4000" dirty="0">
              <a:solidFill>
                <a:schemeClr val="bg1"/>
              </a:solidFill>
            </a:endParaRP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Offside Balls </a:t>
            </a:r>
            <a:r>
              <a:rPr lang="en-AU" sz="5300" dirty="0"/>
              <a:t>Example 4</a:t>
            </a:r>
            <a:endParaRPr lang="en-GB" sz="5300" dirty="0"/>
          </a:p>
        </p:txBody>
      </p:sp>
    </p:spTree>
    <p:extLst>
      <p:ext uri="{BB962C8B-B14F-4D97-AF65-F5344CB8AC3E}">
        <p14:creationId xmlns:p14="http://schemas.microsoft.com/office/powerpoint/2010/main" val="40071050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6700" b="1" dirty="0">
                <a:solidFill>
                  <a:srgbClr val="FF0000"/>
                </a:solidFill>
              </a:rPr>
              <a:t>Offside Balls </a:t>
            </a:r>
            <a:r>
              <a:rPr lang="en-AU" sz="5300" dirty="0"/>
              <a:t>(Rule 8)</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1690688"/>
            <a:ext cx="10515600" cy="5014912"/>
          </a:xfrm>
          <a:noFill/>
        </p:spPr>
        <p:txBody>
          <a:bodyPr>
            <a:noAutofit/>
          </a:bodyPr>
          <a:lstStyle/>
          <a:p>
            <a:pPr marL="1079500" indent="-2159000">
              <a:lnSpc>
                <a:spcPct val="100000"/>
              </a:lnSpc>
              <a:spcBef>
                <a:spcPts val="1200"/>
              </a:spcBef>
              <a:buNone/>
              <a:tabLst>
                <a:tab pos="984250" algn="l"/>
              </a:tabLst>
            </a:pPr>
            <a:r>
              <a:rPr lang="en-AU" dirty="0"/>
              <a:t>D</a:t>
            </a:r>
            <a:r>
              <a:rPr lang="en-GB" dirty="0" err="1"/>
              <a:t>efinitions</a:t>
            </a:r>
            <a:r>
              <a:rPr lang="en-GB" dirty="0"/>
              <a:t>.</a:t>
            </a:r>
          </a:p>
          <a:p>
            <a:pPr marL="1079500" indent="-2159000">
              <a:lnSpc>
                <a:spcPct val="100000"/>
              </a:lnSpc>
              <a:spcBef>
                <a:spcPts val="0"/>
              </a:spcBef>
              <a:buNone/>
              <a:tabLst>
                <a:tab pos="984250" algn="l"/>
              </a:tabLst>
            </a:pPr>
            <a:r>
              <a:rPr lang="en-GB" dirty="0"/>
              <a:t>	 An </a:t>
            </a:r>
            <a:r>
              <a:rPr lang="en-GB" i="1" u="sng" dirty="0"/>
              <a:t>offside owner</a:t>
            </a:r>
            <a:r>
              <a:rPr lang="en-GB" dirty="0"/>
              <a:t> is the </a:t>
            </a:r>
            <a:r>
              <a:rPr lang="en-GB" sz="3200" dirty="0"/>
              <a:t>side</a:t>
            </a:r>
            <a:r>
              <a:rPr lang="en-GB" dirty="0"/>
              <a:t> that owns an offside ball.</a:t>
            </a:r>
          </a:p>
          <a:p>
            <a:pPr marL="1079500" indent="-2159000">
              <a:lnSpc>
                <a:spcPct val="100000"/>
              </a:lnSpc>
              <a:spcBef>
                <a:spcPts val="0"/>
              </a:spcBef>
              <a:buNone/>
              <a:tabLst>
                <a:tab pos="984250" algn="l"/>
              </a:tabLst>
            </a:pPr>
            <a:r>
              <a:rPr lang="en-GB" dirty="0"/>
              <a:t>	 An </a:t>
            </a:r>
            <a:r>
              <a:rPr lang="en-GB" i="1" u="sng" dirty="0"/>
              <a:t>offside opponent</a:t>
            </a:r>
            <a:r>
              <a:rPr lang="en-GB" dirty="0"/>
              <a:t> is the side opposing an </a:t>
            </a:r>
            <a:r>
              <a:rPr lang="en-GB" i="1" u="sng" dirty="0"/>
              <a:t>offside owner</a:t>
            </a:r>
            <a:r>
              <a:rPr lang="en-GB" dirty="0"/>
              <a:t>.</a:t>
            </a:r>
          </a:p>
          <a:p>
            <a:pPr marL="1079500" indent="-2159000">
              <a:lnSpc>
                <a:spcPct val="100000"/>
              </a:lnSpc>
              <a:spcBef>
                <a:spcPts val="1200"/>
              </a:spcBef>
              <a:buNone/>
              <a:tabLst>
                <a:tab pos="984250" algn="l"/>
              </a:tabLst>
            </a:pPr>
            <a:r>
              <a:rPr lang="en-GB" sz="3200" dirty="0">
                <a:solidFill>
                  <a:srgbClr val="406FC4"/>
                </a:solidFill>
              </a:rPr>
              <a:t>8.4</a:t>
            </a:r>
            <a:r>
              <a:rPr lang="en-GB" sz="3200" dirty="0"/>
              <a:t>	 Direction to a Penalty Area.</a:t>
            </a:r>
          </a:p>
          <a:p>
            <a:pPr marL="1079500" indent="-2159000">
              <a:lnSpc>
                <a:spcPct val="80000"/>
              </a:lnSpc>
              <a:spcBef>
                <a:spcPts val="1200"/>
              </a:spcBef>
              <a:buNone/>
              <a:tabLst>
                <a:tab pos="1082675" algn="l"/>
              </a:tabLst>
            </a:pPr>
            <a:r>
              <a:rPr lang="en-GB" sz="3200" dirty="0">
                <a:solidFill>
                  <a:srgbClr val="406FC4"/>
                </a:solidFill>
              </a:rPr>
              <a:t>8.4.3	</a:t>
            </a:r>
            <a:r>
              <a:rPr lang="en-US" sz="3200" dirty="0"/>
              <a:t>Before an </a:t>
            </a:r>
            <a:r>
              <a:rPr lang="en-US" sz="3200" i="1" dirty="0"/>
              <a:t>offside owner </a:t>
            </a:r>
            <a:r>
              <a:rPr lang="en-US" sz="3200" dirty="0"/>
              <a:t>plays their next stroke, they are entitled to ask the </a:t>
            </a:r>
            <a:r>
              <a:rPr lang="en-US" sz="3200" i="1" dirty="0"/>
              <a:t>offside opponent </a:t>
            </a:r>
            <a:r>
              <a:rPr lang="en-US" sz="3200" dirty="0"/>
              <a:t>if they wish to give a direction.</a:t>
            </a:r>
          </a:p>
          <a:p>
            <a:pPr marL="1079500" indent="-2159000">
              <a:lnSpc>
                <a:spcPct val="80000"/>
              </a:lnSpc>
              <a:spcBef>
                <a:spcPts val="1200"/>
              </a:spcBef>
              <a:buNone/>
              <a:tabLst>
                <a:tab pos="1082675" algn="l"/>
              </a:tabLst>
            </a:pPr>
            <a:r>
              <a:rPr lang="en-US" sz="3200" dirty="0"/>
              <a:t>            The </a:t>
            </a:r>
            <a:r>
              <a:rPr lang="en-US" sz="3200" i="1" dirty="0"/>
              <a:t>offside opponent </a:t>
            </a:r>
            <a:r>
              <a:rPr lang="en-US" sz="3200" dirty="0"/>
              <a:t>is to reply promptly … [and] is not permitted to change that decision.</a:t>
            </a:r>
            <a:endParaRPr lang="en-GB" dirty="0"/>
          </a:p>
          <a:p>
            <a:pPr marL="1079500" indent="-2159000">
              <a:lnSpc>
                <a:spcPct val="80000"/>
              </a:lnSpc>
              <a:spcBef>
                <a:spcPts val="600"/>
              </a:spcBef>
              <a:buNone/>
              <a:tabLst>
                <a:tab pos="1082675" algn="l"/>
              </a:tabLst>
            </a:pPr>
            <a:endParaRPr lang="en-GB" sz="3200" dirty="0"/>
          </a:p>
        </p:txBody>
      </p:sp>
    </p:spTree>
    <p:extLst>
      <p:ext uri="{BB962C8B-B14F-4D97-AF65-F5344CB8AC3E}">
        <p14:creationId xmlns:p14="http://schemas.microsoft.com/office/powerpoint/2010/main" val="178625685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1472-6DB5-46E3-A7C9-34B3BBE2E54F}"/>
              </a:ext>
            </a:extLst>
          </p:cNvPr>
          <p:cNvSpPr>
            <a:spLocks noGrp="1"/>
          </p:cNvSpPr>
          <p:nvPr>
            <p:ph type="ctrTitle"/>
          </p:nvPr>
        </p:nvSpPr>
        <p:spPr>
          <a:xfrm>
            <a:off x="402436" y="315830"/>
            <a:ext cx="11366938" cy="1074025"/>
          </a:xfrm>
        </p:spPr>
        <p:txBody>
          <a:bodyPr anchor="ctr" anchorCtr="1">
            <a:normAutofit/>
          </a:bodyPr>
          <a:lstStyle/>
          <a:p>
            <a:r>
              <a:rPr lang="en-AU" b="1" dirty="0">
                <a:solidFill>
                  <a:srgbClr val="0000FF"/>
                </a:solidFill>
                <a:latin typeface="Calibri" pitchFamily="34" charset="0"/>
                <a:cs typeface="Calibri" pitchFamily="34" charset="0"/>
              </a:rPr>
              <a:t>Some other changes</a:t>
            </a:r>
            <a:endParaRPr lang="en-GB" b="1" dirty="0">
              <a:solidFill>
                <a:srgbClr val="FF0000"/>
              </a:solidFill>
              <a:latin typeface="Calibri" pitchFamily="34" charset="0"/>
              <a:cs typeface="Calibri" pitchFamily="34" charset="0"/>
            </a:endParaRPr>
          </a:p>
        </p:txBody>
      </p:sp>
      <p:sp>
        <p:nvSpPr>
          <p:cNvPr id="4" name="Subtitle 2">
            <a:extLst>
              <a:ext uri="{FF2B5EF4-FFF2-40B4-BE49-F238E27FC236}">
                <a16:creationId xmlns:a16="http://schemas.microsoft.com/office/drawing/2014/main" id="{F7E0DBC8-F331-45A0-BFFC-D772D8371741}"/>
              </a:ext>
            </a:extLst>
          </p:cNvPr>
          <p:cNvSpPr txBox="1">
            <a:spLocks/>
          </p:cNvSpPr>
          <p:nvPr/>
        </p:nvSpPr>
        <p:spPr>
          <a:xfrm>
            <a:off x="1229710" y="1275347"/>
            <a:ext cx="10238390" cy="5269831"/>
          </a:xfrm>
          <a:prstGeom prst="rect">
            <a:avLst/>
          </a:prstGeom>
          <a:noFill/>
        </p:spPr>
        <p:txBody>
          <a:bodyPr vert="horz" lIns="91440" tIns="45720" rIns="91440" bIns="45720" rtlCol="0">
            <a:normAutofit/>
          </a:bodyPr>
          <a:lstStyle/>
          <a:p>
            <a:pPr lvl="1">
              <a:lnSpc>
                <a:spcPct val="90000"/>
              </a:lnSpc>
              <a:spcBef>
                <a:spcPts val="600"/>
              </a:spcBef>
              <a:buFont typeface="Arial" pitchFamily="34" charset="0"/>
              <a:buChar char="•"/>
              <a:defRPr/>
            </a:pPr>
            <a:r>
              <a:rPr lang="en-AU" sz="3200" b="1" dirty="0"/>
              <a:t> Scoring clips</a:t>
            </a:r>
          </a:p>
          <a:p>
            <a:pPr lvl="1">
              <a:lnSpc>
                <a:spcPct val="90000"/>
              </a:lnSpc>
              <a:spcBef>
                <a:spcPts val="600"/>
              </a:spcBef>
              <a:buFont typeface="Arial" pitchFamily="34" charset="0"/>
              <a:buChar char="•"/>
              <a:defRPr/>
            </a:pPr>
            <a:r>
              <a:rPr lang="en-AU" sz="3200" b="1" dirty="0"/>
              <a:t> 5-second rule</a:t>
            </a:r>
          </a:p>
          <a:p>
            <a:pPr lvl="1">
              <a:lnSpc>
                <a:spcPct val="90000"/>
              </a:lnSpc>
              <a:spcBef>
                <a:spcPts val="600"/>
              </a:spcBef>
              <a:buFont typeface="Arial" pitchFamily="34" charset="0"/>
              <a:buChar char="•"/>
              <a:defRPr/>
            </a:pPr>
            <a:r>
              <a:rPr lang="en-AU" sz="3200" b="1" dirty="0"/>
              <a:t> Misplaced balls</a:t>
            </a:r>
          </a:p>
          <a:p>
            <a:pPr lvl="1">
              <a:lnSpc>
                <a:spcPct val="90000"/>
              </a:lnSpc>
              <a:spcBef>
                <a:spcPts val="600"/>
              </a:spcBef>
              <a:buFont typeface="Arial" pitchFamily="34" charset="0"/>
              <a:buChar char="•"/>
              <a:defRPr/>
            </a:pPr>
            <a:r>
              <a:rPr lang="en-AU" sz="3200" b="1" dirty="0"/>
              <a:t> Ball leaving the court/Balls as outside agencies</a:t>
            </a:r>
          </a:p>
          <a:p>
            <a:pPr lvl="1">
              <a:lnSpc>
                <a:spcPct val="90000"/>
              </a:lnSpc>
              <a:spcBef>
                <a:spcPts val="600"/>
              </a:spcBef>
              <a:buFont typeface="Arial" pitchFamily="34" charset="0"/>
              <a:buChar char="•"/>
              <a:defRPr/>
            </a:pPr>
            <a:r>
              <a:rPr lang="en-AU" sz="3200" b="1" dirty="0"/>
              <a:t> Wrong Ball Play Special Situations</a:t>
            </a:r>
          </a:p>
          <a:p>
            <a:pPr lvl="1">
              <a:lnSpc>
                <a:spcPct val="90000"/>
              </a:lnSpc>
              <a:spcBef>
                <a:spcPts val="600"/>
              </a:spcBef>
              <a:buFont typeface="Arial" pitchFamily="34" charset="0"/>
              <a:buChar char="•"/>
              <a:defRPr/>
            </a:pPr>
            <a:r>
              <a:rPr lang="en-AU" sz="3200" b="1" dirty="0"/>
              <a:t> Playing after being forestalled</a:t>
            </a:r>
          </a:p>
          <a:p>
            <a:pPr lvl="1">
              <a:lnSpc>
                <a:spcPct val="90000"/>
              </a:lnSpc>
              <a:spcBef>
                <a:spcPts val="600"/>
              </a:spcBef>
              <a:buFont typeface="Arial" pitchFamily="34" charset="0"/>
              <a:buChar char="•"/>
              <a:defRPr/>
            </a:pPr>
            <a:r>
              <a:rPr lang="en-AU" sz="3200" b="1" dirty="0"/>
              <a:t> Change of mind</a:t>
            </a:r>
          </a:p>
          <a:p>
            <a:pPr lvl="1">
              <a:lnSpc>
                <a:spcPct val="90000"/>
              </a:lnSpc>
              <a:spcBef>
                <a:spcPts val="600"/>
              </a:spcBef>
              <a:buFont typeface="Arial" pitchFamily="34" charset="0"/>
              <a:buChar char="•"/>
              <a:defRPr/>
            </a:pPr>
            <a:r>
              <a:rPr lang="en-AU" sz="3200" b="1" dirty="0"/>
              <a:t> Playing a ball touching the boundary</a:t>
            </a:r>
          </a:p>
          <a:p>
            <a:pPr lvl="1">
              <a:lnSpc>
                <a:spcPct val="90000"/>
              </a:lnSpc>
              <a:spcBef>
                <a:spcPts val="600"/>
              </a:spcBef>
              <a:buFont typeface="Arial" pitchFamily="34" charset="0"/>
              <a:buChar char="•"/>
              <a:defRPr/>
            </a:pPr>
            <a:r>
              <a:rPr lang="en-AU" sz="3200" b="1" dirty="0"/>
              <a:t> Declaring a fault on the balance of probabilities</a:t>
            </a:r>
          </a:p>
          <a:p>
            <a:pPr lvl="1">
              <a:lnSpc>
                <a:spcPct val="90000"/>
              </a:lnSpc>
              <a:spcBef>
                <a:spcPts val="600"/>
              </a:spcBef>
              <a:buFont typeface="Arial" pitchFamily="34" charset="0"/>
              <a:buChar char="•"/>
              <a:defRPr/>
            </a:pPr>
            <a:r>
              <a:rPr lang="en-AU" sz="3200" b="1" dirty="0"/>
              <a:t> Multiple faults</a:t>
            </a:r>
          </a:p>
          <a:p>
            <a:pPr marL="0" marR="0" lvl="0" indent="0" defTabSz="914400" rtl="0" eaLnBrk="1" fontAlgn="auto" latinLnBrk="0" hangingPunct="1">
              <a:lnSpc>
                <a:spcPct val="90000"/>
              </a:lnSpc>
              <a:spcBef>
                <a:spcPts val="1000"/>
              </a:spcBef>
              <a:spcAft>
                <a:spcPts val="0"/>
              </a:spcAft>
              <a:buClrTx/>
              <a:buSzTx/>
              <a:tabLst/>
              <a:defRPr/>
            </a:pPr>
            <a:endParaRPr kumimoji="0" lang="en-AU" sz="4000" b="1" i="0" u="none" strike="noStrike" kern="1200" cap="none" spc="0" normalizeH="0" baseline="0" noProof="0" dirty="0">
              <a:ln>
                <a:noFill/>
              </a:ln>
              <a:solidFill>
                <a:schemeClr val="tx1"/>
              </a:solidFill>
              <a:effectLst/>
              <a:uLnTx/>
              <a:uFillTx/>
              <a:latin typeface="+mn-lt"/>
              <a:ea typeface="+mn-ea"/>
              <a:cs typeface="+mn-cs"/>
            </a:endParaRPr>
          </a:p>
          <a:p>
            <a:pPr marL="0" marR="0" lvl="0" indent="0" defTabSz="914400" rtl="0" eaLnBrk="1" fontAlgn="auto" latinLnBrk="0" hangingPunct="1">
              <a:lnSpc>
                <a:spcPct val="90000"/>
              </a:lnSpc>
              <a:spcBef>
                <a:spcPts val="1000"/>
              </a:spcBef>
              <a:spcAft>
                <a:spcPts val="0"/>
              </a:spcAft>
              <a:buClrTx/>
              <a:buSzTx/>
              <a:buFont typeface="Arial" pitchFamily="34" charset="0"/>
              <a:buNone/>
              <a:tabLst/>
              <a:defRPr/>
            </a:pPr>
            <a:endParaRPr kumimoji="0" lang="en-GB" sz="3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40109715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6700" b="1" dirty="0">
                <a:solidFill>
                  <a:srgbClr val="FF0000"/>
                </a:solidFill>
              </a:rPr>
              <a:t>Scoring Clips </a:t>
            </a:r>
            <a:r>
              <a:rPr lang="en-AU" sz="5300" dirty="0"/>
              <a:t>(Rule 4.2.6)</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53761"/>
            <a:ext cx="10515600" cy="4639114"/>
          </a:xfrm>
        </p:spPr>
        <p:txBody>
          <a:bodyPr>
            <a:normAutofit fontScale="47500" lnSpcReduction="20000"/>
          </a:bodyPr>
          <a:lstStyle/>
          <a:p>
            <a:pPr marL="0" indent="0">
              <a:spcAft>
                <a:spcPts val="1800"/>
              </a:spcAft>
              <a:buNone/>
            </a:pPr>
            <a:r>
              <a:rPr lang="en-US" sz="7600" dirty="0"/>
              <a:t>When clips are used, their status depends on their location, namely:</a:t>
            </a:r>
          </a:p>
          <a:p>
            <a:pPr marL="1079500" indent="-2159000">
              <a:lnSpc>
                <a:spcPct val="100000"/>
              </a:lnSpc>
              <a:spcBef>
                <a:spcPts val="1200"/>
              </a:spcBef>
              <a:buNone/>
              <a:tabLst>
                <a:tab pos="1076325" algn="l"/>
              </a:tabLst>
            </a:pPr>
            <a:r>
              <a:rPr lang="en-GB" sz="2500" dirty="0">
                <a:solidFill>
                  <a:srgbClr val="406FC4"/>
                </a:solidFill>
                <a:latin typeface="Adobe Ming Std L"/>
                <a:ea typeface="Adobe Ming Std L"/>
              </a:rPr>
              <a:t>●</a:t>
            </a:r>
            <a:r>
              <a:rPr lang="en-GB" sz="7600" dirty="0"/>
              <a:t>	A </a:t>
            </a:r>
            <a:r>
              <a:rPr lang="en-US" sz="7600" dirty="0"/>
              <a:t>scoring clip is </a:t>
            </a:r>
            <a:r>
              <a:rPr lang="en-US" sz="7600" b="1" dirty="0"/>
              <a:t>not an outside agency </a:t>
            </a:r>
            <a:r>
              <a:rPr lang="en-US" sz="7600" dirty="0"/>
              <a:t>when attached to a hoop or to a player or their clothing </a:t>
            </a:r>
            <a:endParaRPr lang="en-AU" sz="7600" dirty="0"/>
          </a:p>
          <a:p>
            <a:pPr marL="1079500" indent="-2159000">
              <a:lnSpc>
                <a:spcPct val="100000"/>
              </a:lnSpc>
              <a:spcBef>
                <a:spcPts val="1800"/>
              </a:spcBef>
              <a:buNone/>
              <a:tabLst>
                <a:tab pos="1076325" algn="l"/>
              </a:tabLst>
            </a:pPr>
            <a:r>
              <a:rPr lang="en-GB" sz="2500" dirty="0">
                <a:solidFill>
                  <a:srgbClr val="406FC4"/>
                </a:solidFill>
                <a:latin typeface="Adobe Ming Std L"/>
                <a:ea typeface="Adobe Ming Std L"/>
              </a:rPr>
              <a:t>● </a:t>
            </a:r>
            <a:r>
              <a:rPr lang="en-GB" sz="7600" dirty="0"/>
              <a:t>	</a:t>
            </a:r>
            <a:r>
              <a:rPr lang="en-US" sz="7600" dirty="0"/>
              <a:t>but is </a:t>
            </a:r>
            <a:r>
              <a:rPr lang="en-US" sz="7600" b="1" dirty="0"/>
              <a:t>an outside agency</a:t>
            </a:r>
            <a:r>
              <a:rPr lang="en-US" sz="7600" dirty="0"/>
              <a:t> when falling to or lying on the court surface</a:t>
            </a:r>
            <a:endParaRPr lang="en-GB" sz="7600" dirty="0"/>
          </a:p>
          <a:p>
            <a:pPr marL="1079500" indent="-2159000">
              <a:lnSpc>
                <a:spcPct val="100000"/>
              </a:lnSpc>
              <a:spcBef>
                <a:spcPts val="1800"/>
              </a:spcBef>
              <a:buNone/>
              <a:tabLst>
                <a:tab pos="1076325" algn="l"/>
              </a:tabLst>
            </a:pPr>
            <a:r>
              <a:rPr lang="en-GB" sz="2500" dirty="0">
                <a:solidFill>
                  <a:srgbClr val="406FC4"/>
                </a:solidFill>
                <a:latin typeface="Adobe Ming Std L"/>
                <a:ea typeface="Adobe Ming Std L"/>
              </a:rPr>
              <a:t>● </a:t>
            </a:r>
            <a:r>
              <a:rPr lang="en-GB" sz="7600" dirty="0"/>
              <a:t>	</a:t>
            </a:r>
            <a:r>
              <a:rPr lang="en-US" sz="7600" dirty="0"/>
              <a:t>When </a:t>
            </a:r>
            <a:r>
              <a:rPr lang="en-US" sz="7600" i="1" dirty="0"/>
              <a:t>attached to a player </a:t>
            </a:r>
            <a:r>
              <a:rPr lang="en-US" sz="7600" dirty="0"/>
              <a:t>or their clothing, a scoring clip forms part of their </a:t>
            </a:r>
            <a:r>
              <a:rPr lang="en-US" sz="7600" b="1" dirty="0"/>
              <a:t>personal property</a:t>
            </a:r>
          </a:p>
          <a:p>
            <a:pPr marL="1079500" indent="-2159000">
              <a:lnSpc>
                <a:spcPct val="100000"/>
              </a:lnSpc>
              <a:spcBef>
                <a:spcPts val="1800"/>
              </a:spcBef>
              <a:buNone/>
              <a:tabLst>
                <a:tab pos="1076325" algn="l"/>
              </a:tabLst>
            </a:pPr>
            <a:endParaRPr lang="en-GB" sz="7300" dirty="0">
              <a:solidFill>
                <a:srgbClr val="0000FF"/>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GB" sz="5700" dirty="0">
              <a:solidFill>
                <a:srgbClr val="0000FF"/>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11225048" y="5657671"/>
            <a:ext cx="777766" cy="1200329"/>
          </a:xfrm>
          <a:prstGeom prst="rect">
            <a:avLst/>
          </a:prstGeom>
          <a:noFill/>
        </p:spPr>
        <p:txBody>
          <a:bodyPr wrap="square" rtlCol="0">
            <a:spAutoFit/>
          </a:bodyPr>
          <a:lstStyle/>
          <a:p>
            <a:r>
              <a:rPr lang="en-US" sz="7200" dirty="0">
                <a:solidFill>
                  <a:srgbClr val="00B0F0"/>
                </a:solidFill>
              </a:rPr>
              <a:t>…</a:t>
            </a:r>
          </a:p>
        </p:txBody>
      </p:sp>
    </p:spTree>
    <p:extLst>
      <p:ext uri="{BB962C8B-B14F-4D97-AF65-F5344CB8AC3E}">
        <p14:creationId xmlns:p14="http://schemas.microsoft.com/office/powerpoint/2010/main" val="1305519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209550"/>
            <a:ext cx="10515600" cy="1285875"/>
          </a:xfrm>
        </p:spPr>
        <p:txBody>
          <a:bodyPr>
            <a:noAutofit/>
          </a:bodyPr>
          <a:lstStyle/>
          <a:p>
            <a:pPr algn="ctr"/>
            <a:r>
              <a:rPr lang="en-AU" sz="9600" b="1" dirty="0">
                <a:solidFill>
                  <a:srgbClr val="0000FF"/>
                </a:solidFill>
              </a:rPr>
              <a:t>Stroke</a:t>
            </a:r>
            <a:endParaRPr lang="en-GB" sz="96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1793" y="1576552"/>
            <a:ext cx="11124391" cy="4824248"/>
          </a:xfrm>
        </p:spPr>
        <p:txBody>
          <a:bodyPr>
            <a:normAutofit/>
          </a:bodyPr>
          <a:lstStyle/>
          <a:p>
            <a:pPr marL="0" indent="0">
              <a:lnSpc>
                <a:spcPct val="100000"/>
              </a:lnSpc>
              <a:spcBef>
                <a:spcPts val="0"/>
              </a:spcBef>
              <a:buNone/>
            </a:pPr>
            <a:r>
              <a:rPr lang="en-GB" sz="4000" dirty="0">
                <a:latin typeface="Times New Roman" panose="02020603050405020304" pitchFamily="18" charset="0"/>
                <a:cs typeface="Times New Roman" panose="02020603050405020304" pitchFamily="18" charset="0"/>
              </a:rPr>
              <a:t>A stroke is played when:</a:t>
            </a:r>
          </a:p>
          <a:p>
            <a:pPr marL="684000" indent="-684000">
              <a:spcBef>
                <a:spcPts val="1800"/>
              </a:spcBef>
              <a:buFont typeface="+mj-lt"/>
              <a:buAutoNum type="alphaLcParenR"/>
            </a:pPr>
            <a:r>
              <a:rPr lang="en-GB" sz="4000" dirty="0">
                <a:latin typeface="Times New Roman" panose="02020603050405020304" pitchFamily="18" charset="0"/>
                <a:cs typeface="Times New Roman" panose="02020603050405020304" pitchFamily="18" charset="0"/>
              </a:rPr>
              <a:t>a </a:t>
            </a:r>
            <a:r>
              <a:rPr lang="en-GB" sz="4000" b="1" u="sng" dirty="0">
                <a:latin typeface="Times New Roman" panose="02020603050405020304" pitchFamily="18" charset="0"/>
                <a:cs typeface="Times New Roman" panose="02020603050405020304" pitchFamily="18" charset="0"/>
              </a:rPr>
              <a:t>player</a:t>
            </a:r>
            <a:r>
              <a:rPr lang="en-GB" sz="4000" dirty="0">
                <a:latin typeface="Times New Roman" panose="02020603050405020304" pitchFamily="18" charset="0"/>
                <a:cs typeface="Times New Roman" panose="02020603050405020304" pitchFamily="18" charset="0"/>
              </a:rPr>
              <a:t>’s mallet contacts </a:t>
            </a:r>
            <a:r>
              <a:rPr lang="en-GB" sz="4000" dirty="0">
                <a:solidFill>
                  <a:srgbClr val="0000FF"/>
                </a:solidFill>
                <a:latin typeface="Times New Roman" panose="02020603050405020304" pitchFamily="18" charset="0"/>
                <a:cs typeface="Times New Roman" panose="02020603050405020304" pitchFamily="18" charset="0"/>
              </a:rPr>
              <a:t>the ball they intended to play</a:t>
            </a:r>
            <a:r>
              <a:rPr lang="en-GB" sz="4000" dirty="0">
                <a:latin typeface="Times New Roman" panose="02020603050405020304" pitchFamily="18" charset="0"/>
                <a:cs typeface="Times New Roman" panose="02020603050405020304" pitchFamily="18" charset="0"/>
              </a:rPr>
              <a:t> during the striking period, whether deliberately or accidentally; or</a:t>
            </a:r>
          </a:p>
          <a:p>
            <a:pPr marL="684000" indent="-684000">
              <a:spcBef>
                <a:spcPts val="1800"/>
              </a:spcBef>
              <a:buFont typeface="+mj-lt"/>
              <a:buAutoNum type="alphaLcParenR"/>
            </a:pPr>
            <a:r>
              <a:rPr lang="en-GB" sz="4000" dirty="0">
                <a:latin typeface="Times New Roman" panose="02020603050405020304" pitchFamily="18" charset="0"/>
                <a:cs typeface="Times New Roman" panose="02020603050405020304" pitchFamily="18" charset="0"/>
              </a:rPr>
              <a:t>a player </a:t>
            </a:r>
            <a:r>
              <a:rPr lang="en-GB" sz="4000" b="1" dirty="0">
                <a:latin typeface="Times New Roman" panose="02020603050405020304" pitchFamily="18" charset="0"/>
                <a:cs typeface="Times New Roman" panose="02020603050405020304" pitchFamily="18" charset="0"/>
              </a:rPr>
              <a:t>commits a fault</a:t>
            </a:r>
            <a:r>
              <a:rPr lang="en-GB" sz="4000" dirty="0">
                <a:latin typeface="Times New Roman" panose="02020603050405020304" pitchFamily="18" charset="0"/>
                <a:cs typeface="Times New Roman" panose="02020603050405020304" pitchFamily="18" charset="0"/>
              </a:rPr>
              <a:t>; or</a:t>
            </a:r>
          </a:p>
          <a:p>
            <a:pPr marL="684000" indent="-684000">
              <a:spcBef>
                <a:spcPts val="1800"/>
              </a:spcBef>
              <a:buFont typeface="+mj-lt"/>
              <a:buAutoNum type="alphaLcParenR"/>
            </a:pPr>
            <a:r>
              <a:rPr lang="en-GB" sz="4000" dirty="0">
                <a:latin typeface="Times New Roman" panose="02020603050405020304" pitchFamily="18" charset="0"/>
                <a:cs typeface="Times New Roman" panose="02020603050405020304" pitchFamily="18" charset="0"/>
              </a:rPr>
              <a:t>a player </a:t>
            </a:r>
            <a:r>
              <a:rPr lang="en-GB" sz="4000" b="1" dirty="0">
                <a:latin typeface="Times New Roman" panose="02020603050405020304" pitchFamily="18" charset="0"/>
                <a:cs typeface="Times New Roman" panose="02020603050405020304" pitchFamily="18" charset="0"/>
              </a:rPr>
              <a:t>declares</a:t>
            </a:r>
            <a:r>
              <a:rPr lang="en-GB" sz="4000" dirty="0">
                <a:latin typeface="Times New Roman" panose="02020603050405020304" pitchFamily="18" charset="0"/>
                <a:cs typeface="Times New Roman" panose="02020603050405020304" pitchFamily="18" charset="0"/>
              </a:rPr>
              <a:t> their stroke to have been played.</a:t>
            </a:r>
          </a:p>
        </p:txBody>
      </p:sp>
    </p:spTree>
    <p:extLst>
      <p:ext uri="{BB962C8B-B14F-4D97-AF65-F5344CB8AC3E}">
        <p14:creationId xmlns:p14="http://schemas.microsoft.com/office/powerpoint/2010/main" val="108903536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85775"/>
            <a:ext cx="9144000" cy="1075012"/>
          </a:xfrm>
        </p:spPr>
        <p:txBody>
          <a:bodyPr>
            <a:noAutofit/>
          </a:bodyPr>
          <a:lstStyle/>
          <a:p>
            <a:r>
              <a:rPr lang="en-US" sz="6700" b="1" dirty="0">
                <a:solidFill>
                  <a:srgbClr val="FF0000"/>
                </a:solidFill>
              </a:rPr>
              <a:t>Removing Scoring Clips</a:t>
            </a:r>
          </a:p>
        </p:txBody>
      </p:sp>
      <p:sp>
        <p:nvSpPr>
          <p:cNvPr id="3" name="Subtitle 2"/>
          <p:cNvSpPr>
            <a:spLocks noGrp="1"/>
          </p:cNvSpPr>
          <p:nvPr>
            <p:ph type="subTitle" idx="1"/>
          </p:nvPr>
        </p:nvSpPr>
        <p:spPr>
          <a:xfrm>
            <a:off x="790575" y="1876097"/>
            <a:ext cx="10668000" cy="4258003"/>
          </a:xfrm>
        </p:spPr>
        <p:txBody>
          <a:bodyPr>
            <a:normAutofit/>
          </a:bodyPr>
          <a:lstStyle/>
          <a:p>
            <a:pPr algn="l"/>
            <a:r>
              <a:rPr lang="en-US" dirty="0"/>
              <a:t> </a:t>
            </a:r>
            <a:r>
              <a:rPr lang="en-US" sz="4800" dirty="0">
                <a:solidFill>
                  <a:schemeClr val="accent1"/>
                </a:solidFill>
              </a:rPr>
              <a:t>Rule 4.2.1</a:t>
            </a:r>
          </a:p>
          <a:p>
            <a:pPr algn="l"/>
            <a:r>
              <a:rPr lang="en-US" sz="4800" dirty="0"/>
              <a:t>Any accessory, including a scoring clip attached to a hoop, may be removed temporarily by either side if it might affect the playing or outcome of the next stroke.</a:t>
            </a:r>
            <a:endParaRPr lang="en-US" sz="4800" dirty="0">
              <a:solidFill>
                <a:schemeClr val="accent1"/>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6700" b="1" dirty="0">
                <a:solidFill>
                  <a:srgbClr val="FF0000"/>
                </a:solidFill>
              </a:rPr>
              <a:t>Five-second rule</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53761"/>
            <a:ext cx="10655104" cy="4639114"/>
          </a:xfrm>
          <a:noFill/>
        </p:spPr>
        <p:txBody>
          <a:bodyPr>
            <a:normAutofit fontScale="62500" lnSpcReduction="20000"/>
          </a:bodyPr>
          <a:lstStyle/>
          <a:p>
            <a:pPr marL="1346200" indent="-2425700">
              <a:lnSpc>
                <a:spcPct val="100000"/>
              </a:lnSpc>
              <a:spcBef>
                <a:spcPts val="1200"/>
              </a:spcBef>
              <a:buNone/>
              <a:tabLst>
                <a:tab pos="1435100" algn="l"/>
              </a:tabLst>
            </a:pPr>
            <a:r>
              <a:rPr lang="en-GB" sz="7300" dirty="0">
                <a:solidFill>
                  <a:srgbClr val="406FC4"/>
                </a:solidFill>
              </a:rPr>
              <a:t>6.4.2</a:t>
            </a:r>
            <a:r>
              <a:rPr lang="en-GB" sz="7300" dirty="0"/>
              <a:t>	</a:t>
            </a:r>
            <a:r>
              <a:rPr lang="en-US" sz="7300" dirty="0"/>
              <a:t>The position occupied by a ball at the end of a turn is that in which it appears to have stopped for a period of at least five seconds or, </a:t>
            </a:r>
            <a:r>
              <a:rPr lang="en-US" sz="7300" b="1" dirty="0"/>
              <a:t>if its position needs to be tested</a:t>
            </a:r>
            <a:r>
              <a:rPr lang="en-US" sz="7300" dirty="0"/>
              <a:t>, the position that is agreed or adjudicated by the players </a:t>
            </a:r>
            <a:r>
              <a:rPr lang="en-US" sz="7000" dirty="0"/>
              <a:t>(or a referee, if present</a:t>
            </a:r>
            <a:r>
              <a:rPr lang="en-GB" sz="7000" dirty="0"/>
              <a:t>)</a:t>
            </a:r>
            <a:endParaRPr lang="en-GB" sz="7300" dirty="0"/>
          </a:p>
          <a:p>
            <a:pPr marL="1079500" indent="-2159000">
              <a:lnSpc>
                <a:spcPct val="100000"/>
              </a:lnSpc>
              <a:spcBef>
                <a:spcPts val="1800"/>
              </a:spcBef>
              <a:buNone/>
              <a:tabLst>
                <a:tab pos="1076325" algn="l"/>
              </a:tabLst>
            </a:pPr>
            <a:endParaRPr lang="en-AU" sz="7300" dirty="0"/>
          </a:p>
          <a:p>
            <a:pPr marL="0" indent="0">
              <a:lnSpc>
                <a:spcPct val="100000"/>
              </a:lnSpc>
              <a:spcBef>
                <a:spcPts val="1200"/>
              </a:spcBef>
              <a:buNone/>
            </a:pPr>
            <a:endParaRPr lang="en-GB" sz="7300" dirty="0">
              <a:solidFill>
                <a:srgbClr val="0000FF"/>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GB" sz="57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130944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14856" y="1323975"/>
            <a:ext cx="10957034" cy="5076825"/>
          </a:xfrm>
          <a:noFill/>
        </p:spPr>
        <p:txBody>
          <a:bodyPr>
            <a:noAutofit/>
          </a:bodyPr>
          <a:lstStyle/>
          <a:p>
            <a:pPr marL="0" indent="0">
              <a:spcBef>
                <a:spcPts val="1200"/>
              </a:spcBef>
              <a:buNone/>
            </a:pPr>
            <a:r>
              <a:rPr lang="en-GB" sz="4000" dirty="0">
                <a:solidFill>
                  <a:srgbClr val="406FC4"/>
                </a:solidFill>
              </a:rPr>
              <a:t>6.4.4</a:t>
            </a:r>
            <a:r>
              <a:rPr lang="en-GB" sz="4000" dirty="0"/>
              <a:t> Both sides are responsible for ensuring that all balls, other than an outside agency </a:t>
            </a:r>
            <a:r>
              <a:rPr lang="en-GB" sz="4000" dirty="0">
                <a:solidFill>
                  <a:srgbClr val="FF0000"/>
                </a:solidFill>
              </a:rPr>
              <a:t>which will not be played in the next stroke,</a:t>
            </a:r>
            <a:r>
              <a:rPr lang="en-GB" sz="4000" dirty="0"/>
              <a:t> are correctly positioned before a stroke is played. </a:t>
            </a:r>
            <a:r>
              <a:rPr lang="en-GB" sz="4000" dirty="0">
                <a:solidFill>
                  <a:srgbClr val="FF0000"/>
                </a:solidFill>
              </a:rPr>
              <a:t>There is no remedy if a ball is played from an incorrect position</a:t>
            </a:r>
            <a:r>
              <a:rPr lang="en-US" sz="4000" dirty="0">
                <a:solidFill>
                  <a:srgbClr val="FF0000"/>
                </a:solidFill>
              </a:rPr>
              <a:t>.</a:t>
            </a:r>
          </a:p>
          <a:p>
            <a:pPr marL="0" indent="0">
              <a:spcBef>
                <a:spcPts val="0"/>
              </a:spcBef>
              <a:buNone/>
            </a:pPr>
            <a:r>
              <a:rPr lang="en-US" b="1" dirty="0"/>
              <a:t>[The bits in red were added by an Official Ruling]</a:t>
            </a:r>
          </a:p>
          <a:p>
            <a:pPr marL="0" indent="0">
              <a:spcBef>
                <a:spcPts val="1200"/>
              </a:spcBef>
              <a:buNone/>
            </a:pPr>
            <a:r>
              <a:rPr lang="en-GB" b="1" dirty="0">
                <a:solidFill>
                  <a:srgbClr val="406FC4"/>
                </a:solidFill>
              </a:rPr>
              <a:t>6.4.5</a:t>
            </a:r>
            <a:r>
              <a:rPr lang="en-GB" dirty="0">
                <a:solidFill>
                  <a:srgbClr val="406FC4"/>
                </a:solidFill>
              </a:rPr>
              <a:t> </a:t>
            </a:r>
            <a:r>
              <a:rPr lang="en-GB" dirty="0"/>
              <a:t>If it is discovered that a ball is incorrectly positioned but has not been affected by subsequent play, the ball is to be correctly positioned before the next stroke is played. There is no remedy if an incorrectly positioned ball is affected by subsequent play.</a:t>
            </a:r>
            <a:endParaRPr lang="en-US" sz="4000" dirty="0"/>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28472" y="0"/>
            <a:ext cx="10515600" cy="13757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Misplaced Balls </a:t>
            </a:r>
            <a:endParaRPr lang="en-GB" sz="4800" dirty="0">
              <a:solidFill>
                <a:srgbClr val="406FC4"/>
              </a:solidFill>
              <a:latin typeface="+mn-lt"/>
              <a:ea typeface="+mn-ea"/>
              <a:cs typeface="+mn-cs"/>
            </a:endParaRPr>
          </a:p>
        </p:txBody>
      </p:sp>
    </p:spTree>
    <p:extLst>
      <p:ext uri="{BB962C8B-B14F-4D97-AF65-F5344CB8AC3E}">
        <p14:creationId xmlns:p14="http://schemas.microsoft.com/office/powerpoint/2010/main" val="414791885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251284"/>
            <a:ext cx="10515600" cy="5241591"/>
          </a:xfrm>
        </p:spPr>
        <p:txBody>
          <a:bodyPr>
            <a:normAutofit/>
          </a:bodyPr>
          <a:lstStyle/>
          <a:p>
            <a:pPr marL="1079500" indent="-2159000">
              <a:spcBef>
                <a:spcPts val="1200"/>
              </a:spcBef>
              <a:buNone/>
            </a:pPr>
            <a:r>
              <a:rPr lang="en-GB" sz="3600" b="1" dirty="0">
                <a:solidFill>
                  <a:srgbClr val="0000FF"/>
                </a:solidFill>
              </a:rPr>
              <a:t>Ball leaving the court</a:t>
            </a:r>
          </a:p>
          <a:p>
            <a:pPr marL="1079500" indent="-2159000">
              <a:spcBef>
                <a:spcPts val="0"/>
              </a:spcBef>
              <a:buNone/>
            </a:pPr>
            <a:r>
              <a:rPr lang="en-GB" sz="3600" dirty="0">
                <a:solidFill>
                  <a:srgbClr val="406FC4"/>
                </a:solidFill>
              </a:rPr>
              <a:t>6.5.1</a:t>
            </a:r>
            <a:r>
              <a:rPr lang="en-GB" sz="3600" dirty="0"/>
              <a:t>	A ball becomes an outside agency when</a:t>
            </a:r>
          </a:p>
          <a:p>
            <a:pPr marL="1079500" indent="-2159000">
              <a:spcBef>
                <a:spcPts val="1200"/>
              </a:spcBef>
              <a:buNone/>
            </a:pPr>
            <a:r>
              <a:rPr lang="en-GB" sz="3600" dirty="0"/>
              <a:t>	(a) </a:t>
            </a:r>
            <a:r>
              <a:rPr lang="en-US" sz="3600" dirty="0"/>
              <a:t>it leaves the court, which occurs as soon as</a:t>
            </a:r>
            <a:br>
              <a:rPr lang="en-US" sz="3600" dirty="0"/>
            </a:br>
            <a:r>
              <a:rPr lang="en-US" sz="3600" dirty="0"/>
              <a:t>      </a:t>
            </a:r>
            <a:r>
              <a:rPr lang="en-US" sz="3600" b="1" dirty="0"/>
              <a:t>any part of it </a:t>
            </a:r>
            <a:r>
              <a:rPr lang="en-US" sz="3600" dirty="0"/>
              <a:t>would touch a straight edge</a:t>
            </a:r>
            <a:br>
              <a:rPr lang="en-US" sz="3600" dirty="0"/>
            </a:br>
            <a:r>
              <a:rPr lang="en-US" sz="3600" dirty="0"/>
              <a:t>      raised vertically from the boundary; or</a:t>
            </a:r>
          </a:p>
          <a:p>
            <a:pPr marL="1079500" indent="-2159000">
              <a:spcBef>
                <a:spcPts val="1200"/>
              </a:spcBef>
              <a:buNone/>
            </a:pPr>
            <a:r>
              <a:rPr lang="en-US" sz="3600" dirty="0"/>
              <a:t>	(b) it is directed to be played from a </a:t>
            </a:r>
            <a:r>
              <a:rPr lang="en-US" sz="3600" i="1" dirty="0"/>
              <a:t>penalty area</a:t>
            </a:r>
            <a:r>
              <a:rPr lang="en-US" sz="3600" dirty="0"/>
              <a:t>.</a:t>
            </a:r>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38200" y="112542"/>
            <a:ext cx="10515600" cy="12349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Ball as an Outside Agency</a:t>
            </a:r>
            <a:endParaRPr lang="en-GB" sz="4800" dirty="0">
              <a:solidFill>
                <a:srgbClr val="406FC4"/>
              </a:solidFill>
              <a:latin typeface="+mn-lt"/>
              <a:ea typeface="+mn-ea"/>
              <a:cs typeface="+mn-cs"/>
            </a:endParaRPr>
          </a:p>
        </p:txBody>
      </p:sp>
    </p:spTree>
    <p:extLst>
      <p:ext uri="{BB962C8B-B14F-4D97-AF65-F5344CB8AC3E}">
        <p14:creationId xmlns:p14="http://schemas.microsoft.com/office/powerpoint/2010/main" val="207050742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251284"/>
            <a:ext cx="10515600" cy="5241591"/>
          </a:xfrm>
        </p:spPr>
        <p:txBody>
          <a:bodyPr>
            <a:normAutofit lnSpcReduction="10000"/>
          </a:bodyPr>
          <a:lstStyle/>
          <a:p>
            <a:pPr marL="1079500" indent="-2159000">
              <a:spcBef>
                <a:spcPts val="1200"/>
              </a:spcBef>
              <a:buNone/>
            </a:pPr>
            <a:r>
              <a:rPr lang="en-US" sz="3600" b="1" dirty="0">
                <a:solidFill>
                  <a:srgbClr val="0000FF"/>
                </a:solidFill>
              </a:rPr>
              <a:t>Ball as outside agency</a:t>
            </a:r>
          </a:p>
          <a:p>
            <a:pPr marL="1079500" indent="-2159000">
              <a:spcBef>
                <a:spcPts val="0"/>
              </a:spcBef>
              <a:buNone/>
            </a:pPr>
            <a:r>
              <a:rPr lang="en-US" sz="3600" dirty="0">
                <a:solidFill>
                  <a:srgbClr val="406FC4"/>
                </a:solidFill>
              </a:rPr>
              <a:t>6.5.2</a:t>
            </a:r>
            <a:r>
              <a:rPr lang="en-US" sz="3600" dirty="0"/>
              <a:t>	A ball remains an outside agency until it is next</a:t>
            </a:r>
            <a:br>
              <a:rPr lang="en-US" sz="3600" dirty="0"/>
            </a:br>
            <a:r>
              <a:rPr lang="en-US" sz="3600" dirty="0"/>
              <a:t>played into the game </a:t>
            </a:r>
            <a:r>
              <a:rPr lang="en-US" sz="3600" strike="sngStrike" dirty="0"/>
              <a:t>from where it left the court </a:t>
            </a:r>
            <a:r>
              <a:rPr lang="en-US" sz="3600" dirty="0"/>
              <a:t>or from a penalty area </a:t>
            </a:r>
            <a:r>
              <a:rPr lang="en-US" sz="3600" dirty="0">
                <a:solidFill>
                  <a:srgbClr val="FF0000"/>
                </a:solidFill>
              </a:rPr>
              <a:t>or, </a:t>
            </a:r>
            <a:r>
              <a:rPr lang="en-GB" sz="3600" dirty="0">
                <a:solidFill>
                  <a:srgbClr val="FF0000"/>
                </a:solidFill>
              </a:rPr>
              <a:t>if has been temporarily removed from the game under Rules 5.3.2, 6.6.2 or 17.2.1, until it is replaced on the court</a:t>
            </a:r>
            <a:r>
              <a:rPr lang="en-GB" sz="3600" dirty="0"/>
              <a:t>.</a:t>
            </a:r>
            <a:br>
              <a:rPr lang="en-GB" sz="3600" dirty="0"/>
            </a:br>
            <a:r>
              <a:rPr lang="en-US" b="1" dirty="0"/>
              <a:t>[The bits in red were added by an Official Ruling]</a:t>
            </a:r>
          </a:p>
          <a:p>
            <a:pPr marL="0" indent="0">
              <a:spcBef>
                <a:spcPts val="1200"/>
              </a:spcBef>
              <a:buNone/>
            </a:pPr>
            <a:r>
              <a:rPr lang="en-US" sz="3000" dirty="0"/>
              <a:t>The Official Ruling also said:</a:t>
            </a:r>
          </a:p>
          <a:p>
            <a:pPr marL="0" indent="0">
              <a:spcBef>
                <a:spcPts val="0"/>
              </a:spcBef>
              <a:buNone/>
            </a:pPr>
            <a:r>
              <a:rPr lang="en-GB" sz="3000" dirty="0"/>
              <a:t>This amendment removes the implication that a ball played into the game from an incorrect position on the boundary remains an outside agency and deals with the status of a ball temporarily removed from the game.</a:t>
            </a:r>
            <a:endParaRPr lang="en-US" sz="3000" dirty="0"/>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38200" y="112542"/>
            <a:ext cx="10515600" cy="12349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Ball as an Outside Agency</a:t>
            </a:r>
            <a:endParaRPr lang="en-GB" sz="4800" dirty="0">
              <a:solidFill>
                <a:srgbClr val="406FC4"/>
              </a:solidFill>
              <a:latin typeface="+mn-lt"/>
              <a:ea typeface="+mn-ea"/>
              <a:cs typeface="+mn-cs"/>
            </a:endParaRPr>
          </a:p>
        </p:txBody>
      </p:sp>
    </p:spTree>
    <p:extLst>
      <p:ext uri="{BB962C8B-B14F-4D97-AF65-F5344CB8AC3E}">
        <p14:creationId xmlns:p14="http://schemas.microsoft.com/office/powerpoint/2010/main" val="312904106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6700" b="1" dirty="0">
                <a:solidFill>
                  <a:srgbClr val="FF0000"/>
                </a:solidFill>
              </a:rPr>
              <a:t>Playing when forestalled</a:t>
            </a:r>
            <a:br>
              <a:rPr lang="en-AU" sz="6700" b="1" dirty="0">
                <a:solidFill>
                  <a:srgbClr val="FF0000"/>
                </a:solidFill>
              </a:rPr>
            </a:br>
            <a:r>
              <a:rPr lang="en-AU" dirty="0">
                <a:solidFill>
                  <a:srgbClr val="406FC4"/>
                </a:solidFill>
                <a:latin typeface="+mn-lt"/>
                <a:ea typeface="+mn-ea"/>
                <a:cs typeface="+mn-cs"/>
              </a:rPr>
              <a:t>Rule 13</a:t>
            </a:r>
            <a:endParaRPr lang="en-GB" dirty="0">
              <a:solidFill>
                <a:srgbClr val="406FC4"/>
              </a:solidFill>
              <a:latin typeface="+mn-lt"/>
              <a:ea typeface="+mn-ea"/>
              <a:cs typeface="+mn-cs"/>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53761"/>
            <a:ext cx="10515600" cy="4639114"/>
          </a:xfrm>
        </p:spPr>
        <p:txBody>
          <a:bodyPr>
            <a:normAutofit fontScale="55000" lnSpcReduction="20000"/>
          </a:bodyPr>
          <a:lstStyle/>
          <a:p>
            <a:pPr marL="0" indent="0">
              <a:lnSpc>
                <a:spcPct val="100000"/>
              </a:lnSpc>
              <a:spcBef>
                <a:spcPts val="1200"/>
              </a:spcBef>
              <a:buNone/>
              <a:tabLst>
                <a:tab pos="1252538" algn="l"/>
              </a:tabLst>
            </a:pPr>
            <a:r>
              <a:rPr lang="en-US" sz="7300" dirty="0"/>
              <a:t>If a player plays a stroke after the opposing side has justifiably forestalled play in a manner capable of conveying the request to a person with normal hearing and before the issue has been settled, the stroke is cancelled and any balls moved as a result of the stroke are replaced in the positions they occupied before the stroke was played. The issue is to be settled and the player entitled to play is then to play</a:t>
            </a:r>
            <a:endParaRPr lang="en-GB" sz="7300" dirty="0"/>
          </a:p>
          <a:p>
            <a:pPr marL="1079500" indent="-2159000">
              <a:lnSpc>
                <a:spcPct val="100000"/>
              </a:lnSpc>
              <a:spcBef>
                <a:spcPts val="1800"/>
              </a:spcBef>
              <a:buNone/>
              <a:tabLst>
                <a:tab pos="1076325" algn="l"/>
              </a:tabLst>
            </a:pPr>
            <a:endParaRPr lang="en-AU" sz="7300" dirty="0"/>
          </a:p>
          <a:p>
            <a:pPr marL="0" indent="0">
              <a:lnSpc>
                <a:spcPct val="100000"/>
              </a:lnSpc>
              <a:spcBef>
                <a:spcPts val="1200"/>
              </a:spcBef>
              <a:buNone/>
            </a:pPr>
            <a:endParaRPr lang="en-GB" sz="7300" dirty="0">
              <a:solidFill>
                <a:srgbClr val="0000FF"/>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GB" sz="57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917698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14856" y="1323975"/>
            <a:ext cx="10957034" cy="5076825"/>
          </a:xfrm>
          <a:noFill/>
        </p:spPr>
        <p:txBody>
          <a:bodyPr>
            <a:noAutofit/>
          </a:bodyPr>
          <a:lstStyle/>
          <a:p>
            <a:pPr marL="0" indent="0">
              <a:spcBef>
                <a:spcPts val="1200"/>
              </a:spcBef>
              <a:buNone/>
            </a:pPr>
            <a:r>
              <a:rPr lang="en-US" sz="4800" b="1" dirty="0"/>
              <a:t>Offside, Wrong ball &amp; Fault:</a:t>
            </a:r>
            <a:endParaRPr lang="en-US" sz="4800" dirty="0"/>
          </a:p>
          <a:p>
            <a:pPr marL="0" indent="0">
              <a:spcBef>
                <a:spcPts val="0"/>
              </a:spcBef>
              <a:buNone/>
            </a:pPr>
            <a:r>
              <a:rPr lang="en-US" sz="4800" dirty="0"/>
              <a:t>Decision should be announced promptly, </a:t>
            </a:r>
            <a:r>
              <a:rPr lang="en-US" sz="4000" dirty="0"/>
              <a:t>e.g. whether to</a:t>
            </a:r>
          </a:p>
          <a:p>
            <a:pPr marL="0" indent="0">
              <a:spcBef>
                <a:spcPts val="0"/>
              </a:spcBef>
            </a:pPr>
            <a:r>
              <a:rPr lang="en-US" sz="4000" dirty="0"/>
              <a:t> direct to a penalty area;</a:t>
            </a:r>
          </a:p>
          <a:p>
            <a:pPr marL="0" indent="0">
              <a:spcBef>
                <a:spcPts val="0"/>
              </a:spcBef>
            </a:pPr>
            <a:r>
              <a:rPr lang="en-US" sz="4000" dirty="0"/>
              <a:t> apply replace &amp; replay or ball swap</a:t>
            </a:r>
          </a:p>
          <a:p>
            <a:pPr marL="0" indent="0">
              <a:spcBef>
                <a:spcPts val="0"/>
              </a:spcBef>
            </a:pPr>
            <a:r>
              <a:rPr lang="en-US" sz="4000" dirty="0"/>
              <a:t> replace balls or leave where stopped</a:t>
            </a:r>
          </a:p>
          <a:p>
            <a:pPr marL="0" indent="0">
              <a:spcBef>
                <a:spcPts val="1200"/>
              </a:spcBef>
              <a:buNone/>
            </a:pPr>
            <a:r>
              <a:rPr lang="en-US" sz="4800" dirty="0"/>
              <a:t>Decision cannot be changed</a:t>
            </a:r>
          </a:p>
          <a:p>
            <a:pPr marL="0" indent="0">
              <a:spcBef>
                <a:spcPts val="0"/>
              </a:spcBef>
              <a:buNone/>
            </a:pPr>
            <a:endParaRPr lang="en-AU" sz="4000" dirty="0"/>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28472" y="0"/>
            <a:ext cx="10515600" cy="13757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Change of Mind</a:t>
            </a:r>
            <a:endParaRPr lang="en-GB" sz="4800" dirty="0">
              <a:solidFill>
                <a:srgbClr val="406FC4"/>
              </a:solidFill>
              <a:latin typeface="+mn-lt"/>
              <a:ea typeface="+mn-ea"/>
              <a:cs typeface="+mn-cs"/>
            </a:endParaRPr>
          </a:p>
        </p:txBody>
      </p:sp>
    </p:spTree>
    <p:extLst>
      <p:ext uri="{BB962C8B-B14F-4D97-AF65-F5344CB8AC3E}">
        <p14:creationId xmlns:p14="http://schemas.microsoft.com/office/powerpoint/2010/main" val="207050742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14856" y="1323975"/>
            <a:ext cx="10957034" cy="5076825"/>
          </a:xfrm>
          <a:noFill/>
        </p:spPr>
        <p:txBody>
          <a:bodyPr>
            <a:noAutofit/>
          </a:bodyPr>
          <a:lstStyle/>
          <a:p>
            <a:pPr marL="0" indent="0">
              <a:spcBef>
                <a:spcPts val="1200"/>
              </a:spcBef>
              <a:buNone/>
            </a:pPr>
            <a:r>
              <a:rPr lang="en-US" sz="4800" b="1" dirty="0"/>
              <a:t>Whether to take an extra stroke:</a:t>
            </a:r>
            <a:endParaRPr lang="en-US" sz="4800" dirty="0"/>
          </a:p>
          <a:p>
            <a:pPr marL="0" indent="0">
              <a:spcBef>
                <a:spcPts val="0"/>
              </a:spcBef>
              <a:buNone/>
            </a:pPr>
            <a:r>
              <a:rPr lang="en-US" sz="4000" dirty="0"/>
              <a:t>The possible intention to take an extra stroke should be announced promptly</a:t>
            </a:r>
          </a:p>
          <a:p>
            <a:pPr marL="0" indent="0">
              <a:spcBef>
                <a:spcPts val="1200"/>
              </a:spcBef>
              <a:buNone/>
            </a:pPr>
            <a:r>
              <a:rPr lang="en-US" sz="4000" dirty="0"/>
              <a:t>A player who indicates an intention to play an extra stroke may revoke that decision at any time before playing the extra stroke</a:t>
            </a:r>
          </a:p>
          <a:p>
            <a:pPr marL="0" indent="0">
              <a:spcBef>
                <a:spcPts val="1200"/>
              </a:spcBef>
              <a:buNone/>
            </a:pPr>
            <a:r>
              <a:rPr lang="en-US" sz="4000" dirty="0"/>
              <a:t>When released, the new rules did not say that</a:t>
            </a:r>
            <a:r>
              <a:rPr lang="en-US" sz="4000" i="1" dirty="0"/>
              <a:t> “no</a:t>
            </a:r>
            <a:r>
              <a:rPr lang="en-AU" dirty="0"/>
              <a:t>  </a:t>
            </a:r>
            <a:r>
              <a:rPr lang="en-US" sz="4000" dirty="0"/>
              <a:t>means </a:t>
            </a:r>
            <a:r>
              <a:rPr lang="en-US" sz="4000" i="1" dirty="0"/>
              <a:t>no”, </a:t>
            </a:r>
            <a:r>
              <a:rPr lang="en-US" sz="4000" dirty="0"/>
              <a:t>but that was changed by an Official Ruling</a:t>
            </a:r>
            <a:endParaRPr lang="en-AU" sz="4000" dirty="0"/>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28472" y="0"/>
            <a:ext cx="10515600" cy="13757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Change of Mind</a:t>
            </a:r>
            <a:endParaRPr lang="en-GB" sz="4800" dirty="0">
              <a:solidFill>
                <a:srgbClr val="406FC4"/>
              </a:solidFill>
              <a:latin typeface="+mn-lt"/>
              <a:ea typeface="+mn-ea"/>
              <a:cs typeface="+mn-cs"/>
            </a:endParaRPr>
          </a:p>
        </p:txBody>
      </p:sp>
    </p:spTree>
    <p:extLst>
      <p:ext uri="{BB962C8B-B14F-4D97-AF65-F5344CB8AC3E}">
        <p14:creationId xmlns:p14="http://schemas.microsoft.com/office/powerpoint/2010/main" val="207050742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44566"/>
            <a:ext cx="10515600" cy="4648309"/>
          </a:xfrm>
        </p:spPr>
        <p:txBody>
          <a:bodyPr>
            <a:normAutofit/>
          </a:bodyPr>
          <a:lstStyle/>
          <a:p>
            <a:pPr marL="1079500" indent="-2159000">
              <a:spcBef>
                <a:spcPts val="1200"/>
              </a:spcBef>
              <a:buNone/>
            </a:pPr>
            <a:r>
              <a:rPr lang="en-GB" sz="3600" dirty="0">
                <a:solidFill>
                  <a:srgbClr val="406FC4"/>
                </a:solidFill>
              </a:rPr>
              <a:t>6.7</a:t>
            </a:r>
            <a:r>
              <a:rPr lang="en-GB" sz="3600" dirty="0"/>
              <a:t>	</a:t>
            </a:r>
            <a:r>
              <a:rPr lang="en-US" sz="3600" dirty="0"/>
              <a:t>A ball touching the boundary is to be played into the court when next played in a stroke. </a:t>
            </a:r>
            <a:r>
              <a:rPr lang="en-US" sz="3600" b="1" dirty="0"/>
              <a:t>If such a ball is not played into the court, the stroke has been played</a:t>
            </a:r>
            <a:r>
              <a:rPr lang="en-US" sz="3600" dirty="0"/>
              <a:t> but any ball moved as a result of the stroke is to be replaced in the position it occupied before the stroke was played and any points scored as a result of the stroke are cancelled</a:t>
            </a:r>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38200" y="112542"/>
            <a:ext cx="10515600" cy="165319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Playing a Ball Touching the Boundary  </a:t>
            </a:r>
            <a:br>
              <a:rPr lang="en-US" sz="6700" b="1" dirty="0">
                <a:solidFill>
                  <a:srgbClr val="FF0000"/>
                </a:solidFill>
              </a:rPr>
            </a:br>
            <a:r>
              <a:rPr lang="en-AU" sz="5300" dirty="0"/>
              <a:t> </a:t>
            </a:r>
            <a:r>
              <a:rPr lang="en-AU" sz="4800" dirty="0">
                <a:solidFill>
                  <a:srgbClr val="406FC4"/>
                </a:solidFill>
                <a:latin typeface="+mn-lt"/>
                <a:ea typeface="+mn-ea"/>
                <a:cs typeface="+mn-cs"/>
              </a:rPr>
              <a:t>Rule 6.7</a:t>
            </a:r>
            <a:endParaRPr lang="en-GB" sz="4800" dirty="0">
              <a:solidFill>
                <a:srgbClr val="406FC4"/>
              </a:solidFill>
              <a:latin typeface="+mn-lt"/>
              <a:ea typeface="+mn-ea"/>
              <a:cs typeface="+mn-cs"/>
            </a:endParaRPr>
          </a:p>
        </p:txBody>
      </p:sp>
      <p:sp>
        <p:nvSpPr>
          <p:cNvPr id="5" name="TextBox 4"/>
          <p:cNvSpPr txBox="1"/>
          <p:nvPr/>
        </p:nvSpPr>
        <p:spPr>
          <a:xfrm>
            <a:off x="11225048" y="5657671"/>
            <a:ext cx="777766" cy="1200329"/>
          </a:xfrm>
          <a:prstGeom prst="rect">
            <a:avLst/>
          </a:prstGeom>
          <a:noFill/>
        </p:spPr>
        <p:txBody>
          <a:bodyPr wrap="square" rtlCol="0">
            <a:spAutoFit/>
          </a:bodyPr>
          <a:lstStyle/>
          <a:p>
            <a:r>
              <a:rPr lang="en-US" sz="7200" dirty="0">
                <a:solidFill>
                  <a:srgbClr val="00B0F0"/>
                </a:solidFill>
              </a:rPr>
              <a:t>…</a:t>
            </a:r>
          </a:p>
        </p:txBody>
      </p:sp>
    </p:spTree>
    <p:extLst>
      <p:ext uri="{BB962C8B-B14F-4D97-AF65-F5344CB8AC3E}">
        <p14:creationId xmlns:p14="http://schemas.microsoft.com/office/powerpoint/2010/main" val="207050742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AEAFA82-F5EE-443B-844C-8AD59E52C18B}"/>
              </a:ext>
            </a:extLst>
          </p:cNvPr>
          <p:cNvSpPr txBox="1">
            <a:spLocks/>
          </p:cNvSpPr>
          <p:nvPr/>
        </p:nvSpPr>
        <p:spPr>
          <a:xfrm>
            <a:off x="869731" y="270196"/>
            <a:ext cx="10515600" cy="155860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Clearing a ball close to the boundary with a boundary ball </a:t>
            </a:r>
            <a:endParaRPr lang="en-GB" sz="4800" dirty="0">
              <a:solidFill>
                <a:srgbClr val="406FC4"/>
              </a:solidFill>
              <a:latin typeface="+mn-lt"/>
              <a:ea typeface="+mn-ea"/>
              <a:cs typeface="+mn-cs"/>
            </a:endParaRPr>
          </a:p>
        </p:txBody>
      </p:sp>
      <p:cxnSp>
        <p:nvCxnSpPr>
          <p:cNvPr id="30" name="Straight Connector 29"/>
          <p:cNvCxnSpPr/>
          <p:nvPr/>
        </p:nvCxnSpPr>
        <p:spPr>
          <a:xfrm flipV="1">
            <a:off x="5628290" y="1702677"/>
            <a:ext cx="1150883" cy="1450426"/>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nvGrpSpPr>
          <p:cNvPr id="2" name="Group 15"/>
          <p:cNvGrpSpPr/>
          <p:nvPr/>
        </p:nvGrpSpPr>
        <p:grpSpPr>
          <a:xfrm>
            <a:off x="-204952" y="1592319"/>
            <a:ext cx="12396952" cy="3705019"/>
            <a:chOff x="-204952" y="1592319"/>
            <a:chExt cx="12396952" cy="3705019"/>
          </a:xfrm>
        </p:grpSpPr>
        <p:cxnSp>
          <p:nvCxnSpPr>
            <p:cNvPr id="7" name="Straight Connector 6"/>
            <p:cNvCxnSpPr/>
            <p:nvPr/>
          </p:nvCxnSpPr>
          <p:spPr>
            <a:xfrm flipV="1">
              <a:off x="0" y="2822028"/>
              <a:ext cx="12192000" cy="78828"/>
            </a:xfrm>
            <a:prstGeom prst="line">
              <a:avLst/>
            </a:prstGeom>
            <a:ln w="304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 name="Group 14"/>
            <p:cNvGrpSpPr/>
            <p:nvPr/>
          </p:nvGrpSpPr>
          <p:grpSpPr>
            <a:xfrm>
              <a:off x="-204952" y="1592319"/>
              <a:ext cx="12396952" cy="3705019"/>
              <a:chOff x="-204952" y="1592319"/>
              <a:chExt cx="12396952" cy="3705019"/>
            </a:xfrm>
          </p:grpSpPr>
          <p:sp>
            <p:nvSpPr>
              <p:cNvPr id="11" name="Oval 10"/>
              <p:cNvSpPr/>
              <p:nvPr/>
            </p:nvSpPr>
            <p:spPr>
              <a:xfrm>
                <a:off x="7560000" y="3137338"/>
                <a:ext cx="2160000" cy="2160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520000" y="3005958"/>
                <a:ext cx="2160000" cy="2160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flipV="1">
                <a:off x="4764448" y="3720662"/>
                <a:ext cx="1857069" cy="187629"/>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574221" y="1592319"/>
                <a:ext cx="1749973" cy="2144108"/>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9790386" y="4493172"/>
                <a:ext cx="2401614" cy="488731"/>
              </a:xfrm>
              <a:prstGeom prst="straightConnector1">
                <a:avLst/>
              </a:prstGeom>
              <a:ln w="1143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5447131" y="2716921"/>
                <a:ext cx="2160000" cy="216000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V="1">
                <a:off x="3402769" y="2743200"/>
                <a:ext cx="2982265" cy="296257"/>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21420000" flipV="1">
                <a:off x="3699641" y="4950370"/>
                <a:ext cx="3442138" cy="136637"/>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cxnSpLocks noChangeAspect="1"/>
              </p:cNvCxnSpPr>
              <p:nvPr/>
            </p:nvCxnSpPr>
            <p:spPr>
              <a:xfrm rot="21420000" flipV="1">
                <a:off x="-204952" y="4298732"/>
                <a:ext cx="2700000" cy="93912"/>
              </a:xfrm>
              <a:prstGeom prst="straightConnector1">
                <a:avLst/>
              </a:prstGeom>
              <a:ln w="1524000">
                <a:solidFill>
                  <a:schemeClr val="accent2">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cxnSp>
        <p:nvCxnSpPr>
          <p:cNvPr id="35" name="Straight Connector 34"/>
          <p:cNvCxnSpPr/>
          <p:nvPr/>
        </p:nvCxnSpPr>
        <p:spPr>
          <a:xfrm flipV="1">
            <a:off x="7073463" y="1718441"/>
            <a:ext cx="2543503" cy="314785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507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209550"/>
            <a:ext cx="10515600" cy="1285875"/>
          </a:xfrm>
        </p:spPr>
        <p:txBody>
          <a:bodyPr>
            <a:noAutofit/>
          </a:bodyPr>
          <a:lstStyle/>
          <a:p>
            <a:pPr algn="ctr"/>
            <a:r>
              <a:rPr lang="en-AU" sz="9600" b="1" dirty="0">
                <a:solidFill>
                  <a:srgbClr val="0000FF"/>
                </a:solidFill>
              </a:rPr>
              <a:t>Stroke</a:t>
            </a:r>
            <a:endParaRPr lang="en-GB" sz="96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1793" y="2250141"/>
            <a:ext cx="11124391" cy="2976284"/>
          </a:xfrm>
        </p:spPr>
        <p:txBody>
          <a:bodyPr>
            <a:normAutofit/>
          </a:bodyPr>
          <a:lstStyle/>
          <a:p>
            <a:pPr marL="0" indent="0">
              <a:lnSpc>
                <a:spcPct val="100000"/>
              </a:lnSpc>
              <a:spcBef>
                <a:spcPts val="2400"/>
              </a:spcBef>
              <a:buNone/>
            </a:pPr>
            <a:r>
              <a:rPr lang="en-GB" sz="6000" dirty="0">
                <a:latin typeface="Times New Roman" panose="02020603050405020304" pitchFamily="18" charset="0"/>
                <a:cs typeface="Times New Roman" panose="02020603050405020304" pitchFamily="18" charset="0"/>
              </a:rPr>
              <a:t>Committing a fault also constitutes playing a </a:t>
            </a:r>
            <a:r>
              <a:rPr lang="en-GB" sz="6000" dirty="0">
                <a:solidFill>
                  <a:srgbClr val="0000FF"/>
                </a:solidFill>
                <a:latin typeface="Times New Roman" panose="02020603050405020304" pitchFamily="18" charset="0"/>
                <a:cs typeface="Times New Roman" panose="02020603050405020304" pitchFamily="18" charset="0"/>
              </a:rPr>
              <a:t>stroke</a:t>
            </a:r>
            <a:r>
              <a:rPr lang="en-GB" sz="6000" dirty="0">
                <a:latin typeface="Times New Roman" panose="02020603050405020304" pitchFamily="18" charset="0"/>
                <a:cs typeface="Times New Roman" panose="02020603050405020304" pitchFamily="18" charset="0"/>
              </a:rPr>
              <a:t> with the </a:t>
            </a:r>
            <a:r>
              <a:rPr lang="en-GB" sz="6000" dirty="0">
                <a:solidFill>
                  <a:srgbClr val="0000FF"/>
                </a:solidFill>
                <a:latin typeface="Times New Roman" panose="02020603050405020304" pitchFamily="18" charset="0"/>
                <a:cs typeface="Times New Roman" panose="02020603050405020304" pitchFamily="18" charset="0"/>
              </a:rPr>
              <a:t>ball</a:t>
            </a:r>
            <a:br>
              <a:rPr lang="en-GB" sz="6000" dirty="0">
                <a:latin typeface="Times New Roman" panose="02020603050405020304" pitchFamily="18" charset="0"/>
                <a:cs typeface="Times New Roman" panose="02020603050405020304" pitchFamily="18" charset="0"/>
              </a:rPr>
            </a:br>
            <a:r>
              <a:rPr lang="en-GB" sz="6000" dirty="0">
                <a:solidFill>
                  <a:srgbClr val="0000FF"/>
                </a:solidFill>
                <a:latin typeface="Times New Roman" panose="02020603050405020304" pitchFamily="18" charset="0"/>
                <a:cs typeface="Times New Roman" panose="02020603050405020304" pitchFamily="18" charset="0"/>
              </a:rPr>
              <a:t>the player intended to strike</a:t>
            </a:r>
            <a:r>
              <a:rPr lang="en-GB" sz="6000" dirty="0">
                <a:latin typeface="Times New Roman" panose="02020603050405020304" pitchFamily="18" charset="0"/>
                <a:cs typeface="Times New Roman" panose="02020603050405020304" pitchFamily="18" charset="0"/>
              </a:rPr>
              <a:t>.</a:t>
            </a:r>
            <a:r>
              <a:rPr lang="en-US" sz="6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08903536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2974796"/>
          </a:xfrm>
          <a:noFill/>
        </p:spPr>
        <p:txBody>
          <a:bodyPr>
            <a:noAutofit/>
          </a:bodyPr>
          <a:lstStyle/>
          <a:p>
            <a:pPr marL="0" indent="0">
              <a:lnSpc>
                <a:spcPct val="80000"/>
              </a:lnSpc>
              <a:spcBef>
                <a:spcPts val="1200"/>
              </a:spcBef>
              <a:buNone/>
            </a:pPr>
            <a:r>
              <a:rPr lang="en-GB" sz="4000" dirty="0"/>
              <a:t>The owner of </a:t>
            </a:r>
            <a:r>
              <a:rPr lang="en-GB" sz="4000" b="1" dirty="0">
                <a:solidFill>
                  <a:srgbClr val="0000FF"/>
                </a:solidFill>
              </a:rPr>
              <a:t>blue</a:t>
            </a:r>
            <a:r>
              <a:rPr lang="en-GB" sz="4000" dirty="0"/>
              <a:t> places his ball correctly touching the boundary, takes his stance and casts his mallet over his ball while preparing to play it. While casting, he accidentally touches his ball with his mallet on the backswing and moves it out of the court.</a:t>
            </a:r>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775136" y="5507988"/>
            <a:ext cx="10515601" cy="568676"/>
          </a:xfrm>
          <a:prstGeom prst="rect">
            <a:avLst/>
          </a:prstGeom>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225" indent="-1800225">
              <a:lnSpc>
                <a:spcPct val="80000"/>
              </a:lnSpc>
              <a:buNone/>
            </a:pPr>
            <a:r>
              <a:rPr lang="en-AU" sz="4000" dirty="0"/>
              <a:t>Answer:	</a:t>
            </a:r>
            <a:endParaRPr lang="en-GB" sz="4000" dirty="0">
              <a:solidFill>
                <a:schemeClr val="bg1"/>
              </a:solidFill>
            </a:endParaRP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US" sz="4000" b="1" dirty="0">
                <a:solidFill>
                  <a:srgbClr val="FF0000"/>
                </a:solidFill>
              </a:rPr>
              <a:t>Playing a Ball Touching the Boundary</a:t>
            </a:r>
            <a:r>
              <a:rPr lang="en-AU" sz="4000" b="1" dirty="0">
                <a:solidFill>
                  <a:srgbClr val="FF0000"/>
                </a:solidFill>
              </a:rPr>
              <a:t> </a:t>
            </a:r>
            <a:r>
              <a:rPr lang="en-AU" sz="4000" dirty="0"/>
              <a:t>Example 1</a:t>
            </a:r>
            <a:endParaRPr lang="en-GB" sz="4000" dirty="0"/>
          </a:p>
        </p:txBody>
      </p:sp>
      <p:sp>
        <p:nvSpPr>
          <p:cNvPr id="5" name="Content Placeholder 2">
            <a:extLst>
              <a:ext uri="{FF2B5EF4-FFF2-40B4-BE49-F238E27FC236}">
                <a16:creationId xmlns:a16="http://schemas.microsoft.com/office/drawing/2014/main" id="{1DA01282-BBD3-4330-9BB1-58FE77A46936}"/>
              </a:ext>
            </a:extLst>
          </p:cNvPr>
          <p:cNvSpPr txBox="1">
            <a:spLocks/>
          </p:cNvSpPr>
          <p:nvPr/>
        </p:nvSpPr>
        <p:spPr>
          <a:xfrm>
            <a:off x="806668" y="4455429"/>
            <a:ext cx="10515600" cy="5686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200"/>
              </a:spcBef>
              <a:buFont typeface="Arial" panose="020B0604020202020204" pitchFamily="34" charset="0"/>
              <a:buNone/>
            </a:pPr>
            <a:r>
              <a:rPr lang="en-GB" sz="4000" dirty="0"/>
              <a:t>Has the striker played a stroke?</a:t>
            </a:r>
          </a:p>
        </p:txBody>
      </p:sp>
    </p:spTree>
    <p:extLst>
      <p:ext uri="{BB962C8B-B14F-4D97-AF65-F5344CB8AC3E}">
        <p14:creationId xmlns:p14="http://schemas.microsoft.com/office/powerpoint/2010/main" val="112599650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2974796"/>
          </a:xfrm>
          <a:solidFill>
            <a:schemeClr val="bg1">
              <a:lumMod val="85000"/>
            </a:schemeClr>
          </a:solidFill>
        </p:spPr>
        <p:txBody>
          <a:bodyPr>
            <a:noAutofit/>
          </a:bodyPr>
          <a:lstStyle/>
          <a:p>
            <a:pPr marL="0" indent="0">
              <a:lnSpc>
                <a:spcPct val="80000"/>
              </a:lnSpc>
              <a:spcBef>
                <a:spcPts val="1200"/>
              </a:spcBef>
              <a:buNone/>
            </a:pPr>
            <a:r>
              <a:rPr lang="en-GB" sz="4000" dirty="0"/>
              <a:t>The owner of </a:t>
            </a:r>
            <a:r>
              <a:rPr lang="en-GB" sz="4000" b="1" dirty="0">
                <a:solidFill>
                  <a:srgbClr val="0000FF"/>
                </a:solidFill>
              </a:rPr>
              <a:t>blue</a:t>
            </a:r>
            <a:r>
              <a:rPr lang="en-GB" sz="4000" dirty="0"/>
              <a:t> places his ball correctly touching the boundary, takes his stance and casts his mallet over his ball while preparing to play it. While casting, he accidentally touches his ball with his mallet on the backswing and moves it out of the court.</a:t>
            </a:r>
          </a:p>
        </p:txBody>
      </p:sp>
      <p:sp>
        <p:nvSpPr>
          <p:cNvPr id="7" name="Content Placeholder 2">
            <a:extLst>
              <a:ext uri="{FF2B5EF4-FFF2-40B4-BE49-F238E27FC236}">
                <a16:creationId xmlns:a16="http://schemas.microsoft.com/office/drawing/2014/main" id="{B31A2208-64E3-4395-AF6B-AC5B234BBCC2}"/>
              </a:ext>
            </a:extLst>
          </p:cNvPr>
          <p:cNvSpPr txBox="1">
            <a:spLocks/>
          </p:cNvSpPr>
          <p:nvPr/>
        </p:nvSpPr>
        <p:spPr>
          <a:xfrm>
            <a:off x="775136" y="5507988"/>
            <a:ext cx="10515601" cy="568676"/>
          </a:xfrm>
          <a:prstGeom prst="rect">
            <a:avLst/>
          </a:prstGeom>
          <a:ln>
            <a:solidFill>
              <a:srgbClr val="FFC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225" indent="-1800225">
              <a:lnSpc>
                <a:spcPct val="80000"/>
              </a:lnSpc>
              <a:buNone/>
            </a:pPr>
            <a:r>
              <a:rPr lang="en-AU" sz="4000" dirty="0"/>
              <a:t>Answer:	Yes.</a:t>
            </a:r>
            <a:endParaRPr lang="en-GB" sz="4000" dirty="0">
              <a:solidFill>
                <a:schemeClr val="bg1"/>
              </a:solidFill>
            </a:endParaRP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US" sz="4000" b="1" dirty="0">
                <a:solidFill>
                  <a:srgbClr val="FF0000"/>
                </a:solidFill>
              </a:rPr>
              <a:t>Playing a Ball Touching the Boundary</a:t>
            </a:r>
            <a:r>
              <a:rPr lang="en-AU" sz="4000" b="1" dirty="0">
                <a:solidFill>
                  <a:srgbClr val="FF0000"/>
                </a:solidFill>
              </a:rPr>
              <a:t> </a:t>
            </a:r>
            <a:r>
              <a:rPr lang="en-AU" sz="4000" dirty="0"/>
              <a:t>Example 1</a:t>
            </a:r>
            <a:endParaRPr lang="en-GB" sz="4000" dirty="0"/>
          </a:p>
        </p:txBody>
      </p:sp>
      <p:sp>
        <p:nvSpPr>
          <p:cNvPr id="5" name="Content Placeholder 2">
            <a:extLst>
              <a:ext uri="{FF2B5EF4-FFF2-40B4-BE49-F238E27FC236}">
                <a16:creationId xmlns:a16="http://schemas.microsoft.com/office/drawing/2014/main" id="{1DA01282-BBD3-4330-9BB1-58FE77A46936}"/>
              </a:ext>
            </a:extLst>
          </p:cNvPr>
          <p:cNvSpPr txBox="1">
            <a:spLocks/>
          </p:cNvSpPr>
          <p:nvPr/>
        </p:nvSpPr>
        <p:spPr>
          <a:xfrm>
            <a:off x="806668" y="4455429"/>
            <a:ext cx="10515600" cy="5686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200"/>
              </a:spcBef>
              <a:buFont typeface="Arial" panose="020B0604020202020204" pitchFamily="34" charset="0"/>
              <a:buNone/>
            </a:pPr>
            <a:r>
              <a:rPr lang="en-GB" sz="4000" dirty="0"/>
              <a:t>Has the striker played a stroke?</a:t>
            </a:r>
          </a:p>
        </p:txBody>
      </p:sp>
    </p:spTree>
    <p:extLst>
      <p:ext uri="{BB962C8B-B14F-4D97-AF65-F5344CB8AC3E}">
        <p14:creationId xmlns:p14="http://schemas.microsoft.com/office/powerpoint/2010/main" val="112599650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288758"/>
            <a:ext cx="10515600" cy="1588168"/>
          </a:xfrm>
        </p:spPr>
        <p:txBody>
          <a:bodyPr>
            <a:noAutofit/>
          </a:bodyPr>
          <a:lstStyle/>
          <a:p>
            <a:pPr algn="ctr"/>
            <a:r>
              <a:rPr lang="en-US" sz="6000" b="1" dirty="0">
                <a:solidFill>
                  <a:srgbClr val="FF0000"/>
                </a:solidFill>
              </a:rPr>
              <a:t>Declaring a Fault on the</a:t>
            </a:r>
            <a:br>
              <a:rPr lang="en-US" sz="6000" b="1" dirty="0">
                <a:solidFill>
                  <a:srgbClr val="FF0000"/>
                </a:solidFill>
              </a:rPr>
            </a:br>
            <a:r>
              <a:rPr lang="en-US" sz="6000" b="1" dirty="0">
                <a:solidFill>
                  <a:srgbClr val="FF0000"/>
                </a:solidFill>
              </a:rPr>
              <a:t>Balance of Probabilities</a:t>
            </a:r>
            <a:endParaRPr lang="en-GB" sz="6000" b="1" dirty="0">
              <a:solidFill>
                <a:srgbClr val="FF0000"/>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14137" y="2132368"/>
            <a:ext cx="10591800" cy="3772631"/>
          </a:xfrm>
          <a:noFill/>
        </p:spPr>
        <p:txBody>
          <a:bodyPr>
            <a:noAutofit/>
          </a:bodyPr>
          <a:lstStyle/>
          <a:p>
            <a:pPr marL="1152000" indent="-2159000">
              <a:lnSpc>
                <a:spcPct val="100000"/>
              </a:lnSpc>
              <a:spcBef>
                <a:spcPts val="600"/>
              </a:spcBef>
              <a:buNone/>
              <a:tabLst>
                <a:tab pos="1082675" algn="l"/>
              </a:tabLst>
            </a:pPr>
            <a:r>
              <a:rPr lang="en-GB" sz="3200" dirty="0">
                <a:solidFill>
                  <a:srgbClr val="406FC4"/>
                </a:solidFill>
              </a:rPr>
              <a:t>11.3.1	 </a:t>
            </a:r>
            <a:r>
              <a:rPr lang="en-US" sz="3200" dirty="0"/>
              <a:t>A fault is to be declared if the player (or a referee or …) believes that it is more likely than not that the relevant event occurred</a:t>
            </a:r>
            <a:r>
              <a:rPr lang="en-GB" sz="3200" dirty="0"/>
              <a:t>.</a:t>
            </a:r>
          </a:p>
          <a:p>
            <a:pPr marL="1152000" indent="-2159000">
              <a:lnSpc>
                <a:spcPct val="100000"/>
              </a:lnSpc>
              <a:spcBef>
                <a:spcPts val="1200"/>
              </a:spcBef>
              <a:buNone/>
              <a:tabLst>
                <a:tab pos="1082675" algn="l"/>
              </a:tabLst>
            </a:pPr>
            <a:r>
              <a:rPr lang="en-GB" sz="3200" dirty="0"/>
              <a:t>	</a:t>
            </a:r>
            <a:r>
              <a:rPr lang="en-GB" sz="3200" dirty="0">
                <a:solidFill>
                  <a:srgbClr val="9F5FCF"/>
                </a:solidFill>
              </a:rPr>
              <a:t> </a:t>
            </a:r>
            <a:r>
              <a:rPr lang="en-GB" sz="3200" dirty="0">
                <a:latin typeface="Times New Roman" pitchFamily="18" charset="0"/>
                <a:cs typeface="Times New Roman" pitchFamily="18" charset="0"/>
              </a:rPr>
              <a:t>This puts into the Rules what was unofficial policy (though one that was, perhaps, not widely known).</a:t>
            </a:r>
            <a:br>
              <a:rPr lang="en-GB" sz="3200" dirty="0"/>
            </a:br>
            <a:r>
              <a:rPr lang="en-GB" i="1" dirty="0">
                <a:latin typeface="Arial Narrow" pitchFamily="34" charset="0"/>
              </a:rPr>
              <a:t>[See, for example, ACA Refereeing Manual (2015)  page 54]</a:t>
            </a:r>
          </a:p>
          <a:p>
            <a:pPr marL="1079500" indent="-2159000">
              <a:lnSpc>
                <a:spcPct val="100000"/>
              </a:lnSpc>
              <a:spcBef>
                <a:spcPts val="600"/>
              </a:spcBef>
              <a:buNone/>
              <a:tabLst>
                <a:tab pos="1082675" algn="l"/>
              </a:tabLst>
            </a:pPr>
            <a:r>
              <a:rPr lang="en-GB" sz="3200" dirty="0">
                <a:latin typeface="Arial Narrow" pitchFamily="34" charset="0"/>
              </a:rPr>
              <a:t> </a:t>
            </a:r>
            <a:endParaRPr lang="en-GB" sz="3200" dirty="0">
              <a:solidFill>
                <a:srgbClr val="406FC4"/>
              </a:solidFill>
              <a:latin typeface="Arial Narrow" pitchFamily="34" charset="0"/>
            </a:endParaRPr>
          </a:p>
        </p:txBody>
      </p:sp>
    </p:spTree>
    <p:extLst>
      <p:ext uri="{BB962C8B-B14F-4D97-AF65-F5344CB8AC3E}">
        <p14:creationId xmlns:p14="http://schemas.microsoft.com/office/powerpoint/2010/main" val="397343325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6700" b="1" dirty="0">
                <a:solidFill>
                  <a:srgbClr val="FF0000"/>
                </a:solidFill>
              </a:rPr>
              <a:t>Multiple Faults</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853761"/>
            <a:ext cx="10655104" cy="2405418"/>
          </a:xfrm>
          <a:noFill/>
        </p:spPr>
        <p:txBody>
          <a:bodyPr>
            <a:normAutofit/>
          </a:bodyPr>
          <a:lstStyle/>
          <a:p>
            <a:pPr marL="1346200" indent="-2425700">
              <a:spcBef>
                <a:spcPts val="1200"/>
              </a:spcBef>
              <a:buNone/>
              <a:tabLst>
                <a:tab pos="1435100" algn="l"/>
              </a:tabLst>
            </a:pPr>
            <a:r>
              <a:rPr lang="en-GB" sz="4800" dirty="0">
                <a:solidFill>
                  <a:srgbClr val="406FC4"/>
                </a:solidFill>
              </a:rPr>
              <a:t>11.5</a:t>
            </a:r>
            <a:r>
              <a:rPr lang="en-GB" sz="4800" dirty="0"/>
              <a:t>	</a:t>
            </a:r>
            <a:r>
              <a:rPr lang="en-US" sz="4800" dirty="0"/>
              <a:t>If a player commits more than one fault in a stroke, there is no additional penalty.</a:t>
            </a:r>
            <a:endParaRPr lang="en-GB" sz="48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130944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1472-6DB5-46E3-A7C9-34B3BBE2E54F}"/>
              </a:ext>
            </a:extLst>
          </p:cNvPr>
          <p:cNvSpPr>
            <a:spLocks noGrp="1"/>
          </p:cNvSpPr>
          <p:nvPr>
            <p:ph type="ctrTitle"/>
          </p:nvPr>
        </p:nvSpPr>
        <p:spPr>
          <a:xfrm>
            <a:off x="402436" y="315830"/>
            <a:ext cx="11366938" cy="1074025"/>
          </a:xfrm>
        </p:spPr>
        <p:txBody>
          <a:bodyPr anchor="ctr" anchorCtr="1">
            <a:normAutofit/>
          </a:bodyPr>
          <a:lstStyle/>
          <a:p>
            <a:r>
              <a:rPr lang="en-AU" b="1" dirty="0">
                <a:solidFill>
                  <a:srgbClr val="0000FF"/>
                </a:solidFill>
                <a:latin typeface="Calibri" pitchFamily="34" charset="0"/>
                <a:cs typeface="Calibri" pitchFamily="34" charset="0"/>
              </a:rPr>
              <a:t>More other changes</a:t>
            </a:r>
            <a:endParaRPr lang="en-GB" b="1" dirty="0">
              <a:solidFill>
                <a:srgbClr val="FF0000"/>
              </a:solidFill>
              <a:latin typeface="Calibri" pitchFamily="34" charset="0"/>
              <a:cs typeface="Calibri" pitchFamily="34" charset="0"/>
            </a:endParaRPr>
          </a:p>
        </p:txBody>
      </p:sp>
      <p:sp>
        <p:nvSpPr>
          <p:cNvPr id="4" name="Subtitle 2">
            <a:extLst>
              <a:ext uri="{FF2B5EF4-FFF2-40B4-BE49-F238E27FC236}">
                <a16:creationId xmlns:a16="http://schemas.microsoft.com/office/drawing/2014/main" id="{F7E0DBC8-F331-45A0-BFFC-D772D8371741}"/>
              </a:ext>
            </a:extLst>
          </p:cNvPr>
          <p:cNvSpPr txBox="1">
            <a:spLocks/>
          </p:cNvSpPr>
          <p:nvPr/>
        </p:nvSpPr>
        <p:spPr>
          <a:xfrm>
            <a:off x="1229710" y="1275347"/>
            <a:ext cx="10238390" cy="5423165"/>
          </a:xfrm>
          <a:prstGeom prst="rect">
            <a:avLst/>
          </a:prstGeom>
          <a:noFill/>
        </p:spPr>
        <p:txBody>
          <a:bodyPr vert="horz" lIns="91440" tIns="45720" rIns="91440" bIns="45720" rtlCol="0">
            <a:normAutofit fontScale="92500" lnSpcReduction="10000"/>
          </a:bodyPr>
          <a:lstStyle/>
          <a:p>
            <a:pPr lvl="1">
              <a:lnSpc>
                <a:spcPct val="90000"/>
              </a:lnSpc>
              <a:spcBef>
                <a:spcPts val="600"/>
              </a:spcBef>
              <a:buFont typeface="Arial" pitchFamily="34" charset="0"/>
              <a:buChar char="•"/>
              <a:defRPr/>
            </a:pPr>
            <a:r>
              <a:rPr lang="en-AU" sz="3200" b="1" dirty="0"/>
              <a:t> Placing balls</a:t>
            </a:r>
          </a:p>
          <a:p>
            <a:pPr lvl="1">
              <a:lnSpc>
                <a:spcPct val="90000"/>
              </a:lnSpc>
              <a:spcBef>
                <a:spcPts val="600"/>
              </a:spcBef>
              <a:buFont typeface="Arial" pitchFamily="34" charset="0"/>
              <a:buChar char="•"/>
              <a:defRPr/>
            </a:pPr>
            <a:r>
              <a:rPr lang="en-US" sz="3200" b="1" dirty="0"/>
              <a:t> Errors in the first four turns of a game</a:t>
            </a:r>
          </a:p>
          <a:p>
            <a:pPr lvl="1">
              <a:lnSpc>
                <a:spcPct val="90000"/>
              </a:lnSpc>
              <a:spcBef>
                <a:spcPts val="600"/>
              </a:spcBef>
              <a:buFont typeface="Arial" pitchFamily="34" charset="0"/>
              <a:buChar char="•"/>
              <a:defRPr/>
            </a:pPr>
            <a:r>
              <a:rPr lang="en-US" sz="3200" b="1" dirty="0"/>
              <a:t> Calling a fault balls initially in contact</a:t>
            </a:r>
          </a:p>
          <a:p>
            <a:pPr lvl="1">
              <a:lnSpc>
                <a:spcPct val="90000"/>
              </a:lnSpc>
              <a:spcBef>
                <a:spcPts val="600"/>
              </a:spcBef>
              <a:buFont typeface="Arial" pitchFamily="34" charset="0"/>
              <a:buChar char="•"/>
              <a:defRPr/>
            </a:pPr>
            <a:r>
              <a:rPr lang="en-US" sz="3200" b="1" dirty="0"/>
              <a:t> Information requested by the opposing side</a:t>
            </a:r>
          </a:p>
          <a:p>
            <a:pPr lvl="1">
              <a:lnSpc>
                <a:spcPct val="90000"/>
              </a:lnSpc>
              <a:spcBef>
                <a:spcPts val="600"/>
              </a:spcBef>
              <a:buFont typeface="Arial" pitchFamily="34" charset="0"/>
              <a:buChar char="•"/>
              <a:defRPr/>
            </a:pPr>
            <a:r>
              <a:rPr lang="en-US" sz="3200" b="1" dirty="0"/>
              <a:t> </a:t>
            </a:r>
            <a:r>
              <a:rPr lang="en-US" sz="3200" b="1" dirty="0" err="1"/>
              <a:t>Behaviour</a:t>
            </a:r>
            <a:endParaRPr lang="en-US" sz="3200" b="1" dirty="0"/>
          </a:p>
          <a:p>
            <a:pPr lvl="1">
              <a:lnSpc>
                <a:spcPct val="90000"/>
              </a:lnSpc>
              <a:spcBef>
                <a:spcPts val="600"/>
              </a:spcBef>
              <a:buFont typeface="Arial" pitchFamily="34" charset="0"/>
              <a:buChar char="•"/>
              <a:defRPr/>
            </a:pPr>
            <a:r>
              <a:rPr lang="en-US" sz="3200" b="1" dirty="0"/>
              <a:t> Overlapping play</a:t>
            </a:r>
          </a:p>
          <a:p>
            <a:pPr lvl="1">
              <a:lnSpc>
                <a:spcPct val="90000"/>
              </a:lnSpc>
              <a:spcBef>
                <a:spcPts val="600"/>
              </a:spcBef>
              <a:buFont typeface="Arial" pitchFamily="34" charset="0"/>
              <a:buChar char="•"/>
              <a:defRPr/>
            </a:pPr>
            <a:r>
              <a:rPr lang="en-US" sz="3200" b="1" dirty="0"/>
              <a:t> </a:t>
            </a:r>
            <a:r>
              <a:rPr lang="en-AU" sz="3200" b="1" dirty="0"/>
              <a:t>End of turn &amp; end of striking period</a:t>
            </a:r>
          </a:p>
          <a:p>
            <a:pPr lvl="1">
              <a:lnSpc>
                <a:spcPct val="90000"/>
              </a:lnSpc>
              <a:spcBef>
                <a:spcPts val="600"/>
              </a:spcBef>
              <a:buFont typeface="Arial" pitchFamily="34" charset="0"/>
              <a:buChar char="•"/>
              <a:defRPr/>
            </a:pPr>
            <a:r>
              <a:rPr lang="en-US" sz="3200" b="1" dirty="0"/>
              <a:t> Being held up in a timed game</a:t>
            </a:r>
          </a:p>
          <a:p>
            <a:pPr lvl="1">
              <a:lnSpc>
                <a:spcPct val="90000"/>
              </a:lnSpc>
              <a:spcBef>
                <a:spcPts val="600"/>
              </a:spcBef>
              <a:buFont typeface="Arial" pitchFamily="34" charset="0"/>
              <a:buChar char="•"/>
              <a:defRPr/>
            </a:pPr>
            <a:r>
              <a:rPr lang="en-US" sz="3200" b="1" dirty="0"/>
              <a:t> Smaller tolerance on for hoop and peg displacement</a:t>
            </a:r>
          </a:p>
          <a:p>
            <a:pPr lvl="1">
              <a:lnSpc>
                <a:spcPct val="90000"/>
              </a:lnSpc>
              <a:spcBef>
                <a:spcPts val="600"/>
              </a:spcBef>
              <a:buFont typeface="Arial" pitchFamily="34" charset="0"/>
              <a:buChar char="•"/>
              <a:defRPr/>
            </a:pPr>
            <a:r>
              <a:rPr lang="en-US" sz="3200" b="1" dirty="0"/>
              <a:t> Changing mallet during a game</a:t>
            </a:r>
          </a:p>
          <a:p>
            <a:pPr lvl="1">
              <a:lnSpc>
                <a:spcPct val="90000"/>
              </a:lnSpc>
              <a:spcBef>
                <a:spcPts val="600"/>
              </a:spcBef>
              <a:buFont typeface="Arial" pitchFamily="34" charset="0"/>
              <a:buChar char="•"/>
              <a:defRPr/>
            </a:pPr>
            <a:r>
              <a:rPr lang="en-US" sz="3200" b="1" dirty="0"/>
              <a:t> Warn before forceful stroke …</a:t>
            </a:r>
          </a:p>
          <a:p>
            <a:pPr lvl="1">
              <a:lnSpc>
                <a:spcPct val="90000"/>
              </a:lnSpc>
              <a:spcBef>
                <a:spcPts val="600"/>
              </a:spcBef>
              <a:buFont typeface="Arial" pitchFamily="34" charset="0"/>
              <a:buChar char="•"/>
              <a:defRPr/>
            </a:pPr>
            <a:r>
              <a:rPr lang="en-US" sz="3200" b="1" dirty="0"/>
              <a:t> Must announce who has the extra stroke</a:t>
            </a:r>
            <a:endParaRPr lang="en-AU" sz="3200" b="1" dirty="0"/>
          </a:p>
          <a:p>
            <a:pPr marL="0" marR="0" lvl="0" indent="0" defTabSz="914400" rtl="0" eaLnBrk="1" fontAlgn="auto" latinLnBrk="0" hangingPunct="1">
              <a:lnSpc>
                <a:spcPct val="90000"/>
              </a:lnSpc>
              <a:spcBef>
                <a:spcPts val="1000"/>
              </a:spcBef>
              <a:spcAft>
                <a:spcPts val="0"/>
              </a:spcAft>
              <a:buClrTx/>
              <a:buSzTx/>
              <a:tabLst/>
              <a:defRPr/>
            </a:pPr>
            <a:endParaRPr kumimoji="0" lang="en-AU" sz="4000" b="1" i="0" u="none" strike="noStrike" kern="1200" cap="none" spc="0" normalizeH="0" baseline="0" noProof="0" dirty="0">
              <a:ln>
                <a:noFill/>
              </a:ln>
              <a:solidFill>
                <a:schemeClr val="tx1"/>
              </a:solidFill>
              <a:effectLst/>
              <a:uLnTx/>
              <a:uFillTx/>
              <a:latin typeface="+mn-lt"/>
              <a:ea typeface="+mn-ea"/>
              <a:cs typeface="+mn-cs"/>
            </a:endParaRPr>
          </a:p>
          <a:p>
            <a:pPr marL="0" marR="0" lvl="0" indent="0" defTabSz="914400" rtl="0" eaLnBrk="1" fontAlgn="auto" latinLnBrk="0" hangingPunct="1">
              <a:lnSpc>
                <a:spcPct val="90000"/>
              </a:lnSpc>
              <a:spcBef>
                <a:spcPts val="1000"/>
              </a:spcBef>
              <a:spcAft>
                <a:spcPts val="0"/>
              </a:spcAft>
              <a:buClrTx/>
              <a:buSzTx/>
              <a:buFont typeface="Arial" pitchFamily="34" charset="0"/>
              <a:buNone/>
              <a:tabLst/>
              <a:defRPr/>
            </a:pPr>
            <a:endParaRPr kumimoji="0" lang="en-GB" sz="3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40109715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14856" y="1749972"/>
            <a:ext cx="10957034" cy="4855780"/>
          </a:xfrm>
          <a:noFill/>
        </p:spPr>
        <p:txBody>
          <a:bodyPr>
            <a:noAutofit/>
          </a:bodyPr>
          <a:lstStyle/>
          <a:p>
            <a:pPr marL="1079500" indent="-2159000">
              <a:spcBef>
                <a:spcPts val="1200"/>
              </a:spcBef>
              <a:buNone/>
            </a:pPr>
            <a:r>
              <a:rPr lang="en-GB" sz="3400" dirty="0">
                <a:solidFill>
                  <a:srgbClr val="406FC4"/>
                </a:solidFill>
              </a:rPr>
              <a:t>6.6.1</a:t>
            </a:r>
            <a:r>
              <a:rPr lang="en-GB" sz="3400" dirty="0"/>
              <a:t>	...</a:t>
            </a:r>
            <a:r>
              <a:rPr lang="en-US" sz="3400" dirty="0"/>
              <a:t> if the sides do not agree on the replacement position, </a:t>
            </a:r>
            <a:r>
              <a:rPr lang="en-US" sz="3400" b="1" dirty="0"/>
              <a:t>the player who caused a ball to leave the court</a:t>
            </a:r>
            <a:r>
              <a:rPr lang="en-US" sz="3400" dirty="0"/>
              <a:t> (or a referee, if present) is entitled to decide where it is to be placed … </a:t>
            </a:r>
          </a:p>
          <a:p>
            <a:pPr marL="1079500" indent="-2159000">
              <a:spcBef>
                <a:spcPts val="1200"/>
              </a:spcBef>
              <a:buNone/>
            </a:pPr>
            <a:r>
              <a:rPr lang="en-US" sz="3400" dirty="0">
                <a:solidFill>
                  <a:srgbClr val="406FC4"/>
                </a:solidFill>
              </a:rPr>
              <a:t>6.6.3</a:t>
            </a:r>
            <a:r>
              <a:rPr lang="en-US" sz="3400" dirty="0"/>
              <a:t>	If a ball cannot be placed … because of the presence of another ball on the court, it is to be placed after the other ball has been played. However, if the ball to be placed will be played before the other ball, it is to be placed, as its </a:t>
            </a:r>
            <a:r>
              <a:rPr lang="en-US" sz="3400" b="1" dirty="0"/>
              <a:t>owner chooses</a:t>
            </a:r>
            <a:r>
              <a:rPr lang="en-US" sz="3400" dirty="0"/>
              <a:t>, … and in contact with the other ball </a:t>
            </a:r>
            <a:r>
              <a:rPr lang="en-US" sz="3400" b="1" dirty="0"/>
              <a:t>on either side</a:t>
            </a:r>
            <a:endParaRPr lang="en-AU" sz="3400" dirty="0"/>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838200" y="112542"/>
            <a:ext cx="10515600" cy="165319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Placing Balls </a:t>
            </a:r>
            <a:br>
              <a:rPr lang="en-US" sz="6700" b="1" dirty="0">
                <a:solidFill>
                  <a:srgbClr val="FF0000"/>
                </a:solidFill>
              </a:rPr>
            </a:br>
            <a:r>
              <a:rPr lang="en-AU" sz="5300" dirty="0"/>
              <a:t> </a:t>
            </a:r>
            <a:r>
              <a:rPr lang="en-AU" sz="4800" dirty="0">
                <a:solidFill>
                  <a:srgbClr val="406FC4"/>
                </a:solidFill>
                <a:latin typeface="+mn-lt"/>
                <a:ea typeface="+mn-ea"/>
                <a:cs typeface="+mn-cs"/>
              </a:rPr>
              <a:t>Rule 6.6</a:t>
            </a:r>
            <a:endParaRPr lang="en-GB" sz="4800" dirty="0">
              <a:solidFill>
                <a:srgbClr val="406FC4"/>
              </a:solidFill>
              <a:latin typeface="+mn-lt"/>
              <a:ea typeface="+mn-ea"/>
              <a:cs typeface="+mn-cs"/>
            </a:endParaRPr>
          </a:p>
        </p:txBody>
      </p:sp>
    </p:spTree>
    <p:extLst>
      <p:ext uri="{BB962C8B-B14F-4D97-AF65-F5344CB8AC3E}">
        <p14:creationId xmlns:p14="http://schemas.microsoft.com/office/powerpoint/2010/main" val="207050742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AEAFA82-F5EE-443B-844C-8AD59E52C18B}"/>
              </a:ext>
            </a:extLst>
          </p:cNvPr>
          <p:cNvSpPr txBox="1">
            <a:spLocks/>
          </p:cNvSpPr>
          <p:nvPr/>
        </p:nvSpPr>
        <p:spPr>
          <a:xfrm>
            <a:off x="828472" y="0"/>
            <a:ext cx="10515600" cy="13757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700" b="1" dirty="0">
                <a:solidFill>
                  <a:srgbClr val="FF0000"/>
                </a:solidFill>
              </a:rPr>
              <a:t>Placing Balls </a:t>
            </a:r>
            <a:endParaRPr lang="en-GB" sz="4800" dirty="0">
              <a:solidFill>
                <a:srgbClr val="406FC4"/>
              </a:solidFill>
              <a:latin typeface="+mn-lt"/>
              <a:ea typeface="+mn-ea"/>
              <a:cs typeface="+mn-cs"/>
            </a:endParaRPr>
          </a:p>
        </p:txBody>
      </p:sp>
      <p:sp>
        <p:nvSpPr>
          <p:cNvPr id="27"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14856" y="1323975"/>
            <a:ext cx="10957034" cy="1685925"/>
          </a:xfrm>
          <a:noFill/>
        </p:spPr>
        <p:txBody>
          <a:bodyPr>
            <a:noAutofit/>
          </a:bodyPr>
          <a:lstStyle/>
          <a:p>
            <a:pPr marL="1079500" indent="-2159000">
              <a:spcBef>
                <a:spcPts val="1200"/>
              </a:spcBef>
              <a:buNone/>
            </a:pPr>
            <a:r>
              <a:rPr lang="en-US" sz="3400" dirty="0">
                <a:solidFill>
                  <a:srgbClr val="406FC4"/>
                </a:solidFill>
              </a:rPr>
              <a:t>Rule 6.6.3   </a:t>
            </a:r>
            <a:r>
              <a:rPr lang="en-US" sz="3400" dirty="0"/>
              <a:t>If a ball cannot be placed … </a:t>
            </a:r>
            <a:r>
              <a:rPr lang="en-US" sz="3400" dirty="0">
                <a:solidFill>
                  <a:schemeClr val="accent1"/>
                </a:solidFill>
              </a:rPr>
              <a:t>[Example]</a:t>
            </a:r>
          </a:p>
          <a:p>
            <a:pPr marL="0" indent="0">
              <a:spcBef>
                <a:spcPts val="1200"/>
              </a:spcBef>
              <a:buNone/>
            </a:pPr>
            <a:r>
              <a:rPr lang="en-US" sz="3400" dirty="0"/>
              <a:t>Suppose that the </a:t>
            </a:r>
            <a:r>
              <a:rPr lang="en-US" sz="3400" b="1" dirty="0">
                <a:solidFill>
                  <a:srgbClr val="0000FF"/>
                </a:solidFill>
              </a:rPr>
              <a:t>blue</a:t>
            </a:r>
            <a:r>
              <a:rPr lang="en-US" sz="3400" dirty="0"/>
              <a:t> ball went out of bounds at the point shown by the ‘</a:t>
            </a:r>
            <a:r>
              <a:rPr lang="en-US" sz="3400" b="1" dirty="0">
                <a:solidFill>
                  <a:srgbClr val="0000FF"/>
                </a:solidFill>
              </a:rPr>
              <a:t>x</a:t>
            </a:r>
            <a:r>
              <a:rPr lang="en-US" sz="3400" dirty="0"/>
              <a:t>’ …</a:t>
            </a:r>
            <a:endParaRPr lang="en-AU" sz="3400" dirty="0"/>
          </a:p>
        </p:txBody>
      </p:sp>
      <p:grpSp>
        <p:nvGrpSpPr>
          <p:cNvPr id="30" name="Group 29"/>
          <p:cNvGrpSpPr/>
          <p:nvPr/>
        </p:nvGrpSpPr>
        <p:grpSpPr>
          <a:xfrm>
            <a:off x="0" y="2853447"/>
            <a:ext cx="12192000" cy="2628900"/>
            <a:chOff x="0" y="3048000"/>
            <a:chExt cx="12192000" cy="2628900"/>
          </a:xfrm>
        </p:grpSpPr>
        <p:cxnSp>
          <p:nvCxnSpPr>
            <p:cNvPr id="16" name="Straight Connector 15"/>
            <p:cNvCxnSpPr/>
            <p:nvPr/>
          </p:nvCxnSpPr>
          <p:spPr>
            <a:xfrm flipV="1">
              <a:off x="0" y="3201590"/>
              <a:ext cx="12192000" cy="78828"/>
            </a:xfrm>
            <a:prstGeom prst="line">
              <a:avLst/>
            </a:prstGeom>
            <a:ln w="304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5760000" y="3516900"/>
              <a:ext cx="2160000" cy="2160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592800" y="3402000"/>
              <a:ext cx="2160000" cy="2160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7938000" y="3387600"/>
              <a:ext cx="2160000" cy="216000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5124450" y="3048000"/>
              <a:ext cx="385042" cy="615553"/>
            </a:xfrm>
            <a:prstGeom prst="rect">
              <a:avLst/>
            </a:prstGeom>
            <a:noFill/>
          </p:spPr>
          <p:txBody>
            <a:bodyPr wrap="none" rtlCol="0">
              <a:spAutoFit/>
            </a:bodyPr>
            <a:lstStyle/>
            <a:p>
              <a:r>
                <a:rPr lang="en-US" sz="3400" b="1" dirty="0">
                  <a:solidFill>
                    <a:srgbClr val="0000FF"/>
                  </a:solidFill>
                </a:rPr>
                <a:t>x</a:t>
              </a:r>
            </a:p>
          </p:txBody>
        </p:sp>
      </p:grpSp>
      <p:sp>
        <p:nvSpPr>
          <p:cNvPr id="29" name="TextBox 28"/>
          <p:cNvSpPr txBox="1"/>
          <p:nvPr/>
        </p:nvSpPr>
        <p:spPr>
          <a:xfrm>
            <a:off x="697757" y="6099243"/>
            <a:ext cx="10761426" cy="437043"/>
          </a:xfrm>
          <a:prstGeom prst="rect">
            <a:avLst/>
          </a:prstGeom>
          <a:noFill/>
        </p:spPr>
        <p:txBody>
          <a:bodyPr wrap="square" rtlCol="0">
            <a:spAutoFit/>
          </a:bodyPr>
          <a:lstStyle/>
          <a:p>
            <a:pPr>
              <a:lnSpc>
                <a:spcPct val="80000"/>
              </a:lnSpc>
            </a:pPr>
            <a:r>
              <a:rPr lang="en-US" sz="2800" b="1" dirty="0">
                <a:solidFill>
                  <a:srgbClr val="0000FF"/>
                </a:solidFill>
                <a:latin typeface="Arial Narrow" pitchFamily="34" charset="0"/>
                <a:cs typeface="Times New Roman" pitchFamily="18" charset="0"/>
              </a:rPr>
              <a:t>Blue</a:t>
            </a:r>
            <a:r>
              <a:rPr lang="en-US" sz="2800" dirty="0">
                <a:latin typeface="Arial Narrow" pitchFamily="34" charset="0"/>
                <a:cs typeface="Times New Roman" pitchFamily="18" charset="0"/>
              </a:rPr>
              <a:t>’s owner can choose to place the </a:t>
            </a:r>
            <a:r>
              <a:rPr lang="en-US" sz="2800" b="1" dirty="0">
                <a:solidFill>
                  <a:srgbClr val="0000FF"/>
                </a:solidFill>
                <a:latin typeface="Arial Narrow" pitchFamily="34" charset="0"/>
                <a:cs typeface="Times New Roman" pitchFamily="18" charset="0"/>
              </a:rPr>
              <a:t>blue</a:t>
            </a:r>
            <a:r>
              <a:rPr lang="en-US" sz="2800" dirty="0">
                <a:latin typeface="Arial Narrow" pitchFamily="34" charset="0"/>
                <a:cs typeface="Times New Roman" pitchFamily="18" charset="0"/>
              </a:rPr>
              <a:t> ball at either of the position’s indicated</a:t>
            </a:r>
          </a:p>
        </p:txBody>
      </p:sp>
      <p:cxnSp>
        <p:nvCxnSpPr>
          <p:cNvPr id="34" name="Straight Arrow Connector 33"/>
          <p:cNvCxnSpPr>
            <a:stCxn id="29" idx="0"/>
          </p:cNvCxnSpPr>
          <p:nvPr/>
        </p:nvCxnSpPr>
        <p:spPr>
          <a:xfrm flipH="1" flipV="1">
            <a:off x="5282120" y="5252937"/>
            <a:ext cx="796350" cy="84630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6225702" y="5038928"/>
            <a:ext cx="1896894" cy="106031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50742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6"/>
            <a:ext cx="10515600" cy="886900"/>
          </a:xfrm>
        </p:spPr>
        <p:txBody>
          <a:bodyPr>
            <a:normAutofit/>
          </a:bodyPr>
          <a:lstStyle/>
          <a:p>
            <a:pPr algn="ctr"/>
            <a:r>
              <a:rPr lang="en-GB" sz="5400" b="1" dirty="0">
                <a:solidFill>
                  <a:srgbClr val="FF0000"/>
                </a:solidFill>
              </a:rPr>
              <a:t>Errors in the first four turns of a game</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1266094"/>
            <a:ext cx="10591800" cy="5240849"/>
          </a:xfrm>
          <a:noFill/>
        </p:spPr>
        <p:txBody>
          <a:bodyPr>
            <a:noAutofit/>
          </a:bodyPr>
          <a:lstStyle/>
          <a:p>
            <a:pPr marL="1079500" indent="-2159000">
              <a:lnSpc>
                <a:spcPct val="100000"/>
              </a:lnSpc>
              <a:spcBef>
                <a:spcPts val="600"/>
              </a:spcBef>
              <a:buNone/>
              <a:tabLst>
                <a:tab pos="1082675" algn="l"/>
              </a:tabLst>
            </a:pPr>
            <a:r>
              <a:rPr lang="en-GB" sz="3200" dirty="0">
                <a:solidFill>
                  <a:srgbClr val="406FC4"/>
                </a:solidFill>
              </a:rPr>
              <a:t>5.3.2	</a:t>
            </a:r>
            <a:r>
              <a:rPr lang="en-US" sz="3200" dirty="0"/>
              <a:t>If a player is </a:t>
            </a:r>
            <a:r>
              <a:rPr lang="en-US" sz="3200" dirty="0" err="1"/>
              <a:t>penalised</a:t>
            </a:r>
            <a:r>
              <a:rPr lang="en-US" sz="3200" dirty="0"/>
              <a:t> for committing a fault in one of the first four turns of the game, the ball they played has been played into the game. However, if the ball is replaced or left in a position in which it will impede the playing of another ball under Rule 5.2.1</a:t>
            </a:r>
            <a:r>
              <a:rPr lang="en-US" sz="3200" dirty="0">
                <a:solidFill>
                  <a:srgbClr val="9F5FCF"/>
                </a:solidFill>
              </a:rPr>
              <a:t>*</a:t>
            </a:r>
            <a:r>
              <a:rPr lang="en-US" sz="3200" dirty="0"/>
              <a:t>, it may be temporarily removed after its position has been marked</a:t>
            </a:r>
            <a:r>
              <a:rPr lang="en-GB" sz="3200" dirty="0"/>
              <a:t>.</a:t>
            </a:r>
          </a:p>
          <a:p>
            <a:pPr marL="1079500" indent="-2159000">
              <a:lnSpc>
                <a:spcPct val="100000"/>
              </a:lnSpc>
              <a:spcBef>
                <a:spcPts val="1200"/>
              </a:spcBef>
              <a:buNone/>
              <a:tabLst>
                <a:tab pos="1082675" algn="l"/>
              </a:tabLst>
            </a:pPr>
            <a:r>
              <a:rPr lang="en-GB" sz="3200" dirty="0"/>
              <a:t>	</a:t>
            </a:r>
            <a:r>
              <a:rPr lang="en-GB" sz="3200" dirty="0">
                <a:solidFill>
                  <a:srgbClr val="9F5FCF"/>
                </a:solidFill>
              </a:rPr>
              <a:t>*</a:t>
            </a:r>
            <a:r>
              <a:rPr lang="en-GB" sz="3200" dirty="0"/>
              <a:t>a ball being played-in near the start of a game. </a:t>
            </a:r>
          </a:p>
          <a:p>
            <a:pPr marL="1079500" indent="-2159000">
              <a:lnSpc>
                <a:spcPct val="100000"/>
              </a:lnSpc>
              <a:spcBef>
                <a:spcPts val="600"/>
              </a:spcBef>
              <a:buNone/>
              <a:tabLst>
                <a:tab pos="1082675" algn="l"/>
              </a:tabLst>
            </a:pPr>
            <a:r>
              <a:rPr lang="en-GB" sz="3200" dirty="0"/>
              <a:t> </a:t>
            </a:r>
            <a:endParaRPr lang="en-GB" sz="3200" dirty="0">
              <a:solidFill>
                <a:srgbClr val="406FC4"/>
              </a:solidFill>
            </a:endParaRPr>
          </a:p>
        </p:txBody>
      </p:sp>
    </p:spTree>
    <p:extLst>
      <p:ext uri="{BB962C8B-B14F-4D97-AF65-F5344CB8AC3E}">
        <p14:creationId xmlns:p14="http://schemas.microsoft.com/office/powerpoint/2010/main" val="397343325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First-four-balls-example 1</a:t>
            </a:r>
            <a:endParaRPr lang="en-GB" dirty="0"/>
          </a:p>
          <a:p>
            <a:pPr marL="0" indent="0">
              <a:buFont typeface="Arial" panose="020B0604020202020204" pitchFamily="34" charset="0"/>
              <a:buNone/>
            </a:pP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1"/>
            <a:ext cx="10515600" cy="2606774"/>
          </a:xfrm>
        </p:spPr>
        <p:txBody>
          <a:bodyPr>
            <a:normAutofit lnSpcReduction="10000"/>
          </a:bodyPr>
          <a:lstStyle/>
          <a:p>
            <a:pPr marL="0" indent="0">
              <a:buNone/>
            </a:pPr>
            <a:r>
              <a:rPr lang="en-AU" sz="4000" b="1" dirty="0">
                <a:solidFill>
                  <a:srgbClr val="0000FF"/>
                </a:solidFill>
              </a:rPr>
              <a:t>Blue</a:t>
            </a:r>
            <a:r>
              <a:rPr lang="en-AU" sz="4000" dirty="0"/>
              <a:t> committed a fault at the start of a game. The opponent chose to have the </a:t>
            </a:r>
            <a:r>
              <a:rPr lang="en-AU" sz="4000" b="1" dirty="0">
                <a:solidFill>
                  <a:srgbClr val="0000FF"/>
                </a:solidFill>
              </a:rPr>
              <a:t>blue </a:t>
            </a:r>
            <a:r>
              <a:rPr lang="en-AU" sz="4000" dirty="0"/>
              <a:t>ball replaced and then played the </a:t>
            </a:r>
            <a:r>
              <a:rPr lang="en-AU" sz="4000" b="1" dirty="0">
                <a:solidFill>
                  <a:srgbClr val="FF0000"/>
                </a:solidFill>
              </a:rPr>
              <a:t>red </a:t>
            </a:r>
            <a:r>
              <a:rPr lang="en-AU" sz="4000" dirty="0"/>
              <a:t>ball. In the next turn, the striker accidentally touched the </a:t>
            </a:r>
            <a:r>
              <a:rPr lang="en-AU" sz="4000" b="1" dirty="0">
                <a:solidFill>
                  <a:srgbClr val="0000FF"/>
                </a:solidFill>
              </a:rPr>
              <a:t>blue </a:t>
            </a:r>
            <a:r>
              <a:rPr lang="en-AU" sz="4000" dirty="0"/>
              <a:t>ball while trying to play the </a:t>
            </a:r>
            <a:r>
              <a:rPr lang="en-AU" sz="4000" b="1" dirty="0"/>
              <a:t>black</a:t>
            </a:r>
            <a:r>
              <a:rPr lang="en-AU" sz="4000" dirty="0"/>
              <a:t>.</a:t>
            </a:r>
          </a:p>
          <a:p>
            <a:pPr marL="0" indent="0">
              <a:buNone/>
            </a:pPr>
            <a:endParaRPr lang="en-AU" sz="4000" dirty="0"/>
          </a:p>
          <a:p>
            <a:pPr marL="0" indent="0">
              <a:buNone/>
            </a:pPr>
            <a:endParaRPr lang="en-GB" dirty="0"/>
          </a:p>
        </p:txBody>
      </p:sp>
      <p:sp>
        <p:nvSpPr>
          <p:cNvPr id="6" name="Content Placeholder 2">
            <a:extLst>
              <a:ext uri="{FF2B5EF4-FFF2-40B4-BE49-F238E27FC236}">
                <a16:creationId xmlns:a16="http://schemas.microsoft.com/office/drawing/2014/main" id="{EC056CE1-3377-4D23-B03E-FBD8FE370BAA}"/>
              </a:ext>
            </a:extLst>
          </p:cNvPr>
          <p:cNvSpPr txBox="1">
            <a:spLocks/>
          </p:cNvSpPr>
          <p:nvPr/>
        </p:nvSpPr>
        <p:spPr>
          <a:xfrm>
            <a:off x="838199" y="5264726"/>
            <a:ext cx="11353801" cy="1413165"/>
          </a:xfrm>
          <a:prstGeom prst="rect">
            <a:avLst/>
          </a:prstGeom>
          <a:ln w="57150">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3600" dirty="0"/>
              <a:t>Remedy:	</a:t>
            </a:r>
            <a:endParaRPr lang="en-AU" sz="3600" dirty="0">
              <a:solidFill>
                <a:schemeClr val="bg1">
                  <a:lumMod val="65000"/>
                </a:schemeClr>
              </a:solidFill>
            </a:endParaRPr>
          </a:p>
          <a:p>
            <a:pPr marL="1892300" indent="-2349500">
              <a:buNone/>
            </a:pPr>
            <a:r>
              <a:rPr lang="en-GB" sz="3600" dirty="0"/>
              <a:t>To play:</a:t>
            </a:r>
            <a:r>
              <a:rPr lang="en-GB" sz="4000" dirty="0"/>
              <a:t>	</a:t>
            </a:r>
            <a:r>
              <a:rPr lang="en-GB" sz="4000" b="1" dirty="0">
                <a:solidFill>
                  <a:schemeClr val="bg1"/>
                </a:solidFill>
              </a:rPr>
              <a:t>Yellow</a:t>
            </a:r>
          </a:p>
        </p:txBody>
      </p:sp>
      <p:sp>
        <p:nvSpPr>
          <p:cNvPr id="7" name="Content Placeholder 2">
            <a:extLst>
              <a:ext uri="{FF2B5EF4-FFF2-40B4-BE49-F238E27FC236}">
                <a16:creationId xmlns:a16="http://schemas.microsoft.com/office/drawing/2014/main" id="{33AEA66D-C163-4476-AEB0-89A765DE8C3F}"/>
              </a:ext>
            </a:extLst>
          </p:cNvPr>
          <p:cNvSpPr txBox="1">
            <a:spLocks/>
          </p:cNvSpPr>
          <p:nvPr/>
        </p:nvSpPr>
        <p:spPr>
          <a:xfrm>
            <a:off x="809622" y="3539050"/>
            <a:ext cx="10882747" cy="18076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800"/>
              </a:spcBef>
              <a:buFont typeface="Arial" panose="020B0604020202020204" pitchFamily="34" charset="0"/>
              <a:buNone/>
            </a:pPr>
            <a:r>
              <a:rPr lang="en-AU" sz="3600" dirty="0"/>
              <a:t>Has the striker just committed a fault while playing </a:t>
            </a:r>
            <a:r>
              <a:rPr lang="en-AU" sz="3600" b="1" dirty="0"/>
              <a:t>black</a:t>
            </a:r>
            <a:r>
              <a:rPr lang="en-AU" sz="3600" dirty="0"/>
              <a:t>?</a:t>
            </a:r>
          </a:p>
          <a:p>
            <a:pPr marL="0" indent="0">
              <a:lnSpc>
                <a:spcPct val="80000"/>
              </a:lnSpc>
              <a:spcBef>
                <a:spcPts val="1200"/>
              </a:spcBef>
              <a:buFont typeface="Arial" panose="020B0604020202020204" pitchFamily="34" charset="0"/>
              <a:buNone/>
            </a:pPr>
            <a:r>
              <a:rPr lang="en-AU" sz="3600" dirty="0"/>
              <a:t>What should happen to the balls?</a:t>
            </a:r>
          </a:p>
          <a:p>
            <a:pPr marL="0" indent="0">
              <a:lnSpc>
                <a:spcPct val="80000"/>
              </a:lnSpc>
              <a:spcBef>
                <a:spcPts val="1200"/>
              </a:spcBef>
              <a:buFont typeface="Arial" panose="020B0604020202020204" pitchFamily="34" charset="0"/>
              <a:buNone/>
            </a:pPr>
            <a:r>
              <a:rPr lang="en-AU" sz="3600" dirty="0"/>
              <a:t>Who plays next?</a:t>
            </a:r>
            <a:endParaRPr lang="en-GB" sz="3600" dirty="0"/>
          </a:p>
        </p:txBody>
      </p:sp>
    </p:spTree>
    <p:extLst>
      <p:ext uri="{BB962C8B-B14F-4D97-AF65-F5344CB8AC3E}">
        <p14:creationId xmlns:p14="http://schemas.microsoft.com/office/powerpoint/2010/main" val="132900838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First-four-balls-example 1</a:t>
            </a:r>
            <a:endParaRPr lang="en-GB" dirty="0"/>
          </a:p>
          <a:p>
            <a:pPr marL="0" indent="0">
              <a:buFont typeface="Arial" panose="020B0604020202020204" pitchFamily="34" charset="0"/>
              <a:buNone/>
            </a:pP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701898"/>
          </a:xfrm>
          <a:solidFill>
            <a:schemeClr val="bg1">
              <a:lumMod val="85000"/>
            </a:schemeClr>
          </a:solidFill>
        </p:spPr>
        <p:txBody>
          <a:bodyPr>
            <a:normAutofit fontScale="92500"/>
          </a:bodyPr>
          <a:lstStyle/>
          <a:p>
            <a:pPr marL="0" indent="0">
              <a:lnSpc>
                <a:spcPct val="80000"/>
              </a:lnSpc>
              <a:buNone/>
            </a:pPr>
            <a:r>
              <a:rPr lang="en-AU" sz="3500" b="1" dirty="0">
                <a:solidFill>
                  <a:srgbClr val="0000FF"/>
                </a:solidFill>
              </a:rPr>
              <a:t>Blue</a:t>
            </a:r>
            <a:r>
              <a:rPr lang="en-AU" sz="3500" dirty="0"/>
              <a:t> committed a fault at the start of a game. The opponent chose to have the </a:t>
            </a:r>
            <a:r>
              <a:rPr lang="en-AU" sz="3500" b="1" dirty="0">
                <a:solidFill>
                  <a:srgbClr val="0000FF"/>
                </a:solidFill>
              </a:rPr>
              <a:t>blue </a:t>
            </a:r>
            <a:r>
              <a:rPr lang="en-AU" sz="3500" dirty="0"/>
              <a:t>ball replaced and then played the </a:t>
            </a:r>
            <a:r>
              <a:rPr lang="en-AU" sz="3500" b="1" dirty="0">
                <a:solidFill>
                  <a:srgbClr val="FF0000"/>
                </a:solidFill>
              </a:rPr>
              <a:t>red </a:t>
            </a:r>
            <a:r>
              <a:rPr lang="en-AU" sz="3500" dirty="0"/>
              <a:t>ball. In the next turn, the striker accidentally touched the </a:t>
            </a:r>
            <a:r>
              <a:rPr lang="en-AU" sz="3500" b="1" dirty="0">
                <a:solidFill>
                  <a:srgbClr val="0000FF"/>
                </a:solidFill>
              </a:rPr>
              <a:t>blue </a:t>
            </a:r>
            <a:r>
              <a:rPr lang="en-AU" sz="3500" dirty="0"/>
              <a:t>ball while trying to play the </a:t>
            </a:r>
            <a:r>
              <a:rPr lang="en-AU" sz="3500" b="1" dirty="0"/>
              <a:t>black</a:t>
            </a:r>
            <a:r>
              <a:rPr lang="en-AU" sz="3500" dirty="0"/>
              <a:t>.</a:t>
            </a:r>
          </a:p>
          <a:p>
            <a:pPr marL="0" indent="0">
              <a:buNone/>
            </a:pPr>
            <a:endParaRPr lang="en-AU" sz="4000" dirty="0"/>
          </a:p>
          <a:p>
            <a:pPr marL="0" indent="0">
              <a:buNone/>
            </a:pPr>
            <a:endParaRPr lang="en-GB" dirty="0"/>
          </a:p>
        </p:txBody>
      </p:sp>
      <p:sp>
        <p:nvSpPr>
          <p:cNvPr id="6" name="Content Placeholder 2">
            <a:extLst>
              <a:ext uri="{FF2B5EF4-FFF2-40B4-BE49-F238E27FC236}">
                <a16:creationId xmlns:a16="http://schemas.microsoft.com/office/drawing/2014/main" id="{EC056CE1-3377-4D23-B03E-FBD8FE370BAA}"/>
              </a:ext>
            </a:extLst>
          </p:cNvPr>
          <p:cNvSpPr txBox="1">
            <a:spLocks/>
          </p:cNvSpPr>
          <p:nvPr/>
        </p:nvSpPr>
        <p:spPr>
          <a:xfrm>
            <a:off x="838199" y="3990976"/>
            <a:ext cx="11353801" cy="2552700"/>
          </a:xfrm>
          <a:prstGeom prst="rect">
            <a:avLst/>
          </a:prstGeom>
          <a:ln w="57150">
            <a:solidFill>
              <a:srgbClr val="C00000"/>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100000"/>
              </a:lnSpc>
              <a:buNone/>
            </a:pPr>
            <a:r>
              <a:rPr lang="en-AU" sz="4000" dirty="0"/>
              <a:t>Remedy:	</a:t>
            </a:r>
            <a:r>
              <a:rPr lang="en-AU" sz="4400" dirty="0"/>
              <a:t>The owner of </a:t>
            </a:r>
            <a:r>
              <a:rPr lang="en-AU" sz="4400" b="1" dirty="0"/>
              <a:t>black</a:t>
            </a:r>
            <a:r>
              <a:rPr lang="en-AU" sz="4400" dirty="0"/>
              <a:t> has committed a fault. The opponents can chose whether to have the balls replaced or leave them where they stopped.</a:t>
            </a:r>
            <a:br>
              <a:rPr lang="en-AU" sz="4000" dirty="0"/>
            </a:br>
            <a:r>
              <a:rPr lang="en-AU" sz="3100" dirty="0"/>
              <a:t>The </a:t>
            </a:r>
            <a:r>
              <a:rPr lang="en-AU" sz="3100" b="1" dirty="0">
                <a:solidFill>
                  <a:srgbClr val="0000FF"/>
                </a:solidFill>
              </a:rPr>
              <a:t>blue</a:t>
            </a:r>
            <a:r>
              <a:rPr lang="en-AU" sz="3100" dirty="0"/>
              <a:t> ball could have been removed from the court if it was in the way </a:t>
            </a:r>
            <a:r>
              <a:rPr lang="en-AU" sz="2600" dirty="0"/>
              <a:t>(</a:t>
            </a:r>
            <a:r>
              <a:rPr lang="en-AU" sz="3100" dirty="0"/>
              <a:t>but, because it wasn’t, it was a ball in play (and not an outside agency).</a:t>
            </a:r>
          </a:p>
          <a:p>
            <a:pPr marL="1892300" indent="-2349500">
              <a:buNone/>
            </a:pPr>
            <a:r>
              <a:rPr lang="en-GB" sz="4000" dirty="0"/>
              <a:t>To play:	</a:t>
            </a:r>
            <a:r>
              <a:rPr lang="en-GB" sz="4000" b="1" dirty="0">
                <a:solidFill>
                  <a:srgbClr val="D2A000"/>
                </a:solidFill>
              </a:rPr>
              <a:t>Yellow</a:t>
            </a:r>
            <a:endParaRPr lang="en-GB" sz="4000" b="1" dirty="0">
              <a:solidFill>
                <a:srgbClr val="FF0000"/>
              </a:solidFill>
            </a:endParaRPr>
          </a:p>
        </p:txBody>
      </p:sp>
      <p:sp>
        <p:nvSpPr>
          <p:cNvPr id="7" name="Content Placeholder 2">
            <a:extLst>
              <a:ext uri="{FF2B5EF4-FFF2-40B4-BE49-F238E27FC236}">
                <a16:creationId xmlns:a16="http://schemas.microsoft.com/office/drawing/2014/main" id="{33AEA66D-C163-4476-AEB0-89A765DE8C3F}"/>
              </a:ext>
            </a:extLst>
          </p:cNvPr>
          <p:cNvSpPr txBox="1">
            <a:spLocks/>
          </p:cNvSpPr>
          <p:nvPr/>
        </p:nvSpPr>
        <p:spPr>
          <a:xfrm>
            <a:off x="838199" y="2429901"/>
            <a:ext cx="10515600" cy="158964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800"/>
              </a:spcBef>
              <a:buFont typeface="Arial" panose="020B0604020202020204" pitchFamily="34" charset="0"/>
              <a:buNone/>
            </a:pPr>
            <a:r>
              <a:rPr lang="en-AU" sz="3400" dirty="0"/>
              <a:t>Has the striker just committed a fault while playing </a:t>
            </a:r>
            <a:r>
              <a:rPr lang="en-AU" sz="3400" b="1" dirty="0"/>
              <a:t>black</a:t>
            </a:r>
            <a:r>
              <a:rPr lang="en-AU" sz="3400" dirty="0"/>
              <a:t>?</a:t>
            </a:r>
          </a:p>
          <a:p>
            <a:pPr marL="0" indent="0">
              <a:lnSpc>
                <a:spcPct val="80000"/>
              </a:lnSpc>
              <a:spcBef>
                <a:spcPts val="1200"/>
              </a:spcBef>
              <a:buFont typeface="Arial" panose="020B0604020202020204" pitchFamily="34" charset="0"/>
              <a:buNone/>
            </a:pPr>
            <a:r>
              <a:rPr lang="en-AU" sz="3400" dirty="0"/>
              <a:t>What should happen to the balls?</a:t>
            </a:r>
          </a:p>
          <a:p>
            <a:pPr marL="0" indent="0">
              <a:lnSpc>
                <a:spcPct val="80000"/>
              </a:lnSpc>
              <a:spcBef>
                <a:spcPts val="1200"/>
              </a:spcBef>
              <a:buFont typeface="Arial" panose="020B0604020202020204" pitchFamily="34" charset="0"/>
              <a:buNone/>
            </a:pPr>
            <a:r>
              <a:rPr lang="en-AU" sz="3400" dirty="0"/>
              <a:t>Who plays next?</a:t>
            </a:r>
          </a:p>
          <a:p>
            <a:pPr marL="0" indent="0">
              <a:buFont typeface="Arial" panose="020B0604020202020204" pitchFamily="34" charset="0"/>
              <a:buNone/>
            </a:pPr>
            <a:endParaRPr lang="en-AU" sz="40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01472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209550"/>
            <a:ext cx="10515600" cy="1285875"/>
          </a:xfrm>
        </p:spPr>
        <p:txBody>
          <a:bodyPr>
            <a:noAutofit/>
          </a:bodyPr>
          <a:lstStyle/>
          <a:p>
            <a:pPr algn="ctr"/>
            <a:r>
              <a:rPr lang="en-AU" sz="9600" b="1" dirty="0">
                <a:solidFill>
                  <a:srgbClr val="0000FF"/>
                </a:solidFill>
              </a:rPr>
              <a:t>Stroke</a:t>
            </a:r>
            <a:endParaRPr lang="en-GB" sz="96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1793" y="1576551"/>
            <a:ext cx="11124391" cy="4918841"/>
          </a:xfrm>
        </p:spPr>
        <p:txBody>
          <a:bodyPr>
            <a:normAutofit/>
          </a:bodyPr>
          <a:lstStyle/>
          <a:p>
            <a:pPr marL="0" indent="0">
              <a:lnSpc>
                <a:spcPct val="100000"/>
              </a:lnSpc>
              <a:spcBef>
                <a:spcPts val="0"/>
              </a:spcBef>
              <a:buNone/>
            </a:pPr>
            <a:r>
              <a:rPr lang="en-GB" sz="4000" dirty="0">
                <a:latin typeface="Times New Roman" panose="02020603050405020304" pitchFamily="18" charset="0"/>
                <a:cs typeface="Times New Roman" panose="02020603050405020304" pitchFamily="18" charset="0"/>
              </a:rPr>
              <a:t>This deals with situations where </a:t>
            </a:r>
            <a:r>
              <a:rPr lang="en-GB" sz="4000" u="sng" dirty="0">
                <a:latin typeface="Times New Roman" panose="02020603050405020304" pitchFamily="18" charset="0"/>
                <a:cs typeface="Times New Roman" panose="02020603050405020304" pitchFamily="18" charset="0"/>
              </a:rPr>
              <a:t>while </a:t>
            </a:r>
            <a:r>
              <a:rPr lang="en-AU" sz="4000" u="sng" dirty="0">
                <a:latin typeface="Times New Roman" panose="02020603050405020304" pitchFamily="18" charset="0"/>
                <a:cs typeface="Times New Roman" panose="02020603050405020304" pitchFamily="18" charset="0"/>
              </a:rPr>
              <a:t>committing a fault</a:t>
            </a:r>
            <a:r>
              <a:rPr lang="en-AU" sz="4000" dirty="0">
                <a:latin typeface="Times New Roman" panose="02020603050405020304" pitchFamily="18" charset="0"/>
                <a:cs typeface="Times New Roman" panose="02020603050405020304" pitchFamily="18" charset="0"/>
              </a:rPr>
              <a:t>, </a:t>
            </a:r>
            <a:r>
              <a:rPr lang="en-GB" sz="4000" dirty="0">
                <a:latin typeface="Times New Roman" panose="02020603050405020304" pitchFamily="18" charset="0"/>
                <a:cs typeface="Times New Roman" panose="02020603050405020304" pitchFamily="18" charset="0"/>
              </a:rPr>
              <a:t>the player’s mallet</a:t>
            </a:r>
          </a:p>
          <a:p>
            <a:pPr marL="288000" indent="-288000">
              <a:lnSpc>
                <a:spcPct val="100000"/>
              </a:lnSpc>
              <a:spcBef>
                <a:spcPts val="1200"/>
              </a:spcBef>
            </a:pPr>
            <a:r>
              <a:rPr lang="en-AU" sz="4000" dirty="0">
                <a:latin typeface="Times New Roman" panose="02020603050405020304" pitchFamily="18" charset="0"/>
                <a:cs typeface="Times New Roman" panose="02020603050405020304" pitchFamily="18" charset="0"/>
              </a:rPr>
              <a:t>didn’t touch the ball he intended to play; or</a:t>
            </a:r>
          </a:p>
          <a:p>
            <a:pPr marL="288000" indent="-288000">
              <a:lnSpc>
                <a:spcPct val="100000"/>
              </a:lnSpc>
              <a:spcBef>
                <a:spcPts val="600"/>
              </a:spcBef>
            </a:pPr>
            <a:r>
              <a:rPr lang="en-AU" sz="4000" dirty="0">
                <a:latin typeface="Times New Roman" panose="02020603050405020304" pitchFamily="18" charset="0"/>
                <a:cs typeface="Times New Roman" panose="02020603050405020304" pitchFamily="18" charset="0"/>
              </a:rPr>
              <a:t>touched a ball other than the one he intended to play</a:t>
            </a:r>
            <a:r>
              <a:rPr lang="en-GB" sz="4000" dirty="0">
                <a:latin typeface="Times New Roman" panose="02020603050405020304" pitchFamily="18" charset="0"/>
                <a:cs typeface="Times New Roman" panose="02020603050405020304" pitchFamily="18" charset="0"/>
              </a:rPr>
              <a:t> </a:t>
            </a:r>
          </a:p>
          <a:p>
            <a:pPr marL="0" indent="0">
              <a:lnSpc>
                <a:spcPct val="100000"/>
              </a:lnSpc>
              <a:spcBef>
                <a:spcPts val="1200"/>
              </a:spcBef>
              <a:buNone/>
            </a:pPr>
            <a:r>
              <a:rPr lang="en-AU" sz="4000" dirty="0">
                <a:solidFill>
                  <a:srgbClr val="0000FF"/>
                </a:solidFill>
                <a:latin typeface="Times New Roman" panose="02020603050405020304" pitchFamily="18" charset="0"/>
                <a:cs typeface="Times New Roman" panose="02020603050405020304" pitchFamily="18" charset="0"/>
              </a:rPr>
              <a:t>The stroke is with the ball the player intended to play</a:t>
            </a:r>
            <a:r>
              <a:rPr lang="en-AU" sz="4000" dirty="0">
                <a:latin typeface="Times New Roman" panose="02020603050405020304" pitchFamily="18" charset="0"/>
                <a:cs typeface="Times New Roman" panose="02020603050405020304" pitchFamily="18" charset="0"/>
              </a:rPr>
              <a:t>.</a:t>
            </a:r>
          </a:p>
          <a:p>
            <a:pPr marL="0" indent="0">
              <a:lnSpc>
                <a:spcPct val="100000"/>
              </a:lnSpc>
              <a:spcBef>
                <a:spcPts val="1200"/>
              </a:spcBef>
              <a:buNone/>
            </a:pPr>
            <a:r>
              <a:rPr lang="en-GB" sz="3200" dirty="0">
                <a:latin typeface="Times New Roman" panose="02020603050405020304" pitchFamily="18" charset="0"/>
                <a:cs typeface="Times New Roman" panose="02020603050405020304" pitchFamily="18" charset="0"/>
              </a:rPr>
              <a:t>But an </a:t>
            </a:r>
            <a:r>
              <a:rPr lang="en-GB" sz="3200" b="1" dirty="0">
                <a:solidFill>
                  <a:srgbClr val="0000FF"/>
                </a:solidFill>
                <a:latin typeface="Times New Roman" panose="02020603050405020304" pitchFamily="18" charset="0"/>
                <a:cs typeface="Times New Roman" panose="02020603050405020304" pitchFamily="18" charset="0"/>
              </a:rPr>
              <a:t>air</a:t>
            </a:r>
            <a:r>
              <a:rPr lang="en-GB" sz="3200" dirty="0">
                <a:latin typeface="Times New Roman" panose="02020603050405020304" pitchFamily="18" charset="0"/>
                <a:cs typeface="Times New Roman" panose="02020603050405020304" pitchFamily="18" charset="0"/>
              </a:rPr>
              <a:t> shot is still not a stroke unless a fault was committed.</a:t>
            </a:r>
          </a:p>
          <a:p>
            <a:pPr marL="0" indent="0">
              <a:lnSpc>
                <a:spcPct val="100000"/>
              </a:lnSpc>
              <a:spcBef>
                <a:spcPts val="0"/>
              </a:spcBef>
              <a:buNone/>
            </a:pPr>
            <a:r>
              <a:rPr lang="en-GB" sz="3200" dirty="0">
                <a:latin typeface="Times New Roman" panose="02020603050405020304" pitchFamily="18" charset="0"/>
                <a:cs typeface="Times New Roman" panose="02020603050405020304" pitchFamily="18" charset="0"/>
              </a:rPr>
              <a:t>A declared stroke is a stroke with the ball nominated by the player.</a:t>
            </a:r>
            <a:r>
              <a:rPr lang="en-GB" dirty="0"/>
              <a:t> </a:t>
            </a:r>
            <a:endParaRPr lang="en-GB"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749526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6"/>
            <a:ext cx="10515600" cy="886900"/>
          </a:xfrm>
        </p:spPr>
        <p:txBody>
          <a:bodyPr>
            <a:normAutofit/>
          </a:bodyPr>
          <a:lstStyle/>
          <a:p>
            <a:pPr algn="ctr"/>
            <a:r>
              <a:rPr lang="en-US" sz="5400" b="1" dirty="0">
                <a:solidFill>
                  <a:srgbClr val="FF0000"/>
                </a:solidFill>
              </a:rPr>
              <a:t>Calling a fault for touching balls</a:t>
            </a:r>
            <a:endParaRPr lang="en-GB" sz="5400" b="1" dirty="0">
              <a:solidFill>
                <a:srgbClr val="FF0000"/>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1525" y="1266094"/>
            <a:ext cx="10715625" cy="5240849"/>
          </a:xfrm>
          <a:noFill/>
        </p:spPr>
        <p:txBody>
          <a:bodyPr>
            <a:noAutofit/>
          </a:bodyPr>
          <a:lstStyle/>
          <a:p>
            <a:pPr marL="1008000" indent="-2159000">
              <a:lnSpc>
                <a:spcPct val="100000"/>
              </a:lnSpc>
              <a:spcBef>
                <a:spcPts val="600"/>
              </a:spcBef>
              <a:buNone/>
              <a:tabLst>
                <a:tab pos="1082675" algn="l"/>
              </a:tabLst>
            </a:pPr>
            <a:r>
              <a:rPr lang="en-GB" dirty="0">
                <a:solidFill>
                  <a:srgbClr val="406FC4"/>
                </a:solidFill>
              </a:rPr>
              <a:t>11.3.3</a:t>
            </a:r>
            <a:r>
              <a:rPr lang="en-GB" sz="3200" dirty="0">
                <a:solidFill>
                  <a:srgbClr val="406FC4"/>
                </a:solidFill>
              </a:rPr>
              <a:t> </a:t>
            </a:r>
            <a:r>
              <a:rPr lang="en-US" dirty="0"/>
              <a:t>When the mallet strikes a ball that is in contact with another ball before the stroke is played, the following faults may only be declared if the observer, assisted by nothing more than spectacles, contact lenses or a hearing aid</a:t>
            </a:r>
            <a:r>
              <a:rPr lang="en-GB" dirty="0"/>
              <a:t>.</a:t>
            </a:r>
          </a:p>
          <a:p>
            <a:pPr marL="1368000" indent="-2159000">
              <a:lnSpc>
                <a:spcPct val="100000"/>
              </a:lnSpc>
              <a:spcBef>
                <a:spcPts val="600"/>
              </a:spcBef>
              <a:buNone/>
              <a:tabLst>
                <a:tab pos="1082675" algn="l"/>
              </a:tabLst>
            </a:pPr>
            <a:r>
              <a:rPr lang="en-GB" sz="3200" dirty="0">
                <a:solidFill>
                  <a:srgbClr val="9F5FCF"/>
                </a:solidFill>
              </a:rPr>
              <a:t>          </a:t>
            </a:r>
            <a:r>
              <a:rPr lang="en-US" dirty="0"/>
              <a:t>(a) under Rule 11.2.4, sees a separation between mallet and ball followed by a second contact between mallet and ball; or</a:t>
            </a:r>
          </a:p>
          <a:p>
            <a:pPr marL="1368000" indent="-2159000">
              <a:lnSpc>
                <a:spcPct val="100000"/>
              </a:lnSpc>
              <a:spcBef>
                <a:spcPts val="600"/>
              </a:spcBef>
              <a:buNone/>
              <a:tabLst>
                <a:tab pos="1082675" algn="l"/>
              </a:tabLst>
            </a:pPr>
            <a:r>
              <a:rPr lang="en-US" dirty="0"/>
              <a:t>            (b</a:t>
            </a:r>
            <a:r>
              <a:rPr lang="en-GB" dirty="0"/>
              <a:t>) </a:t>
            </a:r>
            <a:r>
              <a:rPr lang="en-US" dirty="0"/>
              <a:t>under Rule 11.2.5, sees or hears a contact between mallet and ball that is materially longer than that which necessarily occurs in a stroke of the same type.</a:t>
            </a:r>
          </a:p>
          <a:p>
            <a:pPr marL="1008000" indent="-2159000">
              <a:lnSpc>
                <a:spcPct val="100000"/>
              </a:lnSpc>
              <a:spcBef>
                <a:spcPts val="600"/>
              </a:spcBef>
              <a:buNone/>
              <a:tabLst>
                <a:tab pos="1082675" algn="l"/>
              </a:tabLst>
            </a:pPr>
            <a:r>
              <a:rPr lang="en-GB" dirty="0">
                <a:solidFill>
                  <a:srgbClr val="406FC4"/>
                </a:solidFill>
              </a:rPr>
              <a:t>11.3.4</a:t>
            </a:r>
            <a:r>
              <a:rPr lang="en-GB" sz="3200" dirty="0">
                <a:solidFill>
                  <a:srgbClr val="406FC4"/>
                </a:solidFill>
              </a:rPr>
              <a:t> </a:t>
            </a:r>
            <a:r>
              <a:rPr lang="en-US" dirty="0"/>
              <a:t>In other cases, the commission of a fault may be deduced from  other observations, including sound and the movement of balls. </a:t>
            </a:r>
            <a:br>
              <a:rPr lang="en-GB" sz="3200" dirty="0"/>
            </a:br>
            <a:endParaRPr lang="en-GB" sz="3200" dirty="0"/>
          </a:p>
          <a:p>
            <a:pPr marL="1079500" indent="-2159000">
              <a:lnSpc>
                <a:spcPct val="100000"/>
              </a:lnSpc>
              <a:spcBef>
                <a:spcPts val="600"/>
              </a:spcBef>
              <a:buNone/>
              <a:tabLst>
                <a:tab pos="1082675" algn="l"/>
              </a:tabLst>
            </a:pPr>
            <a:r>
              <a:rPr lang="en-GB" sz="3200" dirty="0"/>
              <a:t> </a:t>
            </a:r>
            <a:endParaRPr lang="en-GB" sz="3200" dirty="0">
              <a:solidFill>
                <a:srgbClr val="406FC4"/>
              </a:solidFill>
            </a:endParaRPr>
          </a:p>
        </p:txBody>
      </p:sp>
    </p:spTree>
    <p:extLst>
      <p:ext uri="{BB962C8B-B14F-4D97-AF65-F5344CB8AC3E}">
        <p14:creationId xmlns:p14="http://schemas.microsoft.com/office/powerpoint/2010/main" val="397343325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6"/>
            <a:ext cx="10515600" cy="886900"/>
          </a:xfrm>
        </p:spPr>
        <p:txBody>
          <a:bodyPr>
            <a:normAutofit/>
          </a:bodyPr>
          <a:lstStyle/>
          <a:p>
            <a:pPr algn="ctr"/>
            <a:r>
              <a:rPr lang="en-GB" b="1" dirty="0">
                <a:solidFill>
                  <a:srgbClr val="FF0000"/>
                </a:solidFill>
              </a:rPr>
              <a:t>Information requested by the opposing side</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1266094"/>
            <a:ext cx="10515600" cy="5240849"/>
          </a:xfrm>
          <a:noFill/>
        </p:spPr>
        <p:txBody>
          <a:bodyPr>
            <a:noAutofit/>
          </a:bodyPr>
          <a:lstStyle/>
          <a:p>
            <a:pPr marL="1163638" indent="-2243138">
              <a:lnSpc>
                <a:spcPct val="100000"/>
              </a:lnSpc>
              <a:spcBef>
                <a:spcPts val="600"/>
              </a:spcBef>
              <a:buNone/>
              <a:tabLst>
                <a:tab pos="1168400" algn="l"/>
              </a:tabLst>
            </a:pPr>
            <a:r>
              <a:rPr lang="en-GB" sz="3200" dirty="0">
                <a:solidFill>
                  <a:srgbClr val="406FC4"/>
                </a:solidFill>
              </a:rPr>
              <a:t>14.4.1	</a:t>
            </a:r>
            <a:r>
              <a:rPr lang="en-GB" dirty="0"/>
              <a:t>If asked and able to do so, a player is to inform the opposing side promptly about the Rules relating to any matter …, the colour of any ball on the court, … how much time remains in a time-limited game or, in handicap play, how many extra turns remain.</a:t>
            </a:r>
          </a:p>
          <a:p>
            <a:pPr marL="1163638" indent="-2243138">
              <a:lnSpc>
                <a:spcPct val="100000"/>
              </a:lnSpc>
              <a:spcBef>
                <a:spcPts val="600"/>
              </a:spcBef>
              <a:buNone/>
              <a:tabLst>
                <a:tab pos="1168400" algn="l"/>
              </a:tabLst>
            </a:pPr>
            <a:r>
              <a:rPr lang="en-GB" dirty="0">
                <a:solidFill>
                  <a:srgbClr val="406FC4"/>
                </a:solidFill>
              </a:rPr>
              <a:t>	This is in addition to information they had to give before, namely, anything relating to the state of the game, such as the score, which hoop is next in order, which ball was played last and, how any ball over the halfway line reached its position.</a:t>
            </a:r>
          </a:p>
          <a:p>
            <a:pPr marL="1163638" indent="-2243138">
              <a:lnSpc>
                <a:spcPct val="100000"/>
              </a:lnSpc>
              <a:spcBef>
                <a:spcPts val="600"/>
              </a:spcBef>
              <a:buNone/>
              <a:tabLst>
                <a:tab pos="1168400" algn="l"/>
              </a:tabLst>
            </a:pPr>
            <a:endParaRPr lang="en-GB" dirty="0"/>
          </a:p>
          <a:p>
            <a:pPr marL="1079500" indent="-2159000">
              <a:lnSpc>
                <a:spcPct val="100000"/>
              </a:lnSpc>
              <a:spcBef>
                <a:spcPts val="2400"/>
              </a:spcBef>
              <a:buNone/>
              <a:tabLst>
                <a:tab pos="1082675" algn="l"/>
              </a:tabLst>
            </a:pPr>
            <a:r>
              <a:rPr lang="en-AU" sz="3200" dirty="0"/>
              <a:t>	</a:t>
            </a:r>
            <a:endParaRPr lang="en-GB" sz="3200" dirty="0">
              <a:solidFill>
                <a:srgbClr val="406FC4"/>
              </a:solidFill>
            </a:endParaRPr>
          </a:p>
        </p:txBody>
      </p:sp>
    </p:spTree>
    <p:extLst>
      <p:ext uri="{BB962C8B-B14F-4D97-AF65-F5344CB8AC3E}">
        <p14:creationId xmlns:p14="http://schemas.microsoft.com/office/powerpoint/2010/main" val="206763118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6"/>
            <a:ext cx="10515600" cy="886900"/>
          </a:xfrm>
        </p:spPr>
        <p:txBody>
          <a:bodyPr>
            <a:normAutofit/>
          </a:bodyPr>
          <a:lstStyle/>
          <a:p>
            <a:pPr algn="ctr"/>
            <a:r>
              <a:rPr lang="en-GB" b="1" dirty="0">
                <a:solidFill>
                  <a:srgbClr val="FF0000"/>
                </a:solidFill>
              </a:rPr>
              <a:t>Rule 16. Behaviour</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0" y="1266094"/>
            <a:ext cx="10515600" cy="5240849"/>
          </a:xfrm>
        </p:spPr>
        <p:txBody>
          <a:bodyPr>
            <a:noAutofit/>
          </a:bodyPr>
          <a:lstStyle/>
          <a:p>
            <a:pPr marL="0" indent="0">
              <a:buNone/>
            </a:pPr>
            <a:r>
              <a:rPr lang="en-GB" sz="3200" dirty="0">
                <a:solidFill>
                  <a:srgbClr val="406FC4"/>
                </a:solidFill>
              </a:rPr>
              <a:t>Rule name has changed from “Etiquette” to “Behaviour”.</a:t>
            </a:r>
          </a:p>
          <a:p>
            <a:pPr marL="1252538" indent="-1252538">
              <a:lnSpc>
                <a:spcPct val="80000"/>
              </a:lnSpc>
              <a:buNone/>
            </a:pPr>
            <a:r>
              <a:rPr lang="en-GB" dirty="0">
                <a:solidFill>
                  <a:srgbClr val="406FC4"/>
                </a:solidFill>
              </a:rPr>
              <a:t>16.2.7</a:t>
            </a:r>
            <a:r>
              <a:rPr lang="en-GB" sz="3200" dirty="0">
                <a:solidFill>
                  <a:srgbClr val="406FC4"/>
                </a:solidFill>
              </a:rPr>
              <a:t>	</a:t>
            </a:r>
            <a:r>
              <a:rPr lang="en-GB" dirty="0">
                <a:solidFill>
                  <a:srgbClr val="406FC4"/>
                </a:solidFill>
              </a:rPr>
              <a:t>Changed from “knowingly or repeatedly plays the partner ball” to deliberately or repeatedly [does any of a number of things in a list including interference with a ball, wrong ball play, etc.]</a:t>
            </a:r>
          </a:p>
          <a:p>
            <a:pPr marL="1252538" indent="-1252538">
              <a:lnSpc>
                <a:spcPct val="80000"/>
              </a:lnSpc>
              <a:buNone/>
            </a:pPr>
            <a:r>
              <a:rPr lang="en-GB" dirty="0">
                <a:solidFill>
                  <a:srgbClr val="406FC4"/>
                </a:solidFill>
              </a:rPr>
              <a:t>16.2.8	Fails to reply promptly to a request as required by the rules</a:t>
            </a:r>
            <a:br>
              <a:rPr lang="en-GB" dirty="0">
                <a:solidFill>
                  <a:srgbClr val="406FC4"/>
                </a:solidFill>
              </a:rPr>
            </a:br>
            <a:r>
              <a:rPr lang="en-GB" dirty="0">
                <a:solidFill>
                  <a:srgbClr val="406FC4"/>
                </a:solidFill>
              </a:rPr>
              <a:t>Also includes time wasting and failure to play with dispatch</a:t>
            </a:r>
          </a:p>
          <a:p>
            <a:pPr marL="1252538" indent="-1252538">
              <a:lnSpc>
                <a:spcPct val="80000"/>
              </a:lnSpc>
              <a:spcBef>
                <a:spcPts val="1800"/>
              </a:spcBef>
              <a:buNone/>
            </a:pPr>
            <a:r>
              <a:rPr lang="en-GB" sz="2400" dirty="0">
                <a:solidFill>
                  <a:srgbClr val="406FC4"/>
                </a:solidFill>
              </a:rPr>
              <a:t>Omitted	</a:t>
            </a:r>
            <a:r>
              <a:rPr lang="en-GB" dirty="0">
                <a:solidFill>
                  <a:srgbClr val="406FC4"/>
                </a:solidFill>
              </a:rPr>
              <a:t>“smokes or drinks alcohol during a game”</a:t>
            </a:r>
            <a:br>
              <a:rPr lang="en-GB" dirty="0">
                <a:solidFill>
                  <a:srgbClr val="406FC4"/>
                </a:solidFill>
              </a:rPr>
            </a:br>
            <a:r>
              <a:rPr lang="en-GB" dirty="0">
                <a:solidFill>
                  <a:srgbClr val="406FC4"/>
                </a:solidFill>
              </a:rPr>
              <a:t>“provides wrong information to an opponent”</a:t>
            </a:r>
          </a:p>
          <a:p>
            <a:pPr marL="1252538" indent="-1252538">
              <a:spcBef>
                <a:spcPts val="2400"/>
              </a:spcBef>
              <a:buNone/>
            </a:pPr>
            <a:r>
              <a:rPr lang="en-GB" dirty="0">
                <a:solidFill>
                  <a:srgbClr val="406FC4"/>
                </a:solidFill>
              </a:rPr>
              <a:t>16.3</a:t>
            </a:r>
            <a:r>
              <a:rPr lang="en-GB" dirty="0"/>
              <a:t>	</a:t>
            </a:r>
            <a:r>
              <a:rPr lang="en-GB" dirty="0">
                <a:solidFill>
                  <a:srgbClr val="406FC4"/>
                </a:solidFill>
              </a:rPr>
              <a:t>This section is devoted to “Playing with Reasonable Dispatch”</a:t>
            </a:r>
          </a:p>
          <a:p>
            <a:pPr marL="1252538" indent="-1252538">
              <a:spcBef>
                <a:spcPts val="2400"/>
              </a:spcBef>
              <a:buNone/>
            </a:pPr>
            <a:r>
              <a:rPr lang="en-GB" dirty="0">
                <a:solidFill>
                  <a:srgbClr val="406FC4"/>
                </a:solidFill>
              </a:rPr>
              <a:t>16.4.4</a:t>
            </a:r>
            <a:r>
              <a:rPr lang="en-GB" dirty="0"/>
              <a:t>	</a:t>
            </a:r>
            <a:r>
              <a:rPr lang="en-GB" dirty="0">
                <a:solidFill>
                  <a:srgbClr val="406FC4"/>
                </a:solidFill>
              </a:rPr>
              <a:t>A referee may give a more severe penalty than a warning straight away</a:t>
            </a:r>
          </a:p>
          <a:p>
            <a:pPr marL="1252538" indent="-1252538">
              <a:spcBef>
                <a:spcPts val="2400"/>
              </a:spcBef>
              <a:buNone/>
            </a:pPr>
            <a:endParaRPr lang="en-GB" sz="3200" dirty="0">
              <a:solidFill>
                <a:srgbClr val="406FC4"/>
              </a:solidFill>
            </a:endParaRPr>
          </a:p>
        </p:txBody>
      </p:sp>
    </p:spTree>
    <p:extLst>
      <p:ext uri="{BB962C8B-B14F-4D97-AF65-F5344CB8AC3E}">
        <p14:creationId xmlns:p14="http://schemas.microsoft.com/office/powerpoint/2010/main" val="250137005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8800" b="1" dirty="0">
                <a:solidFill>
                  <a:srgbClr val="FF0000"/>
                </a:solidFill>
              </a:rPr>
              <a:t>Overlapping Play </a:t>
            </a:r>
            <a:r>
              <a:rPr lang="en-AU" sz="5300" dirty="0"/>
              <a:t>(Rule 12)</a:t>
            </a: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5481" y="1734207"/>
            <a:ext cx="10641037" cy="4758667"/>
          </a:xfrm>
        </p:spPr>
        <p:txBody>
          <a:bodyPr>
            <a:noAutofit/>
          </a:bodyPr>
          <a:lstStyle/>
          <a:p>
            <a:pPr marL="1079500" indent="-2159000">
              <a:lnSpc>
                <a:spcPct val="100000"/>
              </a:lnSpc>
              <a:spcBef>
                <a:spcPts val="1200"/>
              </a:spcBef>
              <a:buNone/>
              <a:tabLst>
                <a:tab pos="1082675" algn="l"/>
              </a:tabLst>
            </a:pPr>
            <a:r>
              <a:rPr lang="en-GB" sz="4400" dirty="0">
                <a:solidFill>
                  <a:srgbClr val="406FC4"/>
                </a:solidFill>
              </a:rPr>
              <a:t>12.1	</a:t>
            </a:r>
            <a:r>
              <a:rPr lang="en-GB" sz="4400" dirty="0"/>
              <a:t>Both Sides Play Overlapping Strokes</a:t>
            </a:r>
          </a:p>
          <a:p>
            <a:pPr marL="1079500" indent="-2159000">
              <a:lnSpc>
                <a:spcPct val="100000"/>
              </a:lnSpc>
              <a:spcBef>
                <a:spcPts val="600"/>
              </a:spcBef>
              <a:buNone/>
              <a:tabLst>
                <a:tab pos="1082675" algn="l"/>
              </a:tabLst>
            </a:pPr>
            <a:r>
              <a:rPr lang="en-GB" sz="4400" dirty="0">
                <a:solidFill>
                  <a:srgbClr val="406FC4"/>
                </a:solidFill>
              </a:rPr>
              <a:t>12.2	</a:t>
            </a:r>
            <a:r>
              <a:rPr lang="en-GB" sz="4400" dirty="0"/>
              <a:t>One Side Plays Overlapping Strokes</a:t>
            </a:r>
          </a:p>
          <a:p>
            <a:pPr marL="0" indent="0">
              <a:spcBef>
                <a:spcPts val="1800"/>
              </a:spcBef>
              <a:buNone/>
              <a:tabLst>
                <a:tab pos="1082675" algn="l"/>
              </a:tabLst>
            </a:pPr>
            <a:r>
              <a:rPr lang="en-US" sz="6000" dirty="0"/>
              <a:t>If two or more balls are caused to be in motion at the same time as the result of strokes played by …</a:t>
            </a:r>
          </a:p>
        </p:txBody>
      </p:sp>
    </p:spTree>
    <p:extLst>
      <p:ext uri="{BB962C8B-B14F-4D97-AF65-F5344CB8AC3E}">
        <p14:creationId xmlns:p14="http://schemas.microsoft.com/office/powerpoint/2010/main" val="159494277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6600" b="1" dirty="0">
                <a:solidFill>
                  <a:srgbClr val="FF0000"/>
                </a:solidFill>
              </a:rPr>
              <a:t>Overlapping Play</a:t>
            </a:r>
            <a:br>
              <a:rPr lang="en-AU" sz="6600" b="1" dirty="0">
                <a:solidFill>
                  <a:srgbClr val="FF0000"/>
                </a:solidFill>
              </a:rPr>
            </a:br>
            <a:r>
              <a:rPr lang="en-GB" sz="5400" dirty="0">
                <a:solidFill>
                  <a:srgbClr val="406FC4"/>
                </a:solidFill>
              </a:rPr>
              <a:t> </a:t>
            </a:r>
            <a:r>
              <a:rPr lang="en-GB" b="1" dirty="0">
                <a:solidFill>
                  <a:srgbClr val="406FC4"/>
                </a:solidFill>
              </a:rPr>
              <a:t>12.1</a:t>
            </a:r>
            <a:r>
              <a:rPr lang="en-GB" dirty="0">
                <a:solidFill>
                  <a:srgbClr val="406FC4"/>
                </a:solidFill>
              </a:rPr>
              <a:t>  </a:t>
            </a:r>
            <a:r>
              <a:rPr lang="en-GB" b="1" dirty="0"/>
              <a:t>Both Sides Play Overlapping Strokes</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5481" y="1907628"/>
            <a:ext cx="10641037" cy="4585246"/>
          </a:xfrm>
        </p:spPr>
        <p:txBody>
          <a:bodyPr>
            <a:noAutofit/>
          </a:bodyPr>
          <a:lstStyle/>
          <a:p>
            <a:pPr marL="288000" indent="-288000">
              <a:lnSpc>
                <a:spcPct val="80000"/>
              </a:lnSpc>
              <a:spcBef>
                <a:spcPts val="0"/>
              </a:spcBef>
              <a:tabLst>
                <a:tab pos="1082675" algn="l"/>
              </a:tabLst>
            </a:pPr>
            <a:r>
              <a:rPr lang="en-US" sz="4000" dirty="0"/>
              <a:t>The stroke played by the </a:t>
            </a:r>
            <a:r>
              <a:rPr lang="en-US" sz="4000" b="1" dirty="0"/>
              <a:t>striker’s side is valid </a:t>
            </a:r>
            <a:r>
              <a:rPr lang="en-US" sz="4000" dirty="0"/>
              <a:t>subject to the Wrong Ball Play &amp; Fault Rules</a:t>
            </a:r>
          </a:p>
          <a:p>
            <a:pPr marL="288000" indent="-288000">
              <a:lnSpc>
                <a:spcPct val="80000"/>
              </a:lnSpc>
              <a:spcBef>
                <a:spcPts val="1200"/>
              </a:spcBef>
              <a:tabLst>
                <a:tab pos="1082675" algn="l"/>
              </a:tabLst>
            </a:pPr>
            <a:r>
              <a:rPr lang="en-US" sz="4000" dirty="0"/>
              <a:t>The </a:t>
            </a:r>
            <a:r>
              <a:rPr lang="en-US" sz="4000" b="1" dirty="0"/>
              <a:t>non-striking side’s stroke is invalid</a:t>
            </a:r>
          </a:p>
          <a:p>
            <a:pPr marL="288000" indent="-288000">
              <a:lnSpc>
                <a:spcPct val="80000"/>
              </a:lnSpc>
              <a:spcBef>
                <a:spcPts val="1800"/>
              </a:spcBef>
              <a:buNone/>
              <a:tabLst>
                <a:tab pos="1082675" algn="l"/>
              </a:tabLst>
            </a:pPr>
            <a:r>
              <a:rPr lang="en-US" sz="4000" dirty="0"/>
              <a:t>If the </a:t>
            </a:r>
            <a:r>
              <a:rPr lang="en-US" sz="4000" b="1" dirty="0"/>
              <a:t>striker</a:t>
            </a:r>
            <a:r>
              <a:rPr lang="en-US" sz="4000" dirty="0"/>
              <a:t> played a </a:t>
            </a:r>
            <a:r>
              <a:rPr lang="en-US" sz="4000" b="1" dirty="0"/>
              <a:t>valid stroke</a:t>
            </a:r>
            <a:r>
              <a:rPr lang="en-US" sz="4000" dirty="0"/>
              <a:t> </a:t>
            </a:r>
          </a:p>
          <a:p>
            <a:pPr marL="1080000" indent="-288000">
              <a:lnSpc>
                <a:spcPct val="80000"/>
              </a:lnSpc>
              <a:spcBef>
                <a:spcPts val="0"/>
              </a:spcBef>
              <a:tabLst>
                <a:tab pos="1082675" algn="l"/>
              </a:tabLst>
            </a:pPr>
            <a:r>
              <a:rPr lang="en-US" sz="4000" dirty="0"/>
              <a:t>all balls moved only as a result of the invalid stroke are replaced; and</a:t>
            </a:r>
          </a:p>
          <a:p>
            <a:pPr marL="1080000" indent="-288000">
              <a:lnSpc>
                <a:spcPct val="80000"/>
              </a:lnSpc>
              <a:spcBef>
                <a:spcPts val="0"/>
              </a:spcBef>
              <a:tabLst>
                <a:tab pos="1082675" algn="l"/>
              </a:tabLst>
            </a:pPr>
            <a:r>
              <a:rPr lang="en-US" sz="4000" dirty="0"/>
              <a:t>The offending side must </a:t>
            </a:r>
            <a:r>
              <a:rPr lang="en-US" sz="4000" i="1" dirty="0"/>
              <a:t>declare</a:t>
            </a:r>
            <a:r>
              <a:rPr lang="en-US" sz="4000" dirty="0"/>
              <a:t> their next stroke </a:t>
            </a:r>
            <a:r>
              <a:rPr lang="en-US" sz="3600" dirty="0"/>
              <a:t>(i.e. they effectively lose their next turn)</a:t>
            </a:r>
          </a:p>
        </p:txBody>
      </p:sp>
    </p:spTree>
    <p:extLst>
      <p:ext uri="{BB962C8B-B14F-4D97-AF65-F5344CB8AC3E}">
        <p14:creationId xmlns:p14="http://schemas.microsoft.com/office/powerpoint/2010/main" val="159494277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6600" b="1" dirty="0">
                <a:solidFill>
                  <a:srgbClr val="FF0000"/>
                </a:solidFill>
              </a:rPr>
              <a:t>Overlapping Play</a:t>
            </a:r>
            <a:br>
              <a:rPr lang="en-AU" sz="6600" b="1" dirty="0">
                <a:solidFill>
                  <a:srgbClr val="FF0000"/>
                </a:solidFill>
              </a:rPr>
            </a:br>
            <a:r>
              <a:rPr lang="en-GB" sz="5400" dirty="0">
                <a:solidFill>
                  <a:srgbClr val="406FC4"/>
                </a:solidFill>
              </a:rPr>
              <a:t> </a:t>
            </a:r>
            <a:r>
              <a:rPr lang="en-GB" b="1" dirty="0">
                <a:solidFill>
                  <a:srgbClr val="406FC4"/>
                </a:solidFill>
              </a:rPr>
              <a:t>12.1</a:t>
            </a:r>
            <a:r>
              <a:rPr lang="en-GB" dirty="0">
                <a:solidFill>
                  <a:srgbClr val="406FC4"/>
                </a:solidFill>
              </a:rPr>
              <a:t>  </a:t>
            </a:r>
            <a:r>
              <a:rPr lang="en-GB" b="1" dirty="0"/>
              <a:t>Both Sides Play Overlapping Strokes</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5481" y="1907628"/>
            <a:ext cx="10641037" cy="4585246"/>
          </a:xfrm>
        </p:spPr>
        <p:txBody>
          <a:bodyPr>
            <a:noAutofit/>
          </a:bodyPr>
          <a:lstStyle/>
          <a:p>
            <a:pPr marL="288000" indent="-288000">
              <a:lnSpc>
                <a:spcPct val="80000"/>
              </a:lnSpc>
              <a:spcBef>
                <a:spcPts val="1800"/>
              </a:spcBef>
              <a:buNone/>
              <a:tabLst>
                <a:tab pos="1082675" algn="l"/>
              </a:tabLst>
            </a:pPr>
            <a:r>
              <a:rPr lang="en-US" sz="4000" dirty="0"/>
              <a:t>If the </a:t>
            </a:r>
            <a:r>
              <a:rPr lang="en-US" sz="4000" b="1" dirty="0"/>
              <a:t>striker</a:t>
            </a:r>
            <a:r>
              <a:rPr lang="en-US" sz="4000" dirty="0"/>
              <a:t> played a </a:t>
            </a:r>
            <a:r>
              <a:rPr lang="en-US" sz="4000" b="1" dirty="0"/>
              <a:t>valid stroke</a:t>
            </a:r>
            <a:r>
              <a:rPr lang="en-US" sz="4000" dirty="0"/>
              <a:t>, and the invalid stroke affected the outcome of the striker’s stroke, this is to be treated as interference with a ball by an outside agency</a:t>
            </a:r>
          </a:p>
          <a:p>
            <a:pPr marL="288000" indent="-288000">
              <a:lnSpc>
                <a:spcPct val="80000"/>
              </a:lnSpc>
              <a:spcBef>
                <a:spcPts val="1800"/>
              </a:spcBef>
              <a:buNone/>
              <a:tabLst>
                <a:tab pos="1082675" algn="l"/>
              </a:tabLst>
            </a:pPr>
            <a:r>
              <a:rPr lang="en-US" sz="4000" dirty="0"/>
              <a:t>If the </a:t>
            </a:r>
            <a:r>
              <a:rPr lang="en-US" sz="4000" b="1" dirty="0"/>
              <a:t>striker’s side </a:t>
            </a:r>
            <a:r>
              <a:rPr lang="en-US" sz="4000" dirty="0"/>
              <a:t>played an </a:t>
            </a:r>
            <a:r>
              <a:rPr lang="en-US" sz="4000" b="1" dirty="0"/>
              <a:t>invalid stroke</a:t>
            </a:r>
            <a:r>
              <a:rPr lang="en-US" sz="4000" dirty="0"/>
              <a:t>, play continues with a </a:t>
            </a:r>
            <a:r>
              <a:rPr lang="en-US" sz="4000" i="1" dirty="0"/>
              <a:t>penalty area continuation</a:t>
            </a:r>
            <a:endParaRPr lang="en-US" sz="4000" dirty="0"/>
          </a:p>
        </p:txBody>
      </p:sp>
    </p:spTree>
    <p:extLst>
      <p:ext uri="{BB962C8B-B14F-4D97-AF65-F5344CB8AC3E}">
        <p14:creationId xmlns:p14="http://schemas.microsoft.com/office/powerpoint/2010/main" val="159494277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5"/>
            <a:ext cx="10515600" cy="3085154"/>
          </a:xfrm>
        </p:spPr>
        <p:txBody>
          <a:bodyPr>
            <a:normAutofit fontScale="85000" lnSpcReduction="20000"/>
          </a:bodyPr>
          <a:lstStyle/>
          <a:p>
            <a:pPr marL="0" indent="0">
              <a:lnSpc>
                <a:spcPct val="100000"/>
              </a:lnSpc>
              <a:spcBef>
                <a:spcPts val="1800"/>
              </a:spcBef>
              <a:buNone/>
            </a:pPr>
            <a:r>
              <a:rPr lang="en-GB" sz="4700" b="1" dirty="0">
                <a:solidFill>
                  <a:srgbClr val="0000FF"/>
                </a:solidFill>
              </a:rPr>
              <a:t>Blue </a:t>
            </a:r>
            <a:r>
              <a:rPr lang="en-GB" sz="4700" dirty="0"/>
              <a:t>to play. </a:t>
            </a:r>
            <a:r>
              <a:rPr lang="en-GB" sz="4700" b="1" dirty="0">
                <a:solidFill>
                  <a:srgbClr val="0000FF"/>
                </a:solidFill>
              </a:rPr>
              <a:t>Blue </a:t>
            </a:r>
            <a:r>
              <a:rPr lang="en-GB" sz="4700" dirty="0"/>
              <a:t>and</a:t>
            </a:r>
            <a:r>
              <a:rPr lang="en-GB" sz="4700" b="1" dirty="0">
                <a:solidFill>
                  <a:srgbClr val="0000FF"/>
                </a:solidFill>
              </a:rPr>
              <a:t> </a:t>
            </a:r>
            <a:r>
              <a:rPr lang="en-GB" sz="4700" b="1" dirty="0">
                <a:solidFill>
                  <a:srgbClr val="FF0000"/>
                </a:solidFill>
              </a:rPr>
              <a:t>red</a:t>
            </a:r>
            <a:r>
              <a:rPr lang="en-GB" sz="4700" b="1" dirty="0">
                <a:solidFill>
                  <a:srgbClr val="0000FF"/>
                </a:solidFill>
              </a:rPr>
              <a:t> </a:t>
            </a:r>
            <a:r>
              <a:rPr lang="en-GB" sz="4700" dirty="0"/>
              <a:t>play such that both balls are in motion at the same time and collide. </a:t>
            </a:r>
            <a:r>
              <a:rPr lang="en-GB" sz="4700" b="1" dirty="0">
                <a:solidFill>
                  <a:srgbClr val="0000FF"/>
                </a:solidFill>
              </a:rPr>
              <a:t>Blue</a:t>
            </a:r>
            <a:r>
              <a:rPr lang="en-GB" sz="4700" dirty="0"/>
              <a:t> was going for the hoop, and there was a reasonable chance the </a:t>
            </a:r>
            <a:r>
              <a:rPr lang="en-GB" sz="4700" b="1" dirty="0">
                <a:solidFill>
                  <a:srgbClr val="0000FF"/>
                </a:solidFill>
              </a:rPr>
              <a:t>blue</a:t>
            </a:r>
            <a:r>
              <a:rPr lang="en-GB" sz="4700" dirty="0"/>
              <a:t> ball would have run the hoop without the collision. After being hit by </a:t>
            </a:r>
            <a:r>
              <a:rPr lang="en-GB" sz="4700" b="1" dirty="0">
                <a:solidFill>
                  <a:srgbClr val="FF0000"/>
                </a:solidFill>
              </a:rPr>
              <a:t>red</a:t>
            </a:r>
            <a:r>
              <a:rPr lang="en-GB" sz="4700" dirty="0"/>
              <a:t>, the </a:t>
            </a:r>
            <a:r>
              <a:rPr lang="en-GB" sz="4700" b="1" dirty="0">
                <a:solidFill>
                  <a:srgbClr val="0000FF"/>
                </a:solidFill>
              </a:rPr>
              <a:t>blue</a:t>
            </a:r>
            <a:r>
              <a:rPr lang="en-GB" sz="4700" dirty="0"/>
              <a:t> also hit the </a:t>
            </a:r>
            <a:r>
              <a:rPr lang="en-GB" sz="4700" b="1" dirty="0"/>
              <a:t>black</a:t>
            </a:r>
            <a:r>
              <a:rPr lang="en-GB" sz="4700" dirty="0"/>
              <a:t> ball.</a:t>
            </a:r>
          </a:p>
          <a:p>
            <a:pPr marL="0" indent="0">
              <a:buNone/>
            </a:pPr>
            <a:endParaRPr lang="en-GB" dirty="0"/>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Overlapping Play </a:t>
            </a:r>
            <a:r>
              <a:rPr lang="en-AU" sz="5300" dirty="0"/>
              <a:t>Example 3</a:t>
            </a:r>
            <a:endParaRPr lang="en-GB" sz="5300" dirty="0"/>
          </a:p>
        </p:txBody>
      </p:sp>
      <p:sp>
        <p:nvSpPr>
          <p:cNvPr id="5" name="Content Placeholder 2">
            <a:extLst>
              <a:ext uri="{FF2B5EF4-FFF2-40B4-BE49-F238E27FC236}">
                <a16:creationId xmlns:a16="http://schemas.microsoft.com/office/drawing/2014/main" id="{B9997588-6619-423A-B7E7-7524738ADE78}"/>
              </a:ext>
            </a:extLst>
          </p:cNvPr>
          <p:cNvSpPr txBox="1">
            <a:spLocks/>
          </p:cNvSpPr>
          <p:nvPr/>
        </p:nvSpPr>
        <p:spPr>
          <a:xfrm>
            <a:off x="838200" y="4322617"/>
            <a:ext cx="11063068" cy="2408773"/>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8163" indent="-2265363">
              <a:lnSpc>
                <a:spcPct val="100000"/>
              </a:lnSpc>
              <a:buNone/>
            </a:pPr>
            <a:r>
              <a:rPr lang="en-AU" sz="4600" dirty="0"/>
              <a:t>Remedy:	</a:t>
            </a:r>
            <a:r>
              <a:rPr lang="en-GB" sz="4600" b="1" dirty="0">
                <a:solidFill>
                  <a:schemeClr val="bg1"/>
                </a:solidFill>
              </a:rPr>
              <a:t>Blue’s</a:t>
            </a:r>
            <a:r>
              <a:rPr lang="en-AU" sz="4600" dirty="0">
                <a:solidFill>
                  <a:schemeClr val="bg1"/>
                </a:solidFill>
              </a:rPr>
              <a:t> stroke is valid. </a:t>
            </a:r>
            <a:r>
              <a:rPr lang="en-GB" sz="4600" b="1" dirty="0">
                <a:solidFill>
                  <a:schemeClr val="bg1"/>
                </a:solidFill>
              </a:rPr>
              <a:t>Red’s</a:t>
            </a:r>
            <a:r>
              <a:rPr lang="en-AU" sz="4600" dirty="0">
                <a:solidFill>
                  <a:schemeClr val="bg1"/>
                </a:solidFill>
              </a:rPr>
              <a:t> stroke is invalid. The </a:t>
            </a:r>
            <a:r>
              <a:rPr lang="en-AU" sz="4600" b="1" dirty="0">
                <a:solidFill>
                  <a:schemeClr val="bg1"/>
                </a:solidFill>
              </a:rPr>
              <a:t>red</a:t>
            </a:r>
            <a:r>
              <a:rPr lang="en-AU" sz="4600" dirty="0">
                <a:solidFill>
                  <a:schemeClr val="bg1"/>
                </a:solidFill>
              </a:rPr>
              <a:t> ball must be replaced and </a:t>
            </a:r>
            <a:r>
              <a:rPr lang="en-AU" sz="4600" dirty="0" err="1">
                <a:solidFill>
                  <a:schemeClr val="bg1"/>
                </a:solidFill>
              </a:rPr>
              <a:t>Red&amp;Yellow</a:t>
            </a:r>
            <a:r>
              <a:rPr lang="en-AU" sz="4600" dirty="0">
                <a:solidFill>
                  <a:schemeClr val="bg1"/>
                </a:solidFill>
              </a:rPr>
              <a:t> lose their next turn. The </a:t>
            </a:r>
            <a:r>
              <a:rPr lang="en-AU" sz="4600" b="1" dirty="0">
                <a:solidFill>
                  <a:schemeClr val="bg1"/>
                </a:solidFill>
              </a:rPr>
              <a:t>blue</a:t>
            </a:r>
            <a:r>
              <a:rPr lang="en-AU" sz="4600" dirty="0">
                <a:solidFill>
                  <a:schemeClr val="bg1"/>
                </a:solidFill>
              </a:rPr>
              <a:t> ball must also be replaced and the stroke by </a:t>
            </a:r>
            <a:r>
              <a:rPr lang="en-AU" sz="4600" b="1" dirty="0">
                <a:solidFill>
                  <a:schemeClr val="bg1"/>
                </a:solidFill>
              </a:rPr>
              <a:t>Blue</a:t>
            </a:r>
            <a:r>
              <a:rPr lang="en-AU" sz="4600" dirty="0">
                <a:solidFill>
                  <a:schemeClr val="bg1"/>
                </a:solidFill>
              </a:rPr>
              <a:t> replayed.</a:t>
            </a:r>
            <a:endParaRPr lang="en-GB" sz="4600" dirty="0">
              <a:solidFill>
                <a:schemeClr val="bg1"/>
              </a:solidFill>
            </a:endParaRPr>
          </a:p>
          <a:p>
            <a:pPr marL="1892300" indent="-2349500">
              <a:buNone/>
              <a:tabLst>
                <a:tab pos="2786063" algn="l"/>
              </a:tabLst>
            </a:pPr>
            <a:r>
              <a:rPr lang="en-GB" sz="4600" dirty="0"/>
              <a:t>Hoop scored?:	</a:t>
            </a:r>
            <a:r>
              <a:rPr lang="en-GB" sz="4600" dirty="0">
                <a:solidFill>
                  <a:schemeClr val="bg1"/>
                </a:solidFill>
              </a:rPr>
              <a:t>No hoop was run.</a:t>
            </a:r>
          </a:p>
          <a:p>
            <a:pPr marL="1892300" indent="-2349500">
              <a:buNone/>
              <a:tabLst>
                <a:tab pos="2786063" algn="l"/>
              </a:tabLst>
            </a:pPr>
            <a:r>
              <a:rPr lang="en-GB" sz="4600" dirty="0"/>
              <a:t>To play:		</a:t>
            </a:r>
            <a:r>
              <a:rPr lang="en-AU" sz="4600" b="1" dirty="0">
                <a:solidFill>
                  <a:schemeClr val="bg1"/>
                </a:solidFill>
              </a:rPr>
              <a:t>Blue </a:t>
            </a:r>
            <a:r>
              <a:rPr lang="en-AU" sz="4600" dirty="0">
                <a:solidFill>
                  <a:schemeClr val="bg1"/>
                </a:solidFill>
              </a:rPr>
              <a:t>followed by </a:t>
            </a:r>
            <a:r>
              <a:rPr lang="en-AU" sz="4600" b="1" dirty="0">
                <a:solidFill>
                  <a:schemeClr val="bg1"/>
                </a:solidFill>
              </a:rPr>
              <a:t>Black.</a:t>
            </a:r>
            <a:endParaRPr lang="en-GB" sz="4600" b="1" dirty="0">
              <a:solidFill>
                <a:schemeClr val="bg1"/>
              </a:solidFill>
            </a:endParaRPr>
          </a:p>
          <a:p>
            <a:pPr marL="1892300" indent="-2349500">
              <a:buNone/>
            </a:pPr>
            <a:endParaRPr lang="en-GB" sz="4000" dirty="0"/>
          </a:p>
        </p:txBody>
      </p:sp>
    </p:spTree>
    <p:extLst>
      <p:ext uri="{BB962C8B-B14F-4D97-AF65-F5344CB8AC3E}">
        <p14:creationId xmlns:p14="http://schemas.microsoft.com/office/powerpoint/2010/main" val="63752039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Overlapping Play </a:t>
            </a:r>
            <a:r>
              <a:rPr lang="en-AU" sz="5300" dirty="0"/>
              <a:t>Example 3</a:t>
            </a:r>
            <a:endParaRPr lang="en-GB" sz="5300" dirty="0"/>
          </a:p>
        </p:txBody>
      </p:sp>
      <p:cxnSp>
        <p:nvCxnSpPr>
          <p:cNvPr id="8" name="Straight Arrow Connector 7">
            <a:extLst>
              <a:ext uri="{FF2B5EF4-FFF2-40B4-BE49-F238E27FC236}">
                <a16:creationId xmlns:a16="http://schemas.microsoft.com/office/drawing/2014/main" id="{1A590D54-4C22-4390-81AA-8F07BD2715C8}"/>
              </a:ext>
            </a:extLst>
          </p:cNvPr>
          <p:cNvCxnSpPr>
            <a:cxnSpLocks/>
          </p:cNvCxnSpPr>
          <p:nvPr/>
        </p:nvCxnSpPr>
        <p:spPr>
          <a:xfrm flipV="1">
            <a:off x="2554014" y="4083269"/>
            <a:ext cx="6400800" cy="220719"/>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grpSp>
        <p:nvGrpSpPr>
          <p:cNvPr id="2" name="Group 24">
            <a:extLst>
              <a:ext uri="{FF2B5EF4-FFF2-40B4-BE49-F238E27FC236}">
                <a16:creationId xmlns:a16="http://schemas.microsoft.com/office/drawing/2014/main" id="{CF185D99-85ED-4841-9691-D7C0BC24E560}"/>
              </a:ext>
            </a:extLst>
          </p:cNvPr>
          <p:cNvGrpSpPr/>
          <p:nvPr/>
        </p:nvGrpSpPr>
        <p:grpSpPr>
          <a:xfrm>
            <a:off x="11070000" y="3526201"/>
            <a:ext cx="196114" cy="697157"/>
            <a:chOff x="3991417" y="3095057"/>
            <a:chExt cx="196114" cy="697157"/>
          </a:xfrm>
        </p:grpSpPr>
        <p:cxnSp>
          <p:nvCxnSpPr>
            <p:cNvPr id="10" name="Straight Connector 9">
              <a:extLst>
                <a:ext uri="{FF2B5EF4-FFF2-40B4-BE49-F238E27FC236}">
                  <a16:creationId xmlns:a16="http://schemas.microsoft.com/office/drawing/2014/main" id="{F82492E4-E988-4EF3-8B15-224FB2E38CFC}"/>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DE4A24-4E26-449F-AE68-37B1666FE1C1}"/>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E39FB4D-54E5-4A59-B16A-3612B01FE538}"/>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 name="Straight Arrow Connector 13">
            <a:extLst>
              <a:ext uri="{FF2B5EF4-FFF2-40B4-BE49-F238E27FC236}">
                <a16:creationId xmlns:a16="http://schemas.microsoft.com/office/drawing/2014/main" id="{ACC1C20C-01ED-47DE-B042-C799A248CA9C}"/>
              </a:ext>
            </a:extLst>
          </p:cNvPr>
          <p:cNvCxnSpPr>
            <a:cxnSpLocks/>
          </p:cNvCxnSpPr>
          <p:nvPr/>
        </p:nvCxnSpPr>
        <p:spPr>
          <a:xfrm>
            <a:off x="2490952" y="2522483"/>
            <a:ext cx="6511159" cy="1529254"/>
          </a:xfrm>
          <a:prstGeom prst="straightConnector1">
            <a:avLst/>
          </a:prstGeom>
          <a:ln w="76200">
            <a:solidFill>
              <a:srgbClr val="FF0000"/>
            </a:solidFill>
            <a:tailEnd type="none"/>
          </a:ln>
        </p:spPr>
        <p:style>
          <a:lnRef idx="1">
            <a:schemeClr val="accent1"/>
          </a:lnRef>
          <a:fillRef idx="0">
            <a:schemeClr val="accent1"/>
          </a:fillRef>
          <a:effectRef idx="0">
            <a:schemeClr val="accent1"/>
          </a:effectRef>
          <a:fontRef idx="minor">
            <a:schemeClr val="tx1"/>
          </a:fontRef>
        </p:style>
      </p:cxnSp>
      <p:grpSp>
        <p:nvGrpSpPr>
          <p:cNvPr id="3" name="Group 7">
            <a:extLst>
              <a:ext uri="{FF2B5EF4-FFF2-40B4-BE49-F238E27FC236}">
                <a16:creationId xmlns:a16="http://schemas.microsoft.com/office/drawing/2014/main" id="{989332AC-AE28-4BE0-AF1C-2B3695F5C2F9}"/>
              </a:ext>
            </a:extLst>
          </p:cNvPr>
          <p:cNvGrpSpPr/>
          <p:nvPr/>
        </p:nvGrpSpPr>
        <p:grpSpPr>
          <a:xfrm>
            <a:off x="1456759" y="3504785"/>
            <a:ext cx="914400" cy="914400"/>
            <a:chOff x="192156" y="5052391"/>
            <a:chExt cx="914400" cy="914400"/>
          </a:xfrm>
        </p:grpSpPr>
        <p:pic>
          <p:nvPicPr>
            <p:cNvPr id="16" name="Graphic 3" descr="Man">
              <a:extLst>
                <a:ext uri="{FF2B5EF4-FFF2-40B4-BE49-F238E27FC236}">
                  <a16:creationId xmlns:a16="http://schemas.microsoft.com/office/drawing/2014/main" id="{70C9A5B9-5DE9-44E9-BFAE-A5EA17D03BE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4155FD31-B910-40D7-B151-E7D91D416D83}"/>
                </a:ext>
              </a:extLst>
            </p:cNvPr>
            <p:cNvGrpSpPr/>
            <p:nvPr/>
          </p:nvGrpSpPr>
          <p:grpSpPr>
            <a:xfrm>
              <a:off x="825939" y="5513347"/>
              <a:ext cx="198000" cy="453444"/>
              <a:chOff x="1378226" y="5509591"/>
              <a:chExt cx="198000" cy="453444"/>
            </a:xfrm>
          </p:grpSpPr>
          <p:cxnSp>
            <p:nvCxnSpPr>
              <p:cNvPr id="18" name="Straight Connector 17">
                <a:extLst>
                  <a:ext uri="{FF2B5EF4-FFF2-40B4-BE49-F238E27FC236}">
                    <a16:creationId xmlns:a16="http://schemas.microsoft.com/office/drawing/2014/main" id="{F41AA061-A4B3-457B-B12B-2A55451B5FC0}"/>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19AD797-C099-4176-B0A4-CD6C66C8FD6A}"/>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0" name="Straight Arrow Connector 19">
            <a:extLst>
              <a:ext uri="{FF2B5EF4-FFF2-40B4-BE49-F238E27FC236}">
                <a16:creationId xmlns:a16="http://schemas.microsoft.com/office/drawing/2014/main" id="{643B02F8-6B5E-4CBA-9707-DE04BA758EF2}"/>
              </a:ext>
            </a:extLst>
          </p:cNvPr>
          <p:cNvCxnSpPr>
            <a:cxnSpLocks/>
          </p:cNvCxnSpPr>
          <p:nvPr/>
        </p:nvCxnSpPr>
        <p:spPr>
          <a:xfrm>
            <a:off x="8954814" y="4099034"/>
            <a:ext cx="1497724" cy="1008994"/>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pic>
        <p:nvPicPr>
          <p:cNvPr id="21" name="Picture 1">
            <a:extLst>
              <a:ext uri="{FF2B5EF4-FFF2-40B4-BE49-F238E27FC236}">
                <a16:creationId xmlns:a16="http://schemas.microsoft.com/office/drawing/2014/main" id="{EE9158E5-C755-4B3C-9345-105414D5747C}"/>
              </a:ext>
            </a:extLst>
          </p:cNvPr>
          <p:cNvPicPr>
            <a:picLocks noChangeAspect="1" noChangeArrowheads="1"/>
          </p:cNvPicPr>
          <p:nvPr/>
        </p:nvPicPr>
        <p:blipFill>
          <a:blip r:embed="rId5" cstate="print"/>
          <a:srcRect/>
          <a:stretch>
            <a:fillRect/>
          </a:stretch>
        </p:blipFill>
        <p:spPr bwMode="auto">
          <a:xfrm>
            <a:off x="1472524" y="1578041"/>
            <a:ext cx="878541" cy="914400"/>
          </a:xfrm>
          <a:prstGeom prst="rect">
            <a:avLst/>
          </a:prstGeom>
          <a:noFill/>
          <a:ln w="9525">
            <a:noFill/>
            <a:miter lim="800000"/>
            <a:headEnd/>
            <a:tailEnd/>
          </a:ln>
        </p:spPr>
      </p:pic>
      <p:sp>
        <p:nvSpPr>
          <p:cNvPr id="23" name="Oval 22">
            <a:extLst>
              <a:ext uri="{FF2B5EF4-FFF2-40B4-BE49-F238E27FC236}">
                <a16:creationId xmlns:a16="http://schemas.microsoft.com/office/drawing/2014/main" id="{9C1E38B4-BB89-4AA1-9323-427A2D789F1B}"/>
              </a:ext>
            </a:extLst>
          </p:cNvPr>
          <p:cNvSpPr>
            <a:spLocks noChangeAspect="1"/>
          </p:cNvSpPr>
          <p:nvPr/>
        </p:nvSpPr>
        <p:spPr>
          <a:xfrm>
            <a:off x="10443519" y="5005996"/>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1" name="Straight Arrow Connector 30">
            <a:extLst>
              <a:ext uri="{FF2B5EF4-FFF2-40B4-BE49-F238E27FC236}">
                <a16:creationId xmlns:a16="http://schemas.microsoft.com/office/drawing/2014/main" id="{643B02F8-6B5E-4CBA-9707-DE04BA758EF2}"/>
              </a:ext>
            </a:extLst>
          </p:cNvPr>
          <p:cNvCxnSpPr>
            <a:cxnSpLocks/>
          </p:cNvCxnSpPr>
          <p:nvPr/>
        </p:nvCxnSpPr>
        <p:spPr>
          <a:xfrm flipV="1">
            <a:off x="8875987" y="3972910"/>
            <a:ext cx="3011213" cy="94594"/>
          </a:xfrm>
          <a:prstGeom prst="straightConnector1">
            <a:avLst/>
          </a:prstGeom>
          <a:ln w="76200">
            <a:solidFill>
              <a:srgbClr val="0000FF"/>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CC1C20C-01ED-47DE-B042-C799A248CA9C}"/>
              </a:ext>
            </a:extLst>
          </p:cNvPr>
          <p:cNvCxnSpPr>
            <a:cxnSpLocks/>
          </p:cNvCxnSpPr>
          <p:nvPr/>
        </p:nvCxnSpPr>
        <p:spPr>
          <a:xfrm flipV="1">
            <a:off x="8954814" y="2948151"/>
            <a:ext cx="2711669" cy="107205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43B02F8-6B5E-4CBA-9707-DE04BA758EF2}"/>
              </a:ext>
            </a:extLst>
          </p:cNvPr>
          <p:cNvCxnSpPr>
            <a:cxnSpLocks/>
          </p:cNvCxnSpPr>
          <p:nvPr/>
        </p:nvCxnSpPr>
        <p:spPr>
          <a:xfrm flipH="1">
            <a:off x="10326414" y="5087007"/>
            <a:ext cx="89338" cy="1581807"/>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643B02F8-6B5E-4CBA-9707-DE04BA758EF2}"/>
              </a:ext>
            </a:extLst>
          </p:cNvPr>
          <p:cNvCxnSpPr>
            <a:cxnSpLocks/>
          </p:cNvCxnSpPr>
          <p:nvPr/>
        </p:nvCxnSpPr>
        <p:spPr>
          <a:xfrm>
            <a:off x="10815145" y="5265683"/>
            <a:ext cx="1182414" cy="551793"/>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752039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199" y="1313426"/>
            <a:ext cx="10515600" cy="1776616"/>
          </a:xfrm>
          <a:solidFill>
            <a:schemeClr val="bg1">
              <a:lumMod val="85000"/>
            </a:schemeClr>
          </a:solidFill>
        </p:spPr>
        <p:txBody>
          <a:bodyPr>
            <a:normAutofit fontScale="85000" lnSpcReduction="10000"/>
          </a:bodyPr>
          <a:lstStyle/>
          <a:p>
            <a:pPr marL="0" indent="0">
              <a:lnSpc>
                <a:spcPct val="100000"/>
              </a:lnSpc>
              <a:spcBef>
                <a:spcPts val="1800"/>
              </a:spcBef>
              <a:buNone/>
            </a:pPr>
            <a:r>
              <a:rPr lang="en-GB" sz="3600" b="1" dirty="0">
                <a:solidFill>
                  <a:srgbClr val="0000FF"/>
                </a:solidFill>
              </a:rPr>
              <a:t>Blue </a:t>
            </a:r>
            <a:r>
              <a:rPr lang="en-GB" sz="3600" dirty="0"/>
              <a:t>to play. </a:t>
            </a:r>
            <a:r>
              <a:rPr lang="en-GB" sz="3300" b="1" dirty="0">
                <a:solidFill>
                  <a:srgbClr val="0000FF"/>
                </a:solidFill>
              </a:rPr>
              <a:t>Blue </a:t>
            </a:r>
            <a:r>
              <a:rPr lang="en-GB" sz="3300" dirty="0"/>
              <a:t>and</a:t>
            </a:r>
            <a:r>
              <a:rPr lang="en-GB" sz="3300" b="1" dirty="0">
                <a:solidFill>
                  <a:srgbClr val="0000FF"/>
                </a:solidFill>
              </a:rPr>
              <a:t> </a:t>
            </a:r>
            <a:r>
              <a:rPr lang="en-GB" sz="3300" b="1" dirty="0">
                <a:solidFill>
                  <a:srgbClr val="FF0000"/>
                </a:solidFill>
              </a:rPr>
              <a:t>red</a:t>
            </a:r>
            <a:r>
              <a:rPr lang="en-GB" sz="3300" b="1" dirty="0">
                <a:solidFill>
                  <a:srgbClr val="0000FF"/>
                </a:solidFill>
              </a:rPr>
              <a:t> </a:t>
            </a:r>
            <a:r>
              <a:rPr lang="en-GB" sz="3300" dirty="0"/>
              <a:t>play such that both balls are in motion at the same time and collide. </a:t>
            </a:r>
            <a:r>
              <a:rPr lang="en-GB" sz="3300" b="1" dirty="0">
                <a:solidFill>
                  <a:srgbClr val="0000FF"/>
                </a:solidFill>
              </a:rPr>
              <a:t>Blue</a:t>
            </a:r>
            <a:r>
              <a:rPr lang="en-GB" sz="3300" dirty="0"/>
              <a:t> was going for the hoop, and there was a reasonable chance the </a:t>
            </a:r>
            <a:r>
              <a:rPr lang="en-GB" sz="3300" b="1" dirty="0">
                <a:solidFill>
                  <a:srgbClr val="0000FF"/>
                </a:solidFill>
              </a:rPr>
              <a:t>blue</a:t>
            </a:r>
            <a:r>
              <a:rPr lang="en-GB" sz="3300" dirty="0"/>
              <a:t> ball would have run the hoop without the collision. After being hit by </a:t>
            </a:r>
            <a:r>
              <a:rPr lang="en-GB" sz="3300" b="1" dirty="0">
                <a:solidFill>
                  <a:srgbClr val="FF0000"/>
                </a:solidFill>
              </a:rPr>
              <a:t>red</a:t>
            </a:r>
            <a:r>
              <a:rPr lang="en-GB" sz="3300" dirty="0"/>
              <a:t>, the </a:t>
            </a:r>
            <a:r>
              <a:rPr lang="en-GB" sz="3300" b="1" dirty="0">
                <a:solidFill>
                  <a:srgbClr val="0000FF"/>
                </a:solidFill>
              </a:rPr>
              <a:t>blue</a:t>
            </a:r>
            <a:r>
              <a:rPr lang="en-GB" sz="3300" dirty="0"/>
              <a:t> also hit the </a:t>
            </a:r>
            <a:r>
              <a:rPr lang="en-GB" sz="3300" b="1" dirty="0"/>
              <a:t>black</a:t>
            </a:r>
            <a:r>
              <a:rPr lang="en-GB" sz="3300" dirty="0"/>
              <a:t> ball.</a:t>
            </a:r>
          </a:p>
          <a:p>
            <a:pPr marL="0" indent="0">
              <a:buNone/>
            </a:pPr>
            <a:endParaRPr lang="en-GB" dirty="0"/>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Overlapping Play </a:t>
            </a:r>
            <a:r>
              <a:rPr lang="en-AU" sz="5300" dirty="0"/>
              <a:t>Example 3</a:t>
            </a:r>
            <a:endParaRPr lang="en-GB" sz="5300" dirty="0"/>
          </a:p>
        </p:txBody>
      </p:sp>
      <p:sp>
        <p:nvSpPr>
          <p:cNvPr id="5" name="Content Placeholder 2">
            <a:extLst>
              <a:ext uri="{FF2B5EF4-FFF2-40B4-BE49-F238E27FC236}">
                <a16:creationId xmlns:a16="http://schemas.microsoft.com/office/drawing/2014/main" id="{B9997588-6619-423A-B7E7-7524738ADE78}"/>
              </a:ext>
            </a:extLst>
          </p:cNvPr>
          <p:cNvSpPr txBox="1">
            <a:spLocks/>
          </p:cNvSpPr>
          <p:nvPr/>
        </p:nvSpPr>
        <p:spPr>
          <a:xfrm>
            <a:off x="838200" y="3184635"/>
            <a:ext cx="11063068" cy="34368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80000" indent="-1080000">
              <a:lnSpc>
                <a:spcPct val="80000"/>
              </a:lnSpc>
              <a:buNone/>
            </a:pPr>
            <a:r>
              <a:rPr lang="en-AU" sz="3600" dirty="0"/>
              <a:t>Remedy:</a:t>
            </a:r>
            <a:r>
              <a:rPr lang="en-GB" sz="3600" b="1" dirty="0">
                <a:solidFill>
                  <a:srgbClr val="0000FF"/>
                </a:solidFill>
              </a:rPr>
              <a:t> Blue’s</a:t>
            </a:r>
            <a:r>
              <a:rPr lang="en-AU" sz="3600" dirty="0">
                <a:solidFill>
                  <a:srgbClr val="FF0000"/>
                </a:solidFill>
              </a:rPr>
              <a:t> </a:t>
            </a:r>
            <a:r>
              <a:rPr lang="en-AU" sz="3600" dirty="0"/>
              <a:t>stroke is valid. </a:t>
            </a:r>
            <a:r>
              <a:rPr lang="en-GB" sz="3600" b="1" dirty="0">
                <a:solidFill>
                  <a:srgbClr val="FF0000"/>
                </a:solidFill>
              </a:rPr>
              <a:t>Red’s</a:t>
            </a:r>
            <a:r>
              <a:rPr lang="en-AU" sz="3600" dirty="0">
                <a:solidFill>
                  <a:srgbClr val="FF0000"/>
                </a:solidFill>
              </a:rPr>
              <a:t> </a:t>
            </a:r>
            <a:r>
              <a:rPr lang="en-AU" sz="3600" dirty="0"/>
              <a:t>stroke is invalid. The </a:t>
            </a:r>
            <a:r>
              <a:rPr lang="en-AU" sz="3600" b="1" dirty="0">
                <a:solidFill>
                  <a:srgbClr val="FF0000"/>
                </a:solidFill>
              </a:rPr>
              <a:t>red</a:t>
            </a:r>
            <a:r>
              <a:rPr lang="en-AU" sz="3600" dirty="0"/>
              <a:t> ball must be replaced and </a:t>
            </a:r>
            <a:r>
              <a:rPr lang="en-AU" sz="3600" dirty="0" err="1">
                <a:solidFill>
                  <a:srgbClr val="FF0000"/>
                </a:solidFill>
              </a:rPr>
              <a:t>Red&amp;Yellow</a:t>
            </a:r>
            <a:r>
              <a:rPr lang="en-AU" sz="3600" dirty="0"/>
              <a:t> effectively lose their next turn. The </a:t>
            </a:r>
            <a:r>
              <a:rPr lang="en-AU" sz="3600" b="1" dirty="0">
                <a:solidFill>
                  <a:srgbClr val="0000FF"/>
                </a:solidFill>
              </a:rPr>
              <a:t>blue</a:t>
            </a:r>
            <a:r>
              <a:rPr lang="en-AU" sz="3600" dirty="0"/>
              <a:t> ball must also be replaced and the stroke by </a:t>
            </a:r>
            <a:r>
              <a:rPr lang="en-AU" sz="3600" b="1" dirty="0">
                <a:solidFill>
                  <a:srgbClr val="0000FF"/>
                </a:solidFill>
              </a:rPr>
              <a:t>Blue</a:t>
            </a:r>
            <a:r>
              <a:rPr lang="en-AU" sz="3600" dirty="0"/>
              <a:t> replayed. The </a:t>
            </a:r>
            <a:r>
              <a:rPr lang="en-AU" sz="3600" b="1" dirty="0"/>
              <a:t>black</a:t>
            </a:r>
            <a:r>
              <a:rPr lang="en-AU" sz="3600" dirty="0"/>
              <a:t> ball is replaced.</a:t>
            </a:r>
            <a:endParaRPr lang="en-GB" sz="3600" dirty="0">
              <a:solidFill>
                <a:schemeClr val="bg1"/>
              </a:solidFill>
            </a:endParaRPr>
          </a:p>
          <a:p>
            <a:pPr marL="1892300" indent="-2349500">
              <a:spcBef>
                <a:spcPts val="600"/>
              </a:spcBef>
              <a:buNone/>
              <a:tabLst>
                <a:tab pos="2786063" algn="l"/>
              </a:tabLst>
            </a:pPr>
            <a:r>
              <a:rPr lang="en-GB" sz="3600" dirty="0"/>
              <a:t>Hoop scored?:	No hoop was run.</a:t>
            </a:r>
            <a:endParaRPr lang="en-GB" sz="3600" dirty="0">
              <a:solidFill>
                <a:schemeClr val="bg1"/>
              </a:solidFill>
            </a:endParaRPr>
          </a:p>
          <a:p>
            <a:pPr marL="1080000" indent="-1080000">
              <a:spcBef>
                <a:spcPts val="600"/>
              </a:spcBef>
              <a:buNone/>
              <a:tabLst>
                <a:tab pos="2786063" algn="l"/>
              </a:tabLst>
            </a:pPr>
            <a:r>
              <a:rPr lang="en-GB" sz="3600" dirty="0"/>
              <a:t>To play: </a:t>
            </a:r>
            <a:r>
              <a:rPr lang="en-AU" sz="3600" b="1" dirty="0">
                <a:solidFill>
                  <a:srgbClr val="0000FF"/>
                </a:solidFill>
              </a:rPr>
              <a:t>Blue</a:t>
            </a:r>
            <a:r>
              <a:rPr lang="en-AU" sz="3600" dirty="0"/>
              <a:t> (followed by </a:t>
            </a:r>
            <a:r>
              <a:rPr lang="en-AU" sz="3600" b="1" dirty="0"/>
              <a:t>black</a:t>
            </a:r>
            <a:r>
              <a:rPr lang="en-AU" sz="3600" dirty="0"/>
              <a:t> after </a:t>
            </a:r>
            <a:r>
              <a:rPr lang="en-AU" sz="3600" b="1" dirty="0">
                <a:solidFill>
                  <a:srgbClr val="FF0000"/>
                </a:solidFill>
              </a:rPr>
              <a:t>red</a:t>
            </a:r>
            <a:r>
              <a:rPr lang="en-AU" sz="3600" dirty="0"/>
              <a:t> stroke declared).</a:t>
            </a:r>
            <a:endParaRPr lang="en-GB" sz="3600" dirty="0"/>
          </a:p>
        </p:txBody>
      </p:sp>
    </p:spTree>
    <p:extLst>
      <p:ext uri="{BB962C8B-B14F-4D97-AF65-F5344CB8AC3E}">
        <p14:creationId xmlns:p14="http://schemas.microsoft.com/office/powerpoint/2010/main" val="63752039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a:bodyPr>
          <a:lstStyle/>
          <a:p>
            <a:pPr algn="ctr"/>
            <a:r>
              <a:rPr lang="en-AU" sz="6700" b="1" dirty="0">
                <a:solidFill>
                  <a:srgbClr val="FF0000"/>
                </a:solidFill>
              </a:rPr>
              <a:t>Overlapping Play   </a:t>
            </a:r>
            <a:r>
              <a:rPr lang="en-AU" sz="5300" b="1" dirty="0"/>
              <a:t>P.A.C</a:t>
            </a:r>
            <a:endParaRPr lang="en-GB" sz="5300" b="1" dirty="0"/>
          </a:p>
        </p:txBody>
      </p:sp>
      <p:cxnSp>
        <p:nvCxnSpPr>
          <p:cNvPr id="8" name="Straight Arrow Connector 7">
            <a:extLst>
              <a:ext uri="{FF2B5EF4-FFF2-40B4-BE49-F238E27FC236}">
                <a16:creationId xmlns:a16="http://schemas.microsoft.com/office/drawing/2014/main" id="{1A590D54-4C22-4390-81AA-8F07BD2715C8}"/>
              </a:ext>
            </a:extLst>
          </p:cNvPr>
          <p:cNvCxnSpPr>
            <a:cxnSpLocks/>
          </p:cNvCxnSpPr>
          <p:nvPr/>
        </p:nvCxnSpPr>
        <p:spPr>
          <a:xfrm flipV="1">
            <a:off x="2554014" y="4083269"/>
            <a:ext cx="6400800" cy="220719"/>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grpSp>
        <p:nvGrpSpPr>
          <p:cNvPr id="2" name="Group 24">
            <a:extLst>
              <a:ext uri="{FF2B5EF4-FFF2-40B4-BE49-F238E27FC236}">
                <a16:creationId xmlns:a16="http://schemas.microsoft.com/office/drawing/2014/main" id="{CF185D99-85ED-4841-9691-D7C0BC24E560}"/>
              </a:ext>
            </a:extLst>
          </p:cNvPr>
          <p:cNvGrpSpPr/>
          <p:nvPr/>
        </p:nvGrpSpPr>
        <p:grpSpPr>
          <a:xfrm>
            <a:off x="11070000" y="3526201"/>
            <a:ext cx="196114" cy="697157"/>
            <a:chOff x="3991417" y="3095057"/>
            <a:chExt cx="196114" cy="697157"/>
          </a:xfrm>
        </p:grpSpPr>
        <p:cxnSp>
          <p:nvCxnSpPr>
            <p:cNvPr id="10" name="Straight Connector 9">
              <a:extLst>
                <a:ext uri="{FF2B5EF4-FFF2-40B4-BE49-F238E27FC236}">
                  <a16:creationId xmlns:a16="http://schemas.microsoft.com/office/drawing/2014/main" id="{F82492E4-E988-4EF3-8B15-224FB2E38CFC}"/>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DE4A24-4E26-449F-AE68-37B1666FE1C1}"/>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E39FB4D-54E5-4A59-B16A-3612B01FE538}"/>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 name="Straight Arrow Connector 13">
            <a:extLst>
              <a:ext uri="{FF2B5EF4-FFF2-40B4-BE49-F238E27FC236}">
                <a16:creationId xmlns:a16="http://schemas.microsoft.com/office/drawing/2014/main" id="{ACC1C20C-01ED-47DE-B042-C799A248CA9C}"/>
              </a:ext>
            </a:extLst>
          </p:cNvPr>
          <p:cNvCxnSpPr>
            <a:cxnSpLocks/>
          </p:cNvCxnSpPr>
          <p:nvPr/>
        </p:nvCxnSpPr>
        <p:spPr>
          <a:xfrm>
            <a:off x="2490952" y="2522483"/>
            <a:ext cx="6511159" cy="1529254"/>
          </a:xfrm>
          <a:prstGeom prst="straightConnector1">
            <a:avLst/>
          </a:prstGeom>
          <a:ln w="762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43B02F8-6B5E-4CBA-9707-DE04BA758EF2}"/>
              </a:ext>
            </a:extLst>
          </p:cNvPr>
          <p:cNvCxnSpPr>
            <a:cxnSpLocks/>
          </p:cNvCxnSpPr>
          <p:nvPr/>
        </p:nvCxnSpPr>
        <p:spPr>
          <a:xfrm>
            <a:off x="8954814" y="4099034"/>
            <a:ext cx="1497724" cy="1008994"/>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pic>
        <p:nvPicPr>
          <p:cNvPr id="21" name="Picture 1">
            <a:extLst>
              <a:ext uri="{FF2B5EF4-FFF2-40B4-BE49-F238E27FC236}">
                <a16:creationId xmlns:a16="http://schemas.microsoft.com/office/drawing/2014/main" id="{EE9158E5-C755-4B3C-9345-105414D5747C}"/>
              </a:ext>
            </a:extLst>
          </p:cNvPr>
          <p:cNvPicPr>
            <a:picLocks noChangeAspect="1" noChangeArrowheads="1"/>
          </p:cNvPicPr>
          <p:nvPr/>
        </p:nvPicPr>
        <p:blipFill>
          <a:blip r:embed="rId3" cstate="print"/>
          <a:srcRect/>
          <a:stretch>
            <a:fillRect/>
          </a:stretch>
        </p:blipFill>
        <p:spPr bwMode="auto">
          <a:xfrm>
            <a:off x="1472524" y="1578041"/>
            <a:ext cx="878541" cy="914400"/>
          </a:xfrm>
          <a:prstGeom prst="rect">
            <a:avLst/>
          </a:prstGeom>
          <a:noFill/>
          <a:ln w="9525">
            <a:noFill/>
            <a:miter lim="800000"/>
            <a:headEnd/>
            <a:tailEnd/>
          </a:ln>
        </p:spPr>
      </p:pic>
      <p:sp>
        <p:nvSpPr>
          <p:cNvPr id="23" name="Oval 22">
            <a:extLst>
              <a:ext uri="{FF2B5EF4-FFF2-40B4-BE49-F238E27FC236}">
                <a16:creationId xmlns:a16="http://schemas.microsoft.com/office/drawing/2014/main" id="{9C1E38B4-BB89-4AA1-9323-427A2D789F1B}"/>
              </a:ext>
            </a:extLst>
          </p:cNvPr>
          <p:cNvSpPr>
            <a:spLocks noChangeAspect="1"/>
          </p:cNvSpPr>
          <p:nvPr/>
        </p:nvSpPr>
        <p:spPr>
          <a:xfrm>
            <a:off x="10443519" y="5005996"/>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1" name="Straight Arrow Connector 30">
            <a:extLst>
              <a:ext uri="{FF2B5EF4-FFF2-40B4-BE49-F238E27FC236}">
                <a16:creationId xmlns:a16="http://schemas.microsoft.com/office/drawing/2014/main" id="{643B02F8-6B5E-4CBA-9707-DE04BA758EF2}"/>
              </a:ext>
            </a:extLst>
          </p:cNvPr>
          <p:cNvCxnSpPr>
            <a:cxnSpLocks/>
          </p:cNvCxnSpPr>
          <p:nvPr/>
        </p:nvCxnSpPr>
        <p:spPr>
          <a:xfrm flipV="1">
            <a:off x="8875987" y="3972910"/>
            <a:ext cx="3011213" cy="94594"/>
          </a:xfrm>
          <a:prstGeom prst="straightConnector1">
            <a:avLst/>
          </a:prstGeom>
          <a:ln w="76200">
            <a:solidFill>
              <a:srgbClr val="0000FF"/>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CC1C20C-01ED-47DE-B042-C799A248CA9C}"/>
              </a:ext>
            </a:extLst>
          </p:cNvPr>
          <p:cNvCxnSpPr>
            <a:cxnSpLocks/>
          </p:cNvCxnSpPr>
          <p:nvPr/>
        </p:nvCxnSpPr>
        <p:spPr>
          <a:xfrm flipV="1">
            <a:off x="8954814" y="2948151"/>
            <a:ext cx="2711669" cy="107205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43B02F8-6B5E-4CBA-9707-DE04BA758EF2}"/>
              </a:ext>
            </a:extLst>
          </p:cNvPr>
          <p:cNvCxnSpPr>
            <a:cxnSpLocks/>
          </p:cNvCxnSpPr>
          <p:nvPr/>
        </p:nvCxnSpPr>
        <p:spPr>
          <a:xfrm flipH="1">
            <a:off x="10326414" y="5087007"/>
            <a:ext cx="89338" cy="1581807"/>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643B02F8-6B5E-4CBA-9707-DE04BA758EF2}"/>
              </a:ext>
            </a:extLst>
          </p:cNvPr>
          <p:cNvCxnSpPr>
            <a:cxnSpLocks/>
          </p:cNvCxnSpPr>
          <p:nvPr/>
        </p:nvCxnSpPr>
        <p:spPr>
          <a:xfrm>
            <a:off x="10815145" y="5265683"/>
            <a:ext cx="1182414" cy="551793"/>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1">
            <a:extLst>
              <a:ext uri="{FF2B5EF4-FFF2-40B4-BE49-F238E27FC236}">
                <a16:creationId xmlns:a16="http://schemas.microsoft.com/office/drawing/2014/main" id="{7C0FA612-4D44-4EF9-8B78-B5DB4952A7C2}"/>
              </a:ext>
            </a:extLst>
          </p:cNvPr>
          <p:cNvPicPr>
            <a:picLocks noChangeAspect="1" noChangeArrowheads="1"/>
          </p:cNvPicPr>
          <p:nvPr/>
        </p:nvPicPr>
        <p:blipFill>
          <a:blip r:embed="rId4" cstate="print"/>
          <a:srcRect/>
          <a:stretch>
            <a:fillRect/>
          </a:stretch>
        </p:blipFill>
        <p:spPr bwMode="auto">
          <a:xfrm>
            <a:off x="1458000" y="3506400"/>
            <a:ext cx="848761" cy="914400"/>
          </a:xfrm>
          <a:prstGeom prst="rect">
            <a:avLst/>
          </a:prstGeom>
          <a:noFill/>
          <a:ln w="9525">
            <a:noFill/>
            <a:miter lim="800000"/>
            <a:headEnd/>
            <a:tailEnd/>
          </a:ln>
        </p:spPr>
      </p:pic>
    </p:spTree>
    <p:extLst>
      <p:ext uri="{BB962C8B-B14F-4D97-AF65-F5344CB8AC3E}">
        <p14:creationId xmlns:p14="http://schemas.microsoft.com/office/powerpoint/2010/main" val="637520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425670" y="365125"/>
            <a:ext cx="11461530" cy="964911"/>
          </a:xfrm>
        </p:spPr>
        <p:txBody>
          <a:bodyPr>
            <a:noAutofit/>
          </a:bodyPr>
          <a:lstStyle/>
          <a:p>
            <a:pPr algn="ctr"/>
            <a:r>
              <a:rPr lang="en-AU" b="1" dirty="0">
                <a:solidFill>
                  <a:srgbClr val="FF0000"/>
                </a:solidFill>
              </a:rPr>
              <a:t>Faults: </a:t>
            </a:r>
            <a:r>
              <a:rPr lang="en-GB" b="1" dirty="0">
                <a:solidFill>
                  <a:srgbClr val="0000FF"/>
                </a:solidFill>
              </a:rPr>
              <a:t>What happens with the balls?</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2450" y="1497724"/>
            <a:ext cx="11153775" cy="4995151"/>
          </a:xfrm>
        </p:spPr>
        <p:txBody>
          <a:bodyPr>
            <a:noAutofit/>
          </a:bodyPr>
          <a:lstStyle/>
          <a:p>
            <a:pPr marL="0" indent="0">
              <a:lnSpc>
                <a:spcPct val="80000"/>
              </a:lnSpc>
              <a:spcBef>
                <a:spcPts val="1200"/>
              </a:spcBef>
              <a:buNone/>
            </a:pPr>
            <a:r>
              <a:rPr lang="en-GB" sz="4400" dirty="0">
                <a:latin typeface="Times New Roman" panose="02020603050405020304" pitchFamily="18" charset="0"/>
                <a:cs typeface="Times New Roman" panose="02020603050405020304" pitchFamily="18" charset="0"/>
              </a:rPr>
              <a:t>As long as play is stopped in time because of the fault:</a:t>
            </a:r>
          </a:p>
          <a:p>
            <a:pPr marL="432000" indent="-432000">
              <a:lnSpc>
                <a:spcPct val="80000"/>
              </a:lnSpc>
              <a:spcBef>
                <a:spcPts val="2400"/>
              </a:spcBef>
            </a:pPr>
            <a:r>
              <a:rPr lang="en-GB" sz="4400" dirty="0">
                <a:latin typeface="Times New Roman" panose="02020603050405020304" pitchFamily="18" charset="0"/>
                <a:cs typeface="Times New Roman" panose="02020603050405020304" pitchFamily="18" charset="0"/>
              </a:rPr>
              <a:t>the non-offending side chooses whether the balls are left where they stopped or are replaced in the positions they occupied before the stroke was played</a:t>
            </a:r>
          </a:p>
        </p:txBody>
      </p:sp>
    </p:spTree>
    <p:extLst>
      <p:ext uri="{BB962C8B-B14F-4D97-AF65-F5344CB8AC3E}">
        <p14:creationId xmlns:p14="http://schemas.microsoft.com/office/powerpoint/2010/main" val="351277015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03"/>
          <p:cNvSpPr txBox="1"/>
          <p:nvPr/>
        </p:nvSpPr>
        <p:spPr>
          <a:xfrm>
            <a:off x="10100441" y="5118540"/>
            <a:ext cx="1545167" cy="523220"/>
          </a:xfrm>
          <a:prstGeom prst="rect">
            <a:avLst/>
          </a:prstGeom>
          <a:noFill/>
        </p:spPr>
        <p:txBody>
          <a:bodyPr wrap="none" rtlCol="0">
            <a:spAutoFit/>
          </a:bodyPr>
          <a:lstStyle/>
          <a:p>
            <a:r>
              <a:rPr lang="en-US" sz="2800" b="1" dirty="0"/>
              <a:t>Replaced</a:t>
            </a:r>
          </a:p>
        </p:txBody>
      </p:sp>
      <p:sp>
        <p:nvSpPr>
          <p:cNvPr id="103" name="TextBox 102"/>
          <p:cNvSpPr txBox="1"/>
          <p:nvPr/>
        </p:nvSpPr>
        <p:spPr>
          <a:xfrm>
            <a:off x="10137227" y="1434664"/>
            <a:ext cx="1545167" cy="523220"/>
          </a:xfrm>
          <a:prstGeom prst="rect">
            <a:avLst/>
          </a:prstGeom>
          <a:noFill/>
        </p:spPr>
        <p:txBody>
          <a:bodyPr wrap="none" rtlCol="0">
            <a:spAutoFit/>
          </a:bodyPr>
          <a:lstStyle/>
          <a:p>
            <a:r>
              <a:rPr lang="en-US" sz="2800" b="1" dirty="0"/>
              <a:t>Replaced</a:t>
            </a:r>
          </a:p>
        </p:txBody>
      </p:sp>
      <p:sp>
        <p:nvSpPr>
          <p:cNvPr id="6" name="Title 1">
            <a:extLst>
              <a:ext uri="{FF2B5EF4-FFF2-40B4-BE49-F238E27FC236}">
                <a16:creationId xmlns:a16="http://schemas.microsoft.com/office/drawing/2014/main" id="{D02665DC-2853-4A17-9423-CE1A33FB782F}"/>
              </a:ext>
            </a:extLst>
          </p:cNvPr>
          <p:cNvSpPr>
            <a:spLocks noGrp="1"/>
          </p:cNvSpPr>
          <p:nvPr>
            <p:ph type="title"/>
          </p:nvPr>
        </p:nvSpPr>
        <p:spPr>
          <a:xfrm>
            <a:off x="838200" y="126609"/>
            <a:ext cx="10515600" cy="1184251"/>
          </a:xfrm>
        </p:spPr>
        <p:txBody>
          <a:bodyPr>
            <a:normAutofit fontScale="90000"/>
          </a:bodyPr>
          <a:lstStyle/>
          <a:p>
            <a:pPr algn="ctr"/>
            <a:r>
              <a:rPr lang="en-AU" sz="6700" b="1" dirty="0">
                <a:solidFill>
                  <a:srgbClr val="FF0000"/>
                </a:solidFill>
              </a:rPr>
              <a:t>Overlapping Play </a:t>
            </a:r>
            <a:r>
              <a:rPr lang="en-AU" sz="5300" dirty="0"/>
              <a:t>Multiple collisions</a:t>
            </a:r>
            <a:endParaRPr lang="en-GB" sz="5300" dirty="0"/>
          </a:p>
        </p:txBody>
      </p:sp>
      <p:grpSp>
        <p:nvGrpSpPr>
          <p:cNvPr id="2" name="Group 24">
            <a:extLst>
              <a:ext uri="{FF2B5EF4-FFF2-40B4-BE49-F238E27FC236}">
                <a16:creationId xmlns:a16="http://schemas.microsoft.com/office/drawing/2014/main" id="{CF185D99-85ED-4841-9691-D7C0BC24E560}"/>
              </a:ext>
            </a:extLst>
          </p:cNvPr>
          <p:cNvGrpSpPr/>
          <p:nvPr/>
        </p:nvGrpSpPr>
        <p:grpSpPr>
          <a:xfrm>
            <a:off x="11070000" y="3526201"/>
            <a:ext cx="196114" cy="697157"/>
            <a:chOff x="3991417" y="3095057"/>
            <a:chExt cx="196114" cy="697157"/>
          </a:xfrm>
        </p:grpSpPr>
        <p:cxnSp>
          <p:nvCxnSpPr>
            <p:cNvPr id="10" name="Straight Connector 9">
              <a:extLst>
                <a:ext uri="{FF2B5EF4-FFF2-40B4-BE49-F238E27FC236}">
                  <a16:creationId xmlns:a16="http://schemas.microsoft.com/office/drawing/2014/main" id="{F82492E4-E988-4EF3-8B15-224FB2E38CFC}"/>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DE4A24-4E26-449F-AE68-37B1666FE1C1}"/>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E39FB4D-54E5-4A59-B16A-3612B01FE538}"/>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Straight Arrow Connector 24">
            <a:extLst>
              <a:ext uri="{FF2B5EF4-FFF2-40B4-BE49-F238E27FC236}">
                <a16:creationId xmlns:a16="http://schemas.microsoft.com/office/drawing/2014/main" id="{1A590D54-4C22-4390-81AA-8F07BD2715C8}"/>
              </a:ext>
            </a:extLst>
          </p:cNvPr>
          <p:cNvCxnSpPr>
            <a:cxnSpLocks/>
          </p:cNvCxnSpPr>
          <p:nvPr/>
        </p:nvCxnSpPr>
        <p:spPr>
          <a:xfrm flipV="1">
            <a:off x="6327790" y="3831022"/>
            <a:ext cx="672100" cy="901827"/>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A590D54-4C22-4390-81AA-8F07BD2715C8}"/>
              </a:ext>
            </a:extLst>
          </p:cNvPr>
          <p:cNvCxnSpPr>
            <a:cxnSpLocks/>
          </p:cNvCxnSpPr>
          <p:nvPr/>
        </p:nvCxnSpPr>
        <p:spPr>
          <a:xfrm>
            <a:off x="2538248" y="4004444"/>
            <a:ext cx="3783724" cy="709445"/>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ACC1C20C-01ED-47DE-B042-C799A248CA9C}"/>
              </a:ext>
            </a:extLst>
          </p:cNvPr>
          <p:cNvCxnSpPr>
            <a:cxnSpLocks/>
            <a:endCxn id="32" idx="3"/>
          </p:cNvCxnSpPr>
          <p:nvPr/>
        </p:nvCxnSpPr>
        <p:spPr>
          <a:xfrm>
            <a:off x="2475186" y="2222938"/>
            <a:ext cx="3567395" cy="830453"/>
          </a:xfrm>
          <a:prstGeom prst="straightConnector1">
            <a:avLst/>
          </a:prstGeom>
          <a:ln w="76200">
            <a:solidFill>
              <a:srgbClr val="FF0000"/>
            </a:solidFill>
            <a:tailEnd type="none"/>
          </a:ln>
        </p:spPr>
        <p:style>
          <a:lnRef idx="1">
            <a:schemeClr val="accent1"/>
          </a:lnRef>
          <a:fillRef idx="0">
            <a:schemeClr val="accent1"/>
          </a:fillRef>
          <a:effectRef idx="0">
            <a:schemeClr val="accent1"/>
          </a:effectRef>
          <a:fontRef idx="minor">
            <a:schemeClr val="tx1"/>
          </a:fontRef>
        </p:style>
      </p:cxnSp>
      <p:grpSp>
        <p:nvGrpSpPr>
          <p:cNvPr id="3" name="Group 7">
            <a:extLst>
              <a:ext uri="{FF2B5EF4-FFF2-40B4-BE49-F238E27FC236}">
                <a16:creationId xmlns:a16="http://schemas.microsoft.com/office/drawing/2014/main" id="{989332AC-AE28-4BE0-AF1C-2B3695F5C2F9}"/>
              </a:ext>
            </a:extLst>
          </p:cNvPr>
          <p:cNvGrpSpPr/>
          <p:nvPr/>
        </p:nvGrpSpPr>
        <p:grpSpPr>
          <a:xfrm>
            <a:off x="1440993" y="3205240"/>
            <a:ext cx="914400" cy="914400"/>
            <a:chOff x="192156" y="5052391"/>
            <a:chExt cx="914400" cy="914400"/>
          </a:xfrm>
        </p:grpSpPr>
        <p:pic>
          <p:nvPicPr>
            <p:cNvPr id="16" name="Graphic 3" descr="Man">
              <a:extLst>
                <a:ext uri="{FF2B5EF4-FFF2-40B4-BE49-F238E27FC236}">
                  <a16:creationId xmlns:a16="http://schemas.microsoft.com/office/drawing/2014/main" id="{70C9A5B9-5DE9-44E9-BFAE-A5EA17D03BE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4155FD31-B910-40D7-B151-E7D91D416D83}"/>
                </a:ext>
              </a:extLst>
            </p:cNvPr>
            <p:cNvGrpSpPr/>
            <p:nvPr/>
          </p:nvGrpSpPr>
          <p:grpSpPr>
            <a:xfrm>
              <a:off x="825939" y="5513347"/>
              <a:ext cx="198000" cy="453444"/>
              <a:chOff x="1378226" y="5509591"/>
              <a:chExt cx="198000" cy="453444"/>
            </a:xfrm>
          </p:grpSpPr>
          <p:cxnSp>
            <p:nvCxnSpPr>
              <p:cNvPr id="18" name="Straight Connector 17">
                <a:extLst>
                  <a:ext uri="{FF2B5EF4-FFF2-40B4-BE49-F238E27FC236}">
                    <a16:creationId xmlns:a16="http://schemas.microsoft.com/office/drawing/2014/main" id="{F41AA061-A4B3-457B-B12B-2A55451B5FC0}"/>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19AD797-C099-4176-B0A4-CD6C66C8FD6A}"/>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0" name="Straight Arrow Connector 19">
            <a:extLst>
              <a:ext uri="{FF2B5EF4-FFF2-40B4-BE49-F238E27FC236}">
                <a16:creationId xmlns:a16="http://schemas.microsoft.com/office/drawing/2014/main" id="{643B02F8-6B5E-4CBA-9707-DE04BA758EF2}"/>
              </a:ext>
            </a:extLst>
          </p:cNvPr>
          <p:cNvCxnSpPr>
            <a:cxnSpLocks/>
          </p:cNvCxnSpPr>
          <p:nvPr/>
        </p:nvCxnSpPr>
        <p:spPr>
          <a:xfrm flipV="1">
            <a:off x="7032104" y="2847976"/>
            <a:ext cx="1930921" cy="869056"/>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pic>
        <p:nvPicPr>
          <p:cNvPr id="21" name="Picture 1">
            <a:extLst>
              <a:ext uri="{FF2B5EF4-FFF2-40B4-BE49-F238E27FC236}">
                <a16:creationId xmlns:a16="http://schemas.microsoft.com/office/drawing/2014/main" id="{EE9158E5-C755-4B3C-9345-105414D5747C}"/>
              </a:ext>
            </a:extLst>
          </p:cNvPr>
          <p:cNvPicPr>
            <a:picLocks noChangeAspect="1" noChangeArrowheads="1"/>
          </p:cNvPicPr>
          <p:nvPr/>
        </p:nvPicPr>
        <p:blipFill>
          <a:blip r:embed="rId5" cstate="print"/>
          <a:srcRect/>
          <a:stretch>
            <a:fillRect/>
          </a:stretch>
        </p:blipFill>
        <p:spPr bwMode="auto">
          <a:xfrm>
            <a:off x="1456758" y="1278496"/>
            <a:ext cx="878541" cy="914400"/>
          </a:xfrm>
          <a:prstGeom prst="rect">
            <a:avLst/>
          </a:prstGeom>
          <a:noFill/>
          <a:ln w="9525">
            <a:noFill/>
            <a:miter lim="800000"/>
            <a:headEnd/>
            <a:tailEnd/>
          </a:ln>
        </p:spPr>
      </p:pic>
      <p:sp>
        <p:nvSpPr>
          <p:cNvPr id="23" name="Oval 22">
            <a:extLst>
              <a:ext uri="{FF2B5EF4-FFF2-40B4-BE49-F238E27FC236}">
                <a16:creationId xmlns:a16="http://schemas.microsoft.com/office/drawing/2014/main" id="{9C1E38B4-BB89-4AA1-9323-427A2D789F1B}"/>
              </a:ext>
            </a:extLst>
          </p:cNvPr>
          <p:cNvSpPr>
            <a:spLocks noChangeAspect="1"/>
          </p:cNvSpPr>
          <p:nvPr/>
        </p:nvSpPr>
        <p:spPr>
          <a:xfrm>
            <a:off x="6336735" y="4704685"/>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1" name="Straight Arrow Connector 30">
            <a:extLst>
              <a:ext uri="{FF2B5EF4-FFF2-40B4-BE49-F238E27FC236}">
                <a16:creationId xmlns:a16="http://schemas.microsoft.com/office/drawing/2014/main" id="{643B02F8-6B5E-4CBA-9707-DE04BA758EF2}"/>
              </a:ext>
            </a:extLst>
          </p:cNvPr>
          <p:cNvCxnSpPr>
            <a:cxnSpLocks/>
          </p:cNvCxnSpPr>
          <p:nvPr/>
        </p:nvCxnSpPr>
        <p:spPr>
          <a:xfrm>
            <a:off x="7677806" y="5218386"/>
            <a:ext cx="2869325" cy="819807"/>
          </a:xfrm>
          <a:prstGeom prst="straightConnector1">
            <a:avLst/>
          </a:prstGeom>
          <a:ln w="762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CC1C20C-01ED-47DE-B042-C799A248CA9C}"/>
              </a:ext>
            </a:extLst>
          </p:cNvPr>
          <p:cNvCxnSpPr>
            <a:cxnSpLocks/>
            <a:stCxn id="32" idx="3"/>
          </p:cNvCxnSpPr>
          <p:nvPr/>
        </p:nvCxnSpPr>
        <p:spPr>
          <a:xfrm>
            <a:off x="6042581" y="3053391"/>
            <a:ext cx="973074" cy="746098"/>
          </a:xfrm>
          <a:prstGeom prst="straightConnector1">
            <a:avLst/>
          </a:prstGeom>
          <a:ln w="762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43B02F8-6B5E-4CBA-9707-DE04BA758EF2}"/>
              </a:ext>
            </a:extLst>
          </p:cNvPr>
          <p:cNvCxnSpPr>
            <a:cxnSpLocks/>
          </p:cNvCxnSpPr>
          <p:nvPr/>
        </p:nvCxnSpPr>
        <p:spPr>
          <a:xfrm>
            <a:off x="7577959" y="5181600"/>
            <a:ext cx="257503" cy="1014248"/>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643B02F8-6B5E-4CBA-9707-DE04BA758EF2}"/>
              </a:ext>
            </a:extLst>
          </p:cNvPr>
          <p:cNvCxnSpPr>
            <a:cxnSpLocks/>
          </p:cNvCxnSpPr>
          <p:nvPr/>
        </p:nvCxnSpPr>
        <p:spPr>
          <a:xfrm>
            <a:off x="6653048" y="4918841"/>
            <a:ext cx="930165" cy="268014"/>
          </a:xfrm>
          <a:prstGeom prst="straightConnector1">
            <a:avLst/>
          </a:prstGeom>
          <a:ln w="762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9C1E38B4-BB89-4AA1-9323-427A2D789F1B}"/>
              </a:ext>
            </a:extLst>
          </p:cNvPr>
          <p:cNvSpPr>
            <a:spLocks noChangeAspect="1"/>
          </p:cNvSpPr>
          <p:nvPr/>
        </p:nvSpPr>
        <p:spPr>
          <a:xfrm>
            <a:off x="6000404" y="2807568"/>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3" name="Straight Arrow Connector 32">
            <a:extLst>
              <a:ext uri="{FF2B5EF4-FFF2-40B4-BE49-F238E27FC236}">
                <a16:creationId xmlns:a16="http://schemas.microsoft.com/office/drawing/2014/main" id="{ACC1C20C-01ED-47DE-B042-C799A248CA9C}"/>
              </a:ext>
            </a:extLst>
          </p:cNvPr>
          <p:cNvCxnSpPr>
            <a:cxnSpLocks/>
            <a:stCxn id="41" idx="3"/>
          </p:cNvCxnSpPr>
          <p:nvPr/>
        </p:nvCxnSpPr>
        <p:spPr>
          <a:xfrm>
            <a:off x="7010518" y="3789444"/>
            <a:ext cx="635757" cy="1365880"/>
          </a:xfrm>
          <a:prstGeom prst="straightConnector1">
            <a:avLst/>
          </a:prstGeom>
          <a:ln w="762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ACC1C20C-01ED-47DE-B042-C799A248CA9C}"/>
              </a:ext>
            </a:extLst>
          </p:cNvPr>
          <p:cNvCxnSpPr>
            <a:cxnSpLocks/>
          </p:cNvCxnSpPr>
          <p:nvPr/>
        </p:nvCxnSpPr>
        <p:spPr>
          <a:xfrm flipV="1">
            <a:off x="6384032" y="2838450"/>
            <a:ext cx="2569468" cy="86494"/>
          </a:xfrm>
          <a:prstGeom prst="straightConnector1">
            <a:avLst/>
          </a:prstGeom>
          <a:ln w="76200">
            <a:solidFill>
              <a:srgbClr val="D2A000"/>
            </a:solidFill>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643B02F8-6B5E-4CBA-9707-DE04BA758EF2}"/>
              </a:ext>
            </a:extLst>
          </p:cNvPr>
          <p:cNvCxnSpPr>
            <a:cxnSpLocks/>
          </p:cNvCxnSpPr>
          <p:nvPr/>
        </p:nvCxnSpPr>
        <p:spPr>
          <a:xfrm>
            <a:off x="8939048" y="2869325"/>
            <a:ext cx="2144111" cy="141889"/>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ACC1C20C-01ED-47DE-B042-C799A248CA9C}"/>
              </a:ext>
            </a:extLst>
          </p:cNvPr>
          <p:cNvCxnSpPr>
            <a:cxnSpLocks/>
          </p:cNvCxnSpPr>
          <p:nvPr/>
        </p:nvCxnSpPr>
        <p:spPr>
          <a:xfrm flipV="1">
            <a:off x="8915400" y="1828801"/>
            <a:ext cx="938048" cy="1009649"/>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ACC1C20C-01ED-47DE-B042-C799A248CA9C}"/>
              </a:ext>
            </a:extLst>
          </p:cNvPr>
          <p:cNvCxnSpPr>
            <a:cxnSpLocks/>
          </p:cNvCxnSpPr>
          <p:nvPr/>
        </p:nvCxnSpPr>
        <p:spPr>
          <a:xfrm>
            <a:off x="7593723" y="5139559"/>
            <a:ext cx="2228194" cy="26801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6" name="Oval 85">
            <a:extLst>
              <a:ext uri="{FF2B5EF4-FFF2-40B4-BE49-F238E27FC236}">
                <a16:creationId xmlns:a16="http://schemas.microsoft.com/office/drawing/2014/main" id="{9C1E38B4-BB89-4AA1-9323-427A2D789F1B}"/>
              </a:ext>
            </a:extLst>
          </p:cNvPr>
          <p:cNvSpPr>
            <a:spLocks noChangeAspect="1"/>
          </p:cNvSpPr>
          <p:nvPr/>
        </p:nvSpPr>
        <p:spPr>
          <a:xfrm>
            <a:off x="7736418" y="6225799"/>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val 88">
            <a:extLst>
              <a:ext uri="{FF2B5EF4-FFF2-40B4-BE49-F238E27FC236}">
                <a16:creationId xmlns:a16="http://schemas.microsoft.com/office/drawing/2014/main" id="{9C1E38B4-BB89-4AA1-9323-427A2D789F1B}"/>
              </a:ext>
            </a:extLst>
          </p:cNvPr>
          <p:cNvSpPr>
            <a:spLocks noChangeAspect="1"/>
          </p:cNvSpPr>
          <p:nvPr/>
        </p:nvSpPr>
        <p:spPr>
          <a:xfrm>
            <a:off x="9841935" y="1572602"/>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9C1E38B4-BB89-4AA1-9323-427A2D789F1B}"/>
              </a:ext>
            </a:extLst>
          </p:cNvPr>
          <p:cNvSpPr>
            <a:spLocks noChangeAspect="1"/>
          </p:cNvSpPr>
          <p:nvPr/>
        </p:nvSpPr>
        <p:spPr>
          <a:xfrm>
            <a:off x="9831424" y="5282754"/>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a:extLst>
              <a:ext uri="{FF2B5EF4-FFF2-40B4-BE49-F238E27FC236}">
                <a16:creationId xmlns:a16="http://schemas.microsoft.com/office/drawing/2014/main" id="{9C1E38B4-BB89-4AA1-9323-427A2D789F1B}"/>
              </a:ext>
            </a:extLst>
          </p:cNvPr>
          <p:cNvSpPr>
            <a:spLocks noChangeAspect="1"/>
          </p:cNvSpPr>
          <p:nvPr/>
        </p:nvSpPr>
        <p:spPr>
          <a:xfrm>
            <a:off x="11092666" y="2886396"/>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3" name="Straight Arrow Connector 92">
            <a:extLst>
              <a:ext uri="{FF2B5EF4-FFF2-40B4-BE49-F238E27FC236}">
                <a16:creationId xmlns:a16="http://schemas.microsoft.com/office/drawing/2014/main" id="{643B02F8-6B5E-4CBA-9707-DE04BA758EF2}"/>
              </a:ext>
            </a:extLst>
          </p:cNvPr>
          <p:cNvCxnSpPr>
            <a:cxnSpLocks/>
          </p:cNvCxnSpPr>
          <p:nvPr/>
        </p:nvCxnSpPr>
        <p:spPr>
          <a:xfrm flipV="1">
            <a:off x="7047186" y="1592317"/>
            <a:ext cx="1671145" cy="2159877"/>
          </a:xfrm>
          <a:prstGeom prst="straightConnector1">
            <a:avLst/>
          </a:prstGeom>
          <a:ln w="76200">
            <a:solidFill>
              <a:srgbClr val="0000FF"/>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9C1E38B4-BB89-4AA1-9323-427A2D789F1B}"/>
              </a:ext>
            </a:extLst>
          </p:cNvPr>
          <p:cNvSpPr>
            <a:spLocks noChangeAspect="1"/>
          </p:cNvSpPr>
          <p:nvPr/>
        </p:nvSpPr>
        <p:spPr>
          <a:xfrm>
            <a:off x="6968341" y="3543621"/>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752039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5"/>
            <a:ext cx="10515600" cy="1730375"/>
          </a:xfrm>
        </p:spPr>
        <p:txBody>
          <a:bodyPr>
            <a:normAutofit fontScale="90000"/>
          </a:bodyPr>
          <a:lstStyle/>
          <a:p>
            <a:pPr algn="ctr"/>
            <a:r>
              <a:rPr lang="en-AU" sz="8000" b="1" dirty="0">
                <a:solidFill>
                  <a:srgbClr val="FF0000"/>
                </a:solidFill>
              </a:rPr>
              <a:t>Overlapping Play</a:t>
            </a:r>
            <a:br>
              <a:rPr lang="en-AU" sz="8000" b="1" dirty="0">
                <a:solidFill>
                  <a:srgbClr val="FF0000"/>
                </a:solidFill>
              </a:rPr>
            </a:br>
            <a:r>
              <a:rPr lang="en-GB" sz="6600" dirty="0">
                <a:solidFill>
                  <a:srgbClr val="406FC4"/>
                </a:solidFill>
              </a:rPr>
              <a:t> </a:t>
            </a:r>
            <a:r>
              <a:rPr lang="en-GB" sz="5400" b="1" dirty="0">
                <a:solidFill>
                  <a:srgbClr val="406FC4"/>
                </a:solidFill>
              </a:rPr>
              <a:t>12.2  </a:t>
            </a:r>
            <a:r>
              <a:rPr lang="en-GB" sz="5400" b="1" dirty="0"/>
              <a:t>One Side Plays Overlapping Strokes</a:t>
            </a:r>
            <a:br>
              <a:rPr lang="en-GB" sz="5400" dirty="0"/>
            </a:br>
            <a:endParaRPr lang="en-GB" sz="53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2133600"/>
            <a:ext cx="10515600" cy="3305175"/>
          </a:xfrm>
        </p:spPr>
        <p:txBody>
          <a:bodyPr>
            <a:noAutofit/>
          </a:bodyPr>
          <a:lstStyle/>
          <a:p>
            <a:pPr marL="180000" indent="-360000">
              <a:lnSpc>
                <a:spcPct val="100000"/>
              </a:lnSpc>
              <a:spcBef>
                <a:spcPts val="600"/>
              </a:spcBef>
              <a:tabLst>
                <a:tab pos="1082675" algn="l"/>
              </a:tabLst>
            </a:pPr>
            <a:r>
              <a:rPr lang="en-US" sz="3000" dirty="0">
                <a:solidFill>
                  <a:srgbClr val="000000"/>
                </a:solidFill>
              </a:rPr>
              <a:t>No points are scored for any ball</a:t>
            </a:r>
          </a:p>
          <a:p>
            <a:pPr marL="198000" indent="-360000">
              <a:lnSpc>
                <a:spcPct val="100000"/>
              </a:lnSpc>
              <a:spcBef>
                <a:spcPts val="1200"/>
              </a:spcBef>
              <a:tabLst>
                <a:tab pos="1082675" algn="l"/>
              </a:tabLst>
            </a:pPr>
            <a:r>
              <a:rPr lang="en-US" sz="3000" dirty="0">
                <a:solidFill>
                  <a:srgbClr val="000000"/>
                </a:solidFill>
              </a:rPr>
              <a:t>The non-offending side chooses whether</a:t>
            </a:r>
          </a:p>
          <a:p>
            <a:pPr marL="900000" lvl="1" indent="-360000">
              <a:lnSpc>
                <a:spcPct val="100000"/>
              </a:lnSpc>
              <a:spcBef>
                <a:spcPts val="600"/>
              </a:spcBef>
              <a:tabLst>
                <a:tab pos="1082675" algn="l"/>
              </a:tabLst>
            </a:pPr>
            <a:r>
              <a:rPr lang="en-US" sz="2600" dirty="0">
                <a:solidFill>
                  <a:srgbClr val="000000"/>
                </a:solidFill>
              </a:rPr>
              <a:t>all balls moved as a result of the strokes are left where they stopped</a:t>
            </a:r>
          </a:p>
          <a:p>
            <a:pPr marL="900000" lvl="1" indent="-360000">
              <a:lnSpc>
                <a:spcPct val="100000"/>
              </a:lnSpc>
              <a:spcBef>
                <a:spcPts val="600"/>
              </a:spcBef>
              <a:tabLst>
                <a:tab pos="1082675" algn="l"/>
              </a:tabLst>
            </a:pPr>
            <a:r>
              <a:rPr lang="en-US" sz="2600" dirty="0">
                <a:solidFill>
                  <a:srgbClr val="000000"/>
                </a:solidFill>
              </a:rPr>
              <a:t>or are replaced in the positions they occupied before both strokes </a:t>
            </a:r>
            <a:endParaRPr lang="en-US" sz="3000" dirty="0">
              <a:solidFill>
                <a:srgbClr val="000000"/>
              </a:solidFill>
            </a:endParaRPr>
          </a:p>
          <a:p>
            <a:pPr marL="180000" indent="-360000">
              <a:lnSpc>
                <a:spcPct val="100000"/>
              </a:lnSpc>
              <a:spcBef>
                <a:spcPts val="1200"/>
              </a:spcBef>
              <a:tabLst>
                <a:tab pos="1082675" algn="l"/>
              </a:tabLst>
            </a:pPr>
            <a:r>
              <a:rPr lang="en-US" sz="3000" dirty="0">
                <a:solidFill>
                  <a:srgbClr val="000000"/>
                </a:solidFill>
              </a:rPr>
              <a:t>Play then continues by the non-offending side playing either ball</a:t>
            </a:r>
            <a:br>
              <a:rPr lang="en-US" sz="3000" dirty="0">
                <a:solidFill>
                  <a:srgbClr val="000000"/>
                </a:solidFill>
              </a:rPr>
            </a:br>
            <a:r>
              <a:rPr lang="en-US" sz="3000" dirty="0">
                <a:solidFill>
                  <a:srgbClr val="000000"/>
                </a:solidFill>
              </a:rPr>
              <a:t>  of their side</a:t>
            </a:r>
            <a:endParaRPr lang="en-GB" sz="3000" dirty="0"/>
          </a:p>
        </p:txBody>
      </p:sp>
      <p:sp>
        <p:nvSpPr>
          <p:cNvPr id="5" name="TextBox 4"/>
          <p:cNvSpPr txBox="1"/>
          <p:nvPr/>
        </p:nvSpPr>
        <p:spPr>
          <a:xfrm>
            <a:off x="11225048" y="5657671"/>
            <a:ext cx="777766" cy="1200329"/>
          </a:xfrm>
          <a:prstGeom prst="rect">
            <a:avLst/>
          </a:prstGeom>
          <a:noFill/>
        </p:spPr>
        <p:txBody>
          <a:bodyPr wrap="square" rtlCol="0">
            <a:spAutoFit/>
          </a:bodyPr>
          <a:lstStyle/>
          <a:p>
            <a:r>
              <a:rPr lang="en-US" sz="7200" dirty="0">
                <a:solidFill>
                  <a:srgbClr val="00B0F0"/>
                </a:solidFill>
              </a:rPr>
              <a:t>…</a:t>
            </a:r>
          </a:p>
        </p:txBody>
      </p:sp>
    </p:spTree>
    <p:extLst>
      <p:ext uri="{BB962C8B-B14F-4D97-AF65-F5344CB8AC3E}">
        <p14:creationId xmlns:p14="http://schemas.microsoft.com/office/powerpoint/2010/main" val="64947344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6600" b="1" dirty="0">
                <a:solidFill>
                  <a:srgbClr val="FF0000"/>
                </a:solidFill>
              </a:rPr>
              <a:t>Overlapping Play</a:t>
            </a:r>
            <a:br>
              <a:rPr lang="en-AU" sz="6600" b="1" dirty="0">
                <a:solidFill>
                  <a:srgbClr val="FF0000"/>
                </a:solidFill>
              </a:rPr>
            </a:br>
            <a:r>
              <a:rPr lang="en-GB" sz="5400" dirty="0">
                <a:solidFill>
                  <a:srgbClr val="406FC4"/>
                </a:solidFill>
              </a:rPr>
              <a:t> </a:t>
            </a:r>
            <a:r>
              <a:rPr lang="en-GB" b="1" dirty="0">
                <a:solidFill>
                  <a:srgbClr val="406FC4"/>
                </a:solidFill>
              </a:rPr>
              <a:t>12.2  </a:t>
            </a:r>
            <a:r>
              <a:rPr lang="en-GB" b="1" dirty="0"/>
              <a:t>One Side Plays Overlapping Strokes</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5481" y="2112579"/>
            <a:ext cx="10641037" cy="2475187"/>
          </a:xfrm>
        </p:spPr>
        <p:txBody>
          <a:bodyPr>
            <a:noAutofit/>
          </a:bodyPr>
          <a:lstStyle/>
          <a:p>
            <a:pPr marL="0" indent="0">
              <a:lnSpc>
                <a:spcPct val="100000"/>
              </a:lnSpc>
              <a:spcBef>
                <a:spcPts val="600"/>
              </a:spcBef>
              <a:buNone/>
              <a:tabLst>
                <a:tab pos="1082675" algn="l"/>
              </a:tabLst>
            </a:pPr>
            <a:r>
              <a:rPr lang="en-GB" sz="4800" dirty="0">
                <a:solidFill>
                  <a:srgbClr val="406FC4"/>
                </a:solidFill>
              </a:rPr>
              <a:t>Effectively as if one of the balls was played as a wrong ball with </a:t>
            </a:r>
            <a:r>
              <a:rPr lang="en-GB" sz="4800" b="1" dirty="0">
                <a:solidFill>
                  <a:srgbClr val="406FC4"/>
                </a:solidFill>
              </a:rPr>
              <a:t>“full penalty”</a:t>
            </a:r>
            <a:r>
              <a:rPr lang="en-GB" sz="4800" dirty="0">
                <a:solidFill>
                  <a:srgbClr val="406FC4"/>
                </a:solidFill>
              </a:rPr>
              <a:t> and it caused its partner ball to move.</a:t>
            </a:r>
            <a:endParaRPr lang="en-US" sz="4800" dirty="0">
              <a:solidFill>
                <a:srgbClr val="406FC4"/>
              </a:solidFill>
            </a:endParaRPr>
          </a:p>
        </p:txBody>
      </p:sp>
    </p:spTree>
    <p:extLst>
      <p:ext uri="{BB962C8B-B14F-4D97-AF65-F5344CB8AC3E}">
        <p14:creationId xmlns:p14="http://schemas.microsoft.com/office/powerpoint/2010/main" val="159494277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251284"/>
            <a:ext cx="10515600" cy="5241591"/>
          </a:xfrm>
        </p:spPr>
        <p:txBody>
          <a:bodyPr>
            <a:normAutofit/>
          </a:bodyPr>
          <a:lstStyle/>
          <a:p>
            <a:pPr marL="1079500" indent="-2159000">
              <a:spcBef>
                <a:spcPts val="1200"/>
              </a:spcBef>
              <a:buNone/>
            </a:pPr>
            <a:r>
              <a:rPr lang="en-AU" sz="3600" b="1" dirty="0">
                <a:solidFill>
                  <a:srgbClr val="FF0000"/>
                </a:solidFill>
              </a:rPr>
              <a:t>End of turn</a:t>
            </a:r>
            <a:endParaRPr lang="en-GB" sz="3600" b="1" dirty="0">
              <a:solidFill>
                <a:srgbClr val="FF0000"/>
              </a:solidFill>
            </a:endParaRPr>
          </a:p>
          <a:p>
            <a:pPr marL="0" indent="0">
              <a:lnSpc>
                <a:spcPct val="100000"/>
              </a:lnSpc>
              <a:spcBef>
                <a:spcPts val="0"/>
              </a:spcBef>
              <a:buNone/>
            </a:pPr>
            <a:r>
              <a:rPr lang="en-US" sz="3200" dirty="0"/>
              <a:t>The first turn of a game starts when the game starts.</a:t>
            </a:r>
            <a:br>
              <a:rPr lang="en-US" sz="3200" dirty="0"/>
            </a:br>
            <a:r>
              <a:rPr lang="en-US" sz="3200" dirty="0"/>
              <a:t>All subsequent turns begin when the previous turn ends.</a:t>
            </a:r>
            <a:br>
              <a:rPr lang="en-US" sz="3200" dirty="0"/>
            </a:br>
            <a:r>
              <a:rPr lang="en-US" sz="3200" dirty="0"/>
              <a:t>Subject to … a turn ends when all balls moved as the result of a stroke have stopped or have left the court or when a stroke is declared to have been played.</a:t>
            </a:r>
          </a:p>
          <a:p>
            <a:pPr marL="0" indent="0">
              <a:lnSpc>
                <a:spcPct val="100000"/>
              </a:lnSpc>
              <a:spcBef>
                <a:spcPts val="1800"/>
              </a:spcBef>
              <a:buNone/>
            </a:pPr>
            <a:r>
              <a:rPr lang="en-US" sz="3600" b="1" dirty="0">
                <a:solidFill>
                  <a:srgbClr val="FF0000"/>
                </a:solidFill>
              </a:rPr>
              <a:t>End of striking period</a:t>
            </a:r>
          </a:p>
          <a:p>
            <a:pPr marL="0" indent="0">
              <a:spcBef>
                <a:spcPts val="0"/>
              </a:spcBef>
              <a:buNone/>
            </a:pPr>
            <a:r>
              <a:rPr lang="en-US" sz="3200" dirty="0"/>
              <a:t>If the player does not quit their stance under control, the striking period ends when the turn ends.</a:t>
            </a:r>
            <a:endParaRPr lang="en-AU" sz="3200" dirty="0"/>
          </a:p>
        </p:txBody>
      </p:sp>
      <p:sp>
        <p:nvSpPr>
          <p:cNvPr id="6" name="Title 1">
            <a:extLst>
              <a:ext uri="{FF2B5EF4-FFF2-40B4-BE49-F238E27FC236}">
                <a16:creationId xmlns:a16="http://schemas.microsoft.com/office/drawing/2014/main" id="{3AEAFA82-F5EE-443B-844C-8AD59E52C18B}"/>
              </a:ext>
            </a:extLst>
          </p:cNvPr>
          <p:cNvSpPr txBox="1">
            <a:spLocks/>
          </p:cNvSpPr>
          <p:nvPr/>
        </p:nvSpPr>
        <p:spPr>
          <a:xfrm>
            <a:off x="553453" y="112542"/>
            <a:ext cx="11093115" cy="12349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sz="6000" b="1" dirty="0">
                <a:solidFill>
                  <a:srgbClr val="FF0000"/>
                </a:solidFill>
              </a:rPr>
              <a:t>End of turn &amp; end of striking period</a:t>
            </a:r>
            <a:endParaRPr lang="en-GB" sz="6000" b="1" dirty="0">
              <a:solidFill>
                <a:srgbClr val="FF0000"/>
              </a:solidFill>
            </a:endParaRPr>
          </a:p>
        </p:txBody>
      </p:sp>
    </p:spTree>
    <p:extLst>
      <p:ext uri="{BB962C8B-B14F-4D97-AF65-F5344CB8AC3E}">
        <p14:creationId xmlns:p14="http://schemas.microsoft.com/office/powerpoint/2010/main" val="275444665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990600" y="1308294"/>
            <a:ext cx="10515600" cy="5240849"/>
          </a:xfrm>
        </p:spPr>
        <p:txBody>
          <a:bodyPr>
            <a:noAutofit/>
          </a:bodyPr>
          <a:lstStyle/>
          <a:p>
            <a:pPr marL="1168400" indent="-1168400">
              <a:lnSpc>
                <a:spcPct val="80000"/>
              </a:lnSpc>
              <a:buNone/>
            </a:pPr>
            <a:r>
              <a:rPr lang="en-GB" sz="3200" dirty="0">
                <a:solidFill>
                  <a:srgbClr val="406FC4"/>
                </a:solidFill>
              </a:rPr>
              <a:t>17.3	</a:t>
            </a:r>
            <a:r>
              <a:rPr lang="en-GB" sz="3600" dirty="0"/>
              <a:t>In tournament and match play, if a time limit is applied to two games played simultaneously on the same court, the organising body may direct that the timer of one game is to be stopped if play is held up by the other game</a:t>
            </a:r>
            <a:r>
              <a:rPr lang="en-GB" sz="3600" dirty="0">
                <a:solidFill>
                  <a:srgbClr val="406FC4"/>
                </a:solidFill>
              </a:rPr>
              <a:t>.</a:t>
            </a:r>
          </a:p>
        </p:txBody>
      </p:sp>
      <p:sp>
        <p:nvSpPr>
          <p:cNvPr id="4" name="Title 1">
            <a:extLst>
              <a:ext uri="{FF2B5EF4-FFF2-40B4-BE49-F238E27FC236}">
                <a16:creationId xmlns:a16="http://schemas.microsoft.com/office/drawing/2014/main" id="{3556B19F-8116-4B42-ABFB-E91A6F6346F2}"/>
              </a:ext>
            </a:extLst>
          </p:cNvPr>
          <p:cNvSpPr txBox="1">
            <a:spLocks/>
          </p:cNvSpPr>
          <p:nvPr/>
        </p:nvSpPr>
        <p:spPr>
          <a:xfrm>
            <a:off x="990600" y="379193"/>
            <a:ext cx="10515600" cy="929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b="1" dirty="0">
                <a:solidFill>
                  <a:srgbClr val="FF0000"/>
                </a:solidFill>
              </a:rPr>
              <a:t>Being held up in a timed game</a:t>
            </a:r>
            <a:endParaRPr lang="en-GB" b="1" dirty="0">
              <a:solidFill>
                <a:srgbClr val="FF0000"/>
              </a:solidFill>
            </a:endParaRPr>
          </a:p>
        </p:txBody>
      </p:sp>
    </p:spTree>
    <p:extLst>
      <p:ext uri="{BB962C8B-B14F-4D97-AF65-F5344CB8AC3E}">
        <p14:creationId xmlns:p14="http://schemas.microsoft.com/office/powerpoint/2010/main" val="416393870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389EF-192B-4EB0-97C9-AC6D36503ED4}"/>
              </a:ext>
            </a:extLst>
          </p:cNvPr>
          <p:cNvSpPr>
            <a:spLocks noGrp="1"/>
          </p:cNvSpPr>
          <p:nvPr>
            <p:ph type="ctrTitle"/>
          </p:nvPr>
        </p:nvSpPr>
        <p:spPr/>
        <p:txBody>
          <a:bodyPr>
            <a:normAutofit/>
          </a:bodyPr>
          <a:lstStyle/>
          <a:p>
            <a:r>
              <a:rPr lang="en-AU" sz="8000" b="1" dirty="0">
                <a:solidFill>
                  <a:srgbClr val="0000FF"/>
                </a:solidFill>
              </a:rPr>
              <a:t>Questions?</a:t>
            </a:r>
            <a:endParaRPr lang="en-GB" sz="8000" b="1" dirty="0">
              <a:solidFill>
                <a:srgbClr val="0000FF"/>
              </a:solidFill>
            </a:endParaRPr>
          </a:p>
        </p:txBody>
      </p:sp>
    </p:spTree>
    <p:extLst>
      <p:ext uri="{BB962C8B-B14F-4D97-AF65-F5344CB8AC3E}">
        <p14:creationId xmlns:p14="http://schemas.microsoft.com/office/powerpoint/2010/main" val="3840555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425670" y="365125"/>
            <a:ext cx="11461530" cy="964911"/>
          </a:xfrm>
        </p:spPr>
        <p:txBody>
          <a:bodyPr>
            <a:noAutofit/>
          </a:bodyPr>
          <a:lstStyle/>
          <a:p>
            <a:pPr algn="ctr"/>
            <a:r>
              <a:rPr lang="en-AU" b="1" dirty="0">
                <a:solidFill>
                  <a:srgbClr val="FF0000"/>
                </a:solidFill>
              </a:rPr>
              <a:t>Faults: </a:t>
            </a:r>
            <a:r>
              <a:rPr lang="en-GB" b="1" dirty="0">
                <a:solidFill>
                  <a:srgbClr val="0000FF"/>
                </a:solidFill>
              </a:rPr>
              <a:t>Does a ball that ran the hoop score a point?</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2450" y="1497724"/>
            <a:ext cx="11153775" cy="4995151"/>
          </a:xfrm>
        </p:spPr>
        <p:txBody>
          <a:bodyPr>
            <a:noAutofit/>
          </a:bodyPr>
          <a:lstStyle/>
          <a:p>
            <a:pPr marL="432000" indent="-432000">
              <a:lnSpc>
                <a:spcPct val="80000"/>
              </a:lnSpc>
              <a:spcBef>
                <a:spcPts val="1200"/>
              </a:spcBef>
            </a:pPr>
            <a:r>
              <a:rPr lang="en-GB" sz="4000" dirty="0">
                <a:latin typeface="Times New Roman" panose="02020603050405020304" pitchFamily="18" charset="0"/>
                <a:cs typeface="Times New Roman" panose="02020603050405020304" pitchFamily="18" charset="0"/>
              </a:rPr>
              <a:t>If the non-</a:t>
            </a:r>
            <a:r>
              <a:rPr lang="en-US" sz="4000" dirty="0">
                <a:latin typeface="Times New Roman" panose="02020603050405020304" pitchFamily="18" charset="0"/>
                <a:cs typeface="Times New Roman" panose="02020603050405020304" pitchFamily="18" charset="0"/>
              </a:rPr>
              <a:t>offending side chooses to leave the balls where they stopped</a:t>
            </a:r>
            <a:r>
              <a:rPr lang="en-GB" sz="4000" dirty="0">
                <a:latin typeface="Times New Roman" panose="02020603050405020304" pitchFamily="18" charset="0"/>
                <a:cs typeface="Times New Roman" panose="02020603050405020304" pitchFamily="18" charset="0"/>
              </a:rPr>
              <a:t>, </a:t>
            </a:r>
            <a:r>
              <a:rPr lang="en-US" sz="4000" dirty="0">
                <a:latin typeface="Times New Roman" panose="02020603050405020304" pitchFamily="18" charset="0"/>
                <a:cs typeface="Times New Roman" panose="02020603050405020304" pitchFamily="18" charset="0"/>
              </a:rPr>
              <a:t>then</a:t>
            </a:r>
            <a:br>
              <a:rPr lang="en-US" sz="4000" dirty="0"/>
            </a:br>
            <a:r>
              <a:rPr lang="en-US" sz="4000" b="1" i="1" u="sng" dirty="0">
                <a:solidFill>
                  <a:srgbClr val="0000FF"/>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rPr>
              <a:t>a</a:t>
            </a:r>
            <a:r>
              <a:rPr lang="en-US" sz="4000" b="1" i="1" u="sng" dirty="0">
                <a:solidFill>
                  <a:srgbClr val="0000FF"/>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sym typeface="Symbol"/>
              </a:rPr>
              <a:t> </a:t>
            </a:r>
            <a:r>
              <a:rPr lang="en-US" sz="4000" b="1" i="1" u="sng" dirty="0">
                <a:solidFill>
                  <a:srgbClr val="0000FF"/>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rPr>
              <a:t>point scored for the non-offending side counts</a:t>
            </a:r>
            <a:r>
              <a:rPr lang="en-GB" sz="4400" dirty="0">
                <a:solidFill>
                  <a:srgbClr val="0000FF"/>
                </a:solidFill>
                <a:latin typeface="Times New Roman" panose="02020603050405020304" pitchFamily="18" charset="0"/>
                <a:cs typeface="Times New Roman" panose="02020603050405020304" pitchFamily="18" charset="0"/>
              </a:rPr>
              <a:t> </a:t>
            </a:r>
            <a:endParaRPr lang="en-GB" sz="4400" b="1" dirty="0">
              <a:solidFill>
                <a:srgbClr val="0000FF"/>
              </a:solidFill>
              <a:latin typeface="Times New Roman" panose="02020603050405020304" pitchFamily="18" charset="0"/>
              <a:cs typeface="Times New Roman" panose="02020603050405020304" pitchFamily="18" charset="0"/>
            </a:endParaRPr>
          </a:p>
          <a:p>
            <a:pPr marL="432000" indent="-432000">
              <a:lnSpc>
                <a:spcPct val="80000"/>
              </a:lnSpc>
              <a:spcBef>
                <a:spcPts val="2400"/>
              </a:spcBef>
            </a:pPr>
            <a:r>
              <a:rPr lang="en-GB" sz="4000" dirty="0">
                <a:latin typeface="Times New Roman" panose="02020603050405020304" pitchFamily="18" charset="0"/>
                <a:cs typeface="Times New Roman" panose="02020603050405020304" pitchFamily="18" charset="0"/>
              </a:rPr>
              <a:t>If balls are replaced, no point is scored for any ball</a:t>
            </a:r>
          </a:p>
        </p:txBody>
      </p:sp>
    </p:spTree>
    <p:extLst>
      <p:ext uri="{BB962C8B-B14F-4D97-AF65-F5344CB8AC3E}">
        <p14:creationId xmlns:p14="http://schemas.microsoft.com/office/powerpoint/2010/main" val="250172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425670" y="365125"/>
            <a:ext cx="11461530" cy="964911"/>
          </a:xfrm>
        </p:spPr>
        <p:txBody>
          <a:bodyPr>
            <a:noAutofit/>
          </a:bodyPr>
          <a:lstStyle/>
          <a:p>
            <a:pPr algn="ctr"/>
            <a:r>
              <a:rPr lang="en-AU" b="1" dirty="0">
                <a:solidFill>
                  <a:srgbClr val="FF0000"/>
                </a:solidFill>
              </a:rPr>
              <a:t>Faults: </a:t>
            </a:r>
            <a:r>
              <a:rPr lang="en-GB" b="1" dirty="0">
                <a:solidFill>
                  <a:srgbClr val="0000FF"/>
                </a:solidFill>
              </a:rPr>
              <a:t>Which ball plays next?</a:t>
            </a: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2450" y="1497724"/>
            <a:ext cx="11153775" cy="4995151"/>
          </a:xfrm>
        </p:spPr>
        <p:txBody>
          <a:bodyPr>
            <a:noAutofit/>
          </a:bodyPr>
          <a:lstStyle/>
          <a:p>
            <a:pPr marL="432000" indent="-432000">
              <a:lnSpc>
                <a:spcPct val="80000"/>
              </a:lnSpc>
              <a:spcBef>
                <a:spcPts val="1200"/>
              </a:spcBef>
            </a:pPr>
            <a:r>
              <a:rPr lang="en-GB" sz="4800" dirty="0">
                <a:latin typeface="Times New Roman" panose="02020603050405020304" pitchFamily="18" charset="0"/>
                <a:cs typeface="Times New Roman" panose="02020603050405020304" pitchFamily="18" charset="0"/>
              </a:rPr>
              <a:t>Play then continues by the non-offending side playing the next ball in sequence</a:t>
            </a:r>
          </a:p>
          <a:p>
            <a:pPr marL="0" indent="0">
              <a:lnSpc>
                <a:spcPct val="80000"/>
              </a:lnSpc>
              <a:spcBef>
                <a:spcPts val="600"/>
              </a:spcBef>
              <a:buNone/>
            </a:pPr>
            <a:br>
              <a:rPr lang="en-US" sz="4000" dirty="0"/>
            </a:br>
            <a:endParaRPr lang="en-GB"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492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072A5-230D-4196-9866-2B70934BC312}"/>
              </a:ext>
            </a:extLst>
          </p:cNvPr>
          <p:cNvSpPr>
            <a:spLocks noGrp="1"/>
          </p:cNvSpPr>
          <p:nvPr>
            <p:ph type="title"/>
          </p:nvPr>
        </p:nvSpPr>
        <p:spPr>
          <a:xfrm>
            <a:off x="838200" y="365125"/>
            <a:ext cx="10515600" cy="655601"/>
          </a:xfrm>
        </p:spPr>
        <p:txBody>
          <a:bodyPr>
            <a:normAutofit fontScale="90000"/>
          </a:bodyPr>
          <a:lstStyle/>
          <a:p>
            <a:pPr algn="ctr"/>
            <a:r>
              <a:rPr lang="en-GB" b="1" dirty="0"/>
              <a:t>GLOSSARY</a:t>
            </a:r>
            <a:endParaRPr lang="en-GB" dirty="0"/>
          </a:p>
        </p:txBody>
      </p:sp>
      <p:sp>
        <p:nvSpPr>
          <p:cNvPr id="3" name="Content Placeholder 2">
            <a:extLst>
              <a:ext uri="{FF2B5EF4-FFF2-40B4-BE49-F238E27FC236}">
                <a16:creationId xmlns:a16="http://schemas.microsoft.com/office/drawing/2014/main" id="{D7164C61-3AEC-4430-8929-885CCAC33538}"/>
              </a:ext>
            </a:extLst>
          </p:cNvPr>
          <p:cNvSpPr>
            <a:spLocks noGrp="1"/>
          </p:cNvSpPr>
          <p:nvPr>
            <p:ph idx="1"/>
          </p:nvPr>
        </p:nvSpPr>
        <p:spPr>
          <a:xfrm>
            <a:off x="741621" y="1041992"/>
            <a:ext cx="10708758" cy="5472149"/>
          </a:xfrm>
        </p:spPr>
        <p:txBody>
          <a:bodyPr>
            <a:noAutofit/>
          </a:bodyPr>
          <a:lstStyle/>
          <a:p>
            <a:pPr marL="0" indent="0">
              <a:buNone/>
            </a:pPr>
            <a:r>
              <a:rPr lang="en-GB" sz="2400" b="1" dirty="0"/>
              <a:t>Boundary </a:t>
            </a:r>
            <a:endParaRPr lang="en-GB" sz="2400" dirty="0"/>
          </a:p>
          <a:p>
            <a:pPr marL="0" indent="0">
              <a:spcBef>
                <a:spcPts val="0"/>
              </a:spcBef>
              <a:buNone/>
            </a:pPr>
            <a:r>
              <a:rPr lang="en-GB" sz="2400" dirty="0"/>
              <a:t>The inner edge of any boundary marking (see Rule 2.2.2). </a:t>
            </a:r>
          </a:p>
          <a:p>
            <a:pPr marL="0" indent="0">
              <a:buNone/>
            </a:pPr>
            <a:r>
              <a:rPr lang="en-GB" sz="2400" b="1" dirty="0"/>
              <a:t>Error </a:t>
            </a:r>
            <a:endParaRPr lang="en-GB" sz="2400" dirty="0"/>
          </a:p>
          <a:p>
            <a:pPr marL="0" indent="0">
              <a:spcBef>
                <a:spcPts val="0"/>
              </a:spcBef>
              <a:buNone/>
            </a:pPr>
            <a:r>
              <a:rPr lang="en-GB" sz="2400" dirty="0"/>
              <a:t>An irregularity that occurs when a player plays a wrong ball, commits a fault, is guilty of overlapping play or plays after play has been forestalled (see Rules 10 to 13). </a:t>
            </a:r>
          </a:p>
          <a:p>
            <a:pPr marL="0" indent="0">
              <a:buNone/>
            </a:pPr>
            <a:r>
              <a:rPr lang="en-GB" sz="2400" b="1" dirty="0"/>
              <a:t>Jammed ball </a:t>
            </a:r>
            <a:endParaRPr lang="en-GB" sz="2400" dirty="0"/>
          </a:p>
          <a:p>
            <a:pPr marL="0" indent="0">
              <a:spcBef>
                <a:spcPts val="0"/>
              </a:spcBef>
              <a:buNone/>
            </a:pPr>
            <a:r>
              <a:rPr lang="en-GB" sz="2400" dirty="0"/>
              <a:t>A ball that is found to touch both uprights of a hoop simultaneously on some axis (see Rule 9.5). </a:t>
            </a:r>
          </a:p>
          <a:p>
            <a:pPr marL="0" indent="0">
              <a:buNone/>
            </a:pPr>
            <a:r>
              <a:rPr lang="en-GB" sz="2400" b="1" dirty="0"/>
              <a:t>Loose impediment </a:t>
            </a:r>
            <a:endParaRPr lang="en-GB" sz="2400" dirty="0"/>
          </a:p>
          <a:p>
            <a:pPr marL="0" indent="0">
              <a:spcBef>
                <a:spcPts val="0"/>
              </a:spcBef>
              <a:buNone/>
            </a:pPr>
            <a:r>
              <a:rPr lang="en-GB" sz="2400" dirty="0"/>
              <a:t>A small, moveable object on the court surface (see Rule 9.6). </a:t>
            </a:r>
          </a:p>
          <a:p>
            <a:pPr marL="0" indent="0">
              <a:buNone/>
            </a:pPr>
            <a:r>
              <a:rPr lang="en-GB" sz="2400" b="1" dirty="0"/>
              <a:t>Offside opponent </a:t>
            </a:r>
            <a:endParaRPr lang="en-GB" sz="2400" dirty="0"/>
          </a:p>
          <a:p>
            <a:pPr marL="0" indent="0">
              <a:spcBef>
                <a:spcPts val="0"/>
              </a:spcBef>
              <a:buNone/>
            </a:pPr>
            <a:r>
              <a:rPr lang="en-GB" sz="2400" dirty="0"/>
              <a:t>The side opposing an </a:t>
            </a:r>
            <a:r>
              <a:rPr lang="en-GB" sz="2400" i="1" dirty="0"/>
              <a:t>offside owner </a:t>
            </a:r>
            <a:r>
              <a:rPr lang="en-GB" sz="2400" dirty="0"/>
              <a:t>(see Rule 8.4.1). </a:t>
            </a:r>
          </a:p>
          <a:p>
            <a:pPr marL="0" indent="0">
              <a:buNone/>
            </a:pPr>
            <a:r>
              <a:rPr lang="en-GB" sz="2400" b="1" dirty="0"/>
              <a:t>Offside owner </a:t>
            </a:r>
            <a:endParaRPr lang="en-GB" sz="2400" dirty="0"/>
          </a:p>
          <a:p>
            <a:pPr marL="0" indent="0">
              <a:spcBef>
                <a:spcPts val="0"/>
              </a:spcBef>
              <a:buNone/>
            </a:pPr>
            <a:r>
              <a:rPr lang="en-GB" sz="2400" dirty="0"/>
              <a:t>The side that owns an offside ball (see Rule 8.4.1).</a:t>
            </a:r>
          </a:p>
        </p:txBody>
      </p:sp>
    </p:spTree>
    <p:extLst>
      <p:ext uri="{BB962C8B-B14F-4D97-AF65-F5344CB8AC3E}">
        <p14:creationId xmlns:p14="http://schemas.microsoft.com/office/powerpoint/2010/main" val="3821431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679938" y="365125"/>
            <a:ext cx="10673862" cy="1325563"/>
          </a:xfrm>
        </p:spPr>
        <p:txBody>
          <a:bodyPr>
            <a:normAutofit/>
          </a:bodyPr>
          <a:lstStyle/>
          <a:p>
            <a:pPr algn="ctr"/>
            <a:r>
              <a:rPr lang="en-AU" b="1" dirty="0">
                <a:solidFill>
                  <a:srgbClr val="FF0000"/>
                </a:solidFill>
              </a:rPr>
              <a:t>Faults: </a:t>
            </a:r>
            <a:r>
              <a:rPr lang="en-GB" b="1" dirty="0">
                <a:solidFill>
                  <a:srgbClr val="0000FF"/>
                </a:solidFill>
              </a:rPr>
              <a:t>When is it too late too deal with a fault?</a:t>
            </a:r>
            <a:endParaRPr lang="en-GB" sz="5300"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79938" y="1533379"/>
            <a:ext cx="10832123" cy="4599407"/>
          </a:xfrm>
        </p:spPr>
        <p:txBody>
          <a:bodyPr>
            <a:noAutofit/>
          </a:bodyPr>
          <a:lstStyle/>
          <a:p>
            <a:pPr marL="0" indent="0">
              <a:buNone/>
            </a:pPr>
            <a:r>
              <a:rPr lang="en-GB" dirty="0"/>
              <a:t>Under the old rules it was too late </a:t>
            </a:r>
            <a:r>
              <a:rPr lang="en-GB" b="1" dirty="0"/>
              <a:t>only</a:t>
            </a:r>
            <a:r>
              <a:rPr lang="en-GB" dirty="0"/>
              <a:t> under condition (c):</a:t>
            </a:r>
          </a:p>
          <a:p>
            <a:pPr marL="0" indent="0">
              <a:buNone/>
            </a:pPr>
            <a:r>
              <a:rPr lang="en-GB" dirty="0"/>
              <a:t>A stroke </a:t>
            </a:r>
            <a:r>
              <a:rPr lang="en-GB" sz="2400" dirty="0"/>
              <a:t>(whether valid or invalid)</a:t>
            </a:r>
            <a:r>
              <a:rPr lang="en-GB" dirty="0"/>
              <a:t> has been played by the </a:t>
            </a:r>
            <a:r>
              <a:rPr lang="en-GB" b="1" dirty="0">
                <a:solidFill>
                  <a:srgbClr val="0000FF"/>
                </a:solidFill>
              </a:rPr>
              <a:t>non-offending</a:t>
            </a:r>
            <a:r>
              <a:rPr lang="en-GB" dirty="0"/>
              <a:t> side </a:t>
            </a:r>
          </a:p>
          <a:p>
            <a:pPr marL="0" indent="0">
              <a:spcBef>
                <a:spcPts val="2400"/>
              </a:spcBef>
              <a:buNone/>
            </a:pPr>
            <a:r>
              <a:rPr lang="en-GB" dirty="0"/>
              <a:t>Under the new rules it is also too late if the </a:t>
            </a:r>
            <a:r>
              <a:rPr lang="en-GB" b="1" dirty="0">
                <a:solidFill>
                  <a:srgbClr val="0000FF"/>
                </a:solidFill>
              </a:rPr>
              <a:t>offending</a:t>
            </a:r>
            <a:r>
              <a:rPr lang="en-GB" dirty="0"/>
              <a:t> side plays </a:t>
            </a:r>
            <a:r>
              <a:rPr lang="en-GB" b="1" dirty="0"/>
              <a:t>provided</a:t>
            </a:r>
            <a:r>
              <a:rPr lang="en-GB" dirty="0"/>
              <a:t> that  the offending side was allowed to play a stroke at that point.</a:t>
            </a:r>
          </a:p>
          <a:p>
            <a:pPr marL="0" indent="0">
              <a:buNone/>
            </a:pPr>
            <a:r>
              <a:rPr lang="en-GB" dirty="0"/>
              <a:t>For example, </a:t>
            </a:r>
          </a:p>
          <a:p>
            <a:pPr>
              <a:lnSpc>
                <a:spcPct val="100000"/>
              </a:lnSpc>
              <a:spcBef>
                <a:spcPts val="300"/>
              </a:spcBef>
            </a:pPr>
            <a:r>
              <a:rPr lang="en-US" sz="2600" b="1" dirty="0"/>
              <a:t>After replay because offside ball was played before being “directed”</a:t>
            </a:r>
          </a:p>
          <a:p>
            <a:pPr>
              <a:lnSpc>
                <a:spcPct val="100000"/>
              </a:lnSpc>
              <a:spcBef>
                <a:spcPts val="300"/>
              </a:spcBef>
            </a:pPr>
            <a:r>
              <a:rPr lang="en-US" sz="2600" b="1" dirty="0"/>
              <a:t>After some types of interference by a moving outside agency</a:t>
            </a:r>
          </a:p>
          <a:p>
            <a:pPr>
              <a:lnSpc>
                <a:spcPct val="100000"/>
              </a:lnSpc>
              <a:spcBef>
                <a:spcPts val="300"/>
              </a:spcBef>
            </a:pPr>
            <a:r>
              <a:rPr lang="en-US" sz="2600" b="1" dirty="0"/>
              <a:t>After a wrong ball play where Replace &amp; Replay was chosen or compulsory</a:t>
            </a:r>
          </a:p>
          <a:p>
            <a:pPr>
              <a:lnSpc>
                <a:spcPct val="100000"/>
              </a:lnSpc>
              <a:spcBef>
                <a:spcPts val="300"/>
              </a:spcBef>
            </a:pPr>
            <a:r>
              <a:rPr lang="en-US" sz="2600" b="1" dirty="0"/>
              <a:t>When a player takes an extra stroke (legitimately)</a:t>
            </a:r>
          </a:p>
          <a:p>
            <a:pPr marL="0" indent="0">
              <a:buNone/>
            </a:pPr>
            <a:endParaRPr lang="en-GB" sz="4000" dirty="0"/>
          </a:p>
        </p:txBody>
      </p:sp>
    </p:spTree>
    <p:extLst>
      <p:ext uri="{BB962C8B-B14F-4D97-AF65-F5344CB8AC3E}">
        <p14:creationId xmlns:p14="http://schemas.microsoft.com/office/powerpoint/2010/main" val="40652772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7200" b="1" dirty="0">
                <a:solidFill>
                  <a:srgbClr val="FF0000"/>
                </a:solidFill>
              </a:rPr>
              <a:t>Fault  </a:t>
            </a:r>
            <a:r>
              <a:rPr lang="en-AU" sz="7200" dirty="0">
                <a:solidFill>
                  <a:srgbClr val="FF0000"/>
                </a:solidFill>
              </a:rPr>
              <a:t>or</a:t>
            </a:r>
            <a:r>
              <a:rPr lang="en-AU" sz="7200" b="1" dirty="0">
                <a:solidFill>
                  <a:srgbClr val="FF0000"/>
                </a:solidFill>
              </a:rPr>
              <a:t> Interference?</a:t>
            </a:r>
            <a:endParaRPr lang="en-GB" sz="72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72510" y="1623848"/>
            <a:ext cx="10657491" cy="5013435"/>
          </a:xfrm>
        </p:spPr>
        <p:txBody>
          <a:bodyPr>
            <a:normAutofit fontScale="92500"/>
          </a:bodyPr>
          <a:lstStyle/>
          <a:p>
            <a:pPr marL="0" indent="0">
              <a:lnSpc>
                <a:spcPct val="80000"/>
              </a:lnSpc>
              <a:buNone/>
            </a:pPr>
            <a:r>
              <a:rPr lang="en-GB" sz="3900" dirty="0"/>
              <a:t>Actions that</a:t>
            </a:r>
            <a:br>
              <a:rPr lang="en-GB" sz="3900" dirty="0"/>
            </a:br>
            <a:r>
              <a:rPr lang="en-GB" sz="3900" b="1" dirty="0"/>
              <a:t>were treated as </a:t>
            </a:r>
            <a:r>
              <a:rPr lang="en-GB" sz="3900" b="1" dirty="0">
                <a:solidFill>
                  <a:srgbClr val="0000FF"/>
                </a:solidFill>
              </a:rPr>
              <a:t>non-striking faults</a:t>
            </a:r>
            <a:r>
              <a:rPr lang="en-GB" sz="3900" dirty="0"/>
              <a:t>, </a:t>
            </a:r>
            <a:br>
              <a:rPr lang="en-GB" sz="3900" dirty="0"/>
            </a:br>
            <a:r>
              <a:rPr lang="en-GB" sz="3900" dirty="0"/>
              <a:t>that will </a:t>
            </a:r>
            <a:r>
              <a:rPr lang="en-GB" sz="3900" b="1" dirty="0"/>
              <a:t>still </a:t>
            </a:r>
            <a:r>
              <a:rPr lang="en-GB" sz="3900" dirty="0"/>
              <a:t>be treated as </a:t>
            </a:r>
            <a:r>
              <a:rPr lang="en-GB" sz="3900" b="1" dirty="0">
                <a:solidFill>
                  <a:srgbClr val="0000FF"/>
                </a:solidFill>
              </a:rPr>
              <a:t>faults</a:t>
            </a:r>
            <a:r>
              <a:rPr lang="en-GB" sz="3900" dirty="0">
                <a:solidFill>
                  <a:srgbClr val="0000FF"/>
                </a:solidFill>
              </a:rPr>
              <a:t> </a:t>
            </a:r>
            <a:r>
              <a:rPr lang="en-GB" sz="3900" dirty="0"/>
              <a:t>are those that occur</a:t>
            </a:r>
            <a:endParaRPr lang="en-US" sz="3900" dirty="0"/>
          </a:p>
          <a:p>
            <a:pPr lvl="0" indent="-360000">
              <a:lnSpc>
                <a:spcPct val="80000"/>
              </a:lnSpc>
              <a:spcBef>
                <a:spcPts val="1200"/>
              </a:spcBef>
            </a:pPr>
            <a:r>
              <a:rPr lang="en-GB" sz="4800" b="1" dirty="0"/>
              <a:t>during the striking period</a:t>
            </a:r>
            <a:r>
              <a:rPr lang="en-GB" sz="4800" dirty="0"/>
              <a:t>, </a:t>
            </a:r>
            <a:r>
              <a:rPr lang="en-AU" sz="4800" dirty="0"/>
              <a:t>and</a:t>
            </a:r>
            <a:endParaRPr lang="en-US" sz="4800" dirty="0"/>
          </a:p>
          <a:p>
            <a:pPr marL="360000" lvl="0" indent="-360000">
              <a:lnSpc>
                <a:spcPct val="80000"/>
              </a:lnSpc>
              <a:spcBef>
                <a:spcPts val="1200"/>
              </a:spcBef>
            </a:pPr>
            <a:r>
              <a:rPr lang="en-GB" sz="4800" b="1" dirty="0"/>
              <a:t>by the player attempting to play the stroke</a:t>
            </a:r>
          </a:p>
          <a:p>
            <a:pPr marL="0" indent="0">
              <a:lnSpc>
                <a:spcPct val="80000"/>
              </a:lnSpc>
              <a:spcBef>
                <a:spcPts val="2400"/>
              </a:spcBef>
              <a:buNone/>
            </a:pPr>
            <a:r>
              <a:rPr lang="en-GB" sz="3500" dirty="0"/>
              <a:t>Other actions that</a:t>
            </a:r>
            <a:br>
              <a:rPr lang="en-GB" sz="3500" dirty="0"/>
            </a:br>
            <a:r>
              <a:rPr lang="en-GB" sz="3500" dirty="0"/>
              <a:t>were treated as </a:t>
            </a:r>
            <a:r>
              <a:rPr lang="en-GB" sz="3500" b="1" dirty="0">
                <a:solidFill>
                  <a:srgbClr val="0000FF"/>
                </a:solidFill>
              </a:rPr>
              <a:t>non-striking faults</a:t>
            </a:r>
            <a:br>
              <a:rPr lang="en-GB" sz="3500" b="1" dirty="0">
                <a:solidFill>
                  <a:srgbClr val="0000FF"/>
                </a:solidFill>
              </a:rPr>
            </a:br>
            <a:r>
              <a:rPr lang="en-GB" sz="3500" dirty="0"/>
              <a:t>will </a:t>
            </a:r>
            <a:r>
              <a:rPr lang="en-GB" sz="3500" b="1" dirty="0"/>
              <a:t>now</a:t>
            </a:r>
            <a:r>
              <a:rPr lang="en-GB" sz="3500" dirty="0"/>
              <a:t> be treated as </a:t>
            </a:r>
            <a:r>
              <a:rPr lang="en-GB" sz="3500" b="1" dirty="0">
                <a:solidFill>
                  <a:srgbClr val="0000FF"/>
                </a:solidFill>
              </a:rPr>
              <a:t>interference with a ball by a player</a:t>
            </a:r>
            <a:br>
              <a:rPr lang="en-GB" sz="3500" b="1" dirty="0"/>
            </a:br>
            <a:r>
              <a:rPr lang="en-GB" sz="3500" dirty="0"/>
              <a:t>with</a:t>
            </a:r>
            <a:r>
              <a:rPr lang="en-GB" sz="3500" b="1" dirty="0"/>
              <a:t> </a:t>
            </a:r>
            <a:r>
              <a:rPr lang="en-GB" sz="3500" b="1" dirty="0">
                <a:solidFill>
                  <a:srgbClr val="0000FF"/>
                </a:solidFill>
              </a:rPr>
              <a:t>no loss of turn</a:t>
            </a:r>
          </a:p>
        </p:txBody>
      </p:sp>
    </p:spTree>
    <p:extLst>
      <p:ext uri="{BB962C8B-B14F-4D97-AF65-F5344CB8AC3E}">
        <p14:creationId xmlns:p14="http://schemas.microsoft.com/office/powerpoint/2010/main" val="2778212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3FC3AB-6FB4-4203-BD13-5294BA9C3E22}"/>
              </a:ext>
            </a:extLst>
          </p:cNvPr>
          <p:cNvGraphicFramePr>
            <a:graphicFrameLocks noGrp="1"/>
          </p:cNvGraphicFramePr>
          <p:nvPr>
            <p:extLst>
              <p:ext uri="{D42A27DB-BD31-4B8C-83A1-F6EECF244321}">
                <p14:modId xmlns:p14="http://schemas.microsoft.com/office/powerpoint/2010/main" val="868629801"/>
              </p:ext>
            </p:extLst>
          </p:nvPr>
        </p:nvGraphicFramePr>
        <p:xfrm>
          <a:off x="857250" y="1500716"/>
          <a:ext cx="10496551" cy="3200400"/>
        </p:xfrm>
        <a:graphic>
          <a:graphicData uri="http://schemas.openxmlformats.org/drawingml/2006/table">
            <a:tbl>
              <a:tblPr firstRow="1" bandRow="1">
                <a:tableStyleId>{5C22544A-7EE6-4342-B048-85BDC9FD1C3A}</a:tableStyleId>
              </a:tblPr>
              <a:tblGrid>
                <a:gridCol w="4819650">
                  <a:extLst>
                    <a:ext uri="{9D8B030D-6E8A-4147-A177-3AD203B41FA5}">
                      <a16:colId xmlns:a16="http://schemas.microsoft.com/office/drawing/2014/main" val="967087829"/>
                    </a:ext>
                  </a:extLst>
                </a:gridCol>
                <a:gridCol w="2883776">
                  <a:extLst>
                    <a:ext uri="{9D8B030D-6E8A-4147-A177-3AD203B41FA5}">
                      <a16:colId xmlns:a16="http://schemas.microsoft.com/office/drawing/2014/main" val="139330813"/>
                    </a:ext>
                  </a:extLst>
                </a:gridCol>
                <a:gridCol w="2793125">
                  <a:extLst>
                    <a:ext uri="{9D8B030D-6E8A-4147-A177-3AD203B41FA5}">
                      <a16:colId xmlns:a16="http://schemas.microsoft.com/office/drawing/2014/main" val="1957829838"/>
                    </a:ext>
                  </a:extLst>
                </a:gridCol>
              </a:tblGrid>
              <a:tr h="370840">
                <a:tc>
                  <a:txBody>
                    <a:bodyPr/>
                    <a:lstStyle/>
                    <a:p>
                      <a:endParaRPr lang="en-GB" sz="2400" dirty="0"/>
                    </a:p>
                  </a:txBody>
                  <a:tcPr/>
                </a:tc>
                <a:tc>
                  <a:txBody>
                    <a:bodyPr/>
                    <a:lstStyle/>
                    <a:p>
                      <a:pPr algn="ctr"/>
                      <a:r>
                        <a:rPr lang="en-AU" sz="2400" dirty="0"/>
                        <a:t>During the</a:t>
                      </a:r>
                      <a:br>
                        <a:rPr lang="en-AU" sz="2400" dirty="0"/>
                      </a:br>
                      <a:r>
                        <a:rPr lang="en-AU" sz="2400" dirty="0"/>
                        <a:t>striking period</a:t>
                      </a:r>
                      <a:endParaRPr lang="en-GB" sz="2400" dirty="0"/>
                    </a:p>
                  </a:txBody>
                  <a:tcPr/>
                </a:tc>
                <a:tc>
                  <a:txBody>
                    <a:bodyPr/>
                    <a:lstStyle/>
                    <a:p>
                      <a:pPr algn="ctr"/>
                      <a:r>
                        <a:rPr lang="en-AU" sz="2400" dirty="0"/>
                        <a:t>Outside the</a:t>
                      </a:r>
                      <a:br>
                        <a:rPr lang="en-AU" sz="2400" dirty="0"/>
                      </a:br>
                      <a:r>
                        <a:rPr lang="en-AU" sz="2400" dirty="0"/>
                        <a:t>striking period</a:t>
                      </a:r>
                      <a:endParaRPr lang="en-GB" sz="2400" dirty="0"/>
                    </a:p>
                  </a:txBody>
                  <a:tcPr anchor="ctr"/>
                </a:tc>
                <a:extLst>
                  <a:ext uri="{0D108BD9-81ED-4DB2-BD59-A6C34878D82A}">
                    <a16:rowId xmlns:a16="http://schemas.microsoft.com/office/drawing/2014/main" val="2408643974"/>
                  </a:ext>
                </a:extLst>
              </a:tr>
              <a:tr h="531284">
                <a:tc>
                  <a:txBody>
                    <a:bodyPr/>
                    <a:lstStyle/>
                    <a:p>
                      <a:r>
                        <a:rPr lang="en-AU" sz="3600" dirty="0"/>
                        <a:t>The player intending to play the stroke</a:t>
                      </a:r>
                      <a:endParaRPr lang="en-GB" sz="3600" dirty="0"/>
                    </a:p>
                  </a:txBody>
                  <a:tcPr/>
                </a:tc>
                <a:tc>
                  <a:txBody>
                    <a:bodyPr/>
                    <a:lstStyle/>
                    <a:p>
                      <a:pPr algn="ctr"/>
                      <a:r>
                        <a:rPr lang="en-AU" sz="3600" b="1" kern="1200" dirty="0">
                          <a:solidFill>
                            <a:schemeClr val="dk1"/>
                          </a:solidFill>
                          <a:latin typeface="+mn-lt"/>
                          <a:ea typeface="+mn-ea"/>
                          <a:cs typeface="+mn-cs"/>
                        </a:rPr>
                        <a:t>Fault</a:t>
                      </a:r>
                      <a:endParaRPr lang="en-GB" sz="3600" b="1" kern="1200" dirty="0">
                        <a:solidFill>
                          <a:schemeClr val="dk1"/>
                        </a:solidFill>
                        <a:latin typeface="+mn-lt"/>
                        <a:ea typeface="+mn-ea"/>
                        <a:cs typeface="+mn-cs"/>
                      </a:endParaRPr>
                    </a:p>
                  </a:txBody>
                  <a:tcPr anchor="ctr">
                    <a:solidFill>
                      <a:srgbClr val="FF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3600" b="1" kern="1200" noProof="0" dirty="0">
                          <a:solidFill>
                            <a:schemeClr val="dk1"/>
                          </a:solidFill>
                          <a:latin typeface="+mn-lt"/>
                          <a:ea typeface="+mn-ea"/>
                          <a:cs typeface="+mn-cs"/>
                        </a:rPr>
                        <a:t>Interference</a:t>
                      </a:r>
                      <a:endParaRPr lang="en-GB" sz="3600" b="1" kern="1200" noProof="0" dirty="0">
                        <a:solidFill>
                          <a:schemeClr val="dk1"/>
                        </a:solidFill>
                        <a:latin typeface="+mn-lt"/>
                        <a:ea typeface="+mn-ea"/>
                        <a:cs typeface="+mn-cs"/>
                      </a:endParaRPr>
                    </a:p>
                  </a:txBody>
                  <a:tcPr anchor="ctr">
                    <a:solidFill>
                      <a:srgbClr val="00B0F0"/>
                    </a:solidFill>
                  </a:tcPr>
                </a:tc>
                <a:extLst>
                  <a:ext uri="{0D108BD9-81ED-4DB2-BD59-A6C34878D82A}">
                    <a16:rowId xmlns:a16="http://schemas.microsoft.com/office/drawing/2014/main" val="3526572787"/>
                  </a:ext>
                </a:extLst>
              </a:tr>
              <a:tr h="4284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3600" dirty="0"/>
                        <a:t>Any player </a:t>
                      </a:r>
                      <a:r>
                        <a:rPr lang="en-AU" sz="3600" u="sng" dirty="0"/>
                        <a:t>not</a:t>
                      </a:r>
                      <a:r>
                        <a:rPr lang="en-AU" sz="3600" dirty="0"/>
                        <a:t> intending to play the stroke</a:t>
                      </a:r>
                      <a:endParaRPr lang="en-GB" sz="3600" dirty="0"/>
                    </a:p>
                  </a:txBody>
                  <a:tcPr/>
                </a:tc>
                <a:tc>
                  <a:txBody>
                    <a:bodyPr/>
                    <a:lstStyle/>
                    <a:p>
                      <a:pPr marL="0" algn="ctr" defTabSz="914400" rtl="0" eaLnBrk="1" latinLnBrk="0" hangingPunct="1"/>
                      <a:r>
                        <a:rPr lang="en-AU" sz="3600" b="1" kern="1200" dirty="0">
                          <a:solidFill>
                            <a:schemeClr val="dk1"/>
                          </a:solidFill>
                          <a:latin typeface="+mn-lt"/>
                          <a:ea typeface="+mn-ea"/>
                          <a:cs typeface="+mn-cs"/>
                        </a:rPr>
                        <a:t>Interference</a:t>
                      </a:r>
                      <a:endParaRPr lang="en-GB" sz="3600" b="1" kern="1200" dirty="0">
                        <a:solidFill>
                          <a:schemeClr val="dk1"/>
                        </a:solidFill>
                        <a:latin typeface="+mn-lt"/>
                        <a:ea typeface="+mn-ea"/>
                        <a:cs typeface="+mn-cs"/>
                      </a:endParaRPr>
                    </a:p>
                  </a:txBody>
                  <a:tcPr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3600" b="1" kern="1200" noProof="0" dirty="0">
                          <a:solidFill>
                            <a:schemeClr val="dk1"/>
                          </a:solidFill>
                          <a:latin typeface="+mn-lt"/>
                          <a:ea typeface="+mn-ea"/>
                          <a:cs typeface="+mn-cs"/>
                        </a:rPr>
                        <a:t>Interference</a:t>
                      </a:r>
                      <a:endParaRPr lang="en-GB" sz="3600" b="1" kern="1200" noProof="0" dirty="0">
                        <a:solidFill>
                          <a:schemeClr val="dk1"/>
                        </a:solidFill>
                        <a:latin typeface="+mn-lt"/>
                        <a:ea typeface="+mn-ea"/>
                        <a:cs typeface="+mn-cs"/>
                      </a:endParaRPr>
                    </a:p>
                  </a:txBody>
                  <a:tcPr anchor="ctr">
                    <a:solidFill>
                      <a:srgbClr val="00B0F0"/>
                    </a:solidFill>
                  </a:tcPr>
                </a:tc>
                <a:extLst>
                  <a:ext uri="{0D108BD9-81ED-4DB2-BD59-A6C34878D82A}">
                    <a16:rowId xmlns:a16="http://schemas.microsoft.com/office/drawing/2014/main" val="4135372436"/>
                  </a:ext>
                </a:extLst>
              </a:tr>
            </a:tbl>
          </a:graphicData>
        </a:graphic>
      </p:graphicFrame>
    </p:spTree>
    <p:extLst>
      <p:ext uri="{BB962C8B-B14F-4D97-AF65-F5344CB8AC3E}">
        <p14:creationId xmlns:p14="http://schemas.microsoft.com/office/powerpoint/2010/main" val="3675684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790574" y="355600"/>
            <a:ext cx="10582275" cy="1325563"/>
          </a:xfrm>
        </p:spPr>
        <p:txBody>
          <a:bodyPr>
            <a:normAutofit fontScale="90000"/>
          </a:bodyPr>
          <a:lstStyle/>
          <a:p>
            <a:pPr algn="ctr"/>
            <a:r>
              <a:rPr lang="en-AU" sz="7200" b="1" dirty="0">
                <a:solidFill>
                  <a:srgbClr val="FF0000"/>
                </a:solidFill>
              </a:rPr>
              <a:t>Start of Striking Period Annulled</a:t>
            </a:r>
            <a:endParaRPr lang="en-GB" sz="72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57224" y="1825625"/>
            <a:ext cx="10982325" cy="3613150"/>
          </a:xfrm>
        </p:spPr>
        <p:txBody>
          <a:bodyPr>
            <a:normAutofit fontScale="92500" lnSpcReduction="10000"/>
          </a:bodyPr>
          <a:lstStyle/>
          <a:p>
            <a:pPr marL="0" indent="0">
              <a:lnSpc>
                <a:spcPct val="100000"/>
              </a:lnSpc>
              <a:spcBef>
                <a:spcPts val="1200"/>
              </a:spcBef>
              <a:buNone/>
            </a:pPr>
            <a:r>
              <a:rPr lang="en-GB" sz="4000" dirty="0"/>
              <a:t>If the player, having taken such a stance,</a:t>
            </a:r>
          </a:p>
          <a:p>
            <a:pPr marL="0" indent="0">
              <a:lnSpc>
                <a:spcPct val="100000"/>
              </a:lnSpc>
              <a:spcBef>
                <a:spcPts val="1200"/>
              </a:spcBef>
              <a:buNone/>
            </a:pPr>
            <a:r>
              <a:rPr lang="en-GB" sz="4000" b="1" dirty="0"/>
              <a:t>quits it under control by clearly stepping away from the stance before playing a stroke or committing a fault</a:t>
            </a:r>
          </a:p>
          <a:p>
            <a:pPr marL="0" indent="0">
              <a:lnSpc>
                <a:spcPct val="100000"/>
              </a:lnSpc>
              <a:spcBef>
                <a:spcPts val="1200"/>
              </a:spcBef>
              <a:buNone/>
            </a:pPr>
            <a:r>
              <a:rPr lang="en-GB" sz="4000" dirty="0"/>
              <a:t>the striking period is annulled and will not start again until the player takes a new stance with apparent intent to play a stroke</a:t>
            </a:r>
            <a:endParaRPr lang="en-US" sz="4000" dirty="0"/>
          </a:p>
        </p:txBody>
      </p:sp>
    </p:spTree>
    <p:extLst>
      <p:ext uri="{BB962C8B-B14F-4D97-AF65-F5344CB8AC3E}">
        <p14:creationId xmlns:p14="http://schemas.microsoft.com/office/powerpoint/2010/main" val="2838966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714375" y="365125"/>
            <a:ext cx="10677525" cy="1325563"/>
          </a:xfrm>
        </p:spPr>
        <p:txBody>
          <a:bodyPr>
            <a:noAutofit/>
          </a:bodyPr>
          <a:lstStyle/>
          <a:p>
            <a:pPr algn="ctr"/>
            <a:r>
              <a:rPr lang="en-US" sz="5400" b="1" dirty="0">
                <a:solidFill>
                  <a:srgbClr val="FF0000"/>
                </a:solidFill>
              </a:rPr>
              <a:t>Deliberate Interference</a:t>
            </a:r>
            <a:endParaRPr lang="en-GB" sz="54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1162050" y="1804823"/>
            <a:ext cx="9867901" cy="4815052"/>
          </a:xfrm>
        </p:spPr>
        <p:txBody>
          <a:bodyPr>
            <a:normAutofit/>
          </a:bodyPr>
          <a:lstStyle/>
          <a:p>
            <a:pPr marL="0" indent="0">
              <a:lnSpc>
                <a:spcPct val="110000"/>
              </a:lnSpc>
              <a:spcBef>
                <a:spcPts val="0"/>
              </a:spcBef>
              <a:buNone/>
            </a:pPr>
            <a:r>
              <a:rPr lang="en-US" sz="4400" dirty="0"/>
              <a:t>If a player </a:t>
            </a:r>
            <a:r>
              <a:rPr lang="en-US" sz="4400" b="1" dirty="0"/>
              <a:t>deliberately</a:t>
            </a:r>
            <a:r>
              <a:rPr lang="en-US" sz="4400" dirty="0"/>
              <a:t> interferes with a ball, then the rule covering “</a:t>
            </a:r>
            <a:r>
              <a:rPr lang="en-US" sz="4400" dirty="0" err="1"/>
              <a:t>Behaviour</a:t>
            </a:r>
            <a:r>
              <a:rPr lang="en-US" sz="4400" dirty="0"/>
              <a:t>” also applies*</a:t>
            </a:r>
          </a:p>
          <a:p>
            <a:pPr marL="0" indent="0">
              <a:lnSpc>
                <a:spcPct val="110000"/>
              </a:lnSpc>
              <a:spcBef>
                <a:spcPts val="2400"/>
              </a:spcBef>
              <a:buNone/>
            </a:pPr>
            <a:r>
              <a:rPr lang="en-US" sz="4400" dirty="0"/>
              <a:t>*Except if done when permitted</a:t>
            </a:r>
            <a:br>
              <a:rPr lang="en-US" sz="4400" dirty="0"/>
            </a:br>
            <a:r>
              <a:rPr lang="en-US" sz="4400" dirty="0"/>
              <a:t>(by the Rules or the opponent or referee)</a:t>
            </a:r>
          </a:p>
          <a:p>
            <a:pPr marL="0" indent="0">
              <a:lnSpc>
                <a:spcPct val="110000"/>
              </a:lnSpc>
              <a:spcBef>
                <a:spcPts val="0"/>
              </a:spcBef>
              <a:buNone/>
            </a:pPr>
            <a:endParaRPr lang="en-US" sz="4800" dirty="0"/>
          </a:p>
        </p:txBody>
      </p:sp>
    </p:spTree>
    <p:extLst>
      <p:ext uri="{BB962C8B-B14F-4D97-AF65-F5344CB8AC3E}">
        <p14:creationId xmlns:p14="http://schemas.microsoft.com/office/powerpoint/2010/main" val="506384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714375" y="365125"/>
            <a:ext cx="10677525" cy="1325563"/>
          </a:xfrm>
        </p:spPr>
        <p:txBody>
          <a:bodyPr>
            <a:noAutofit/>
          </a:bodyPr>
          <a:lstStyle/>
          <a:p>
            <a:pPr algn="ctr"/>
            <a:r>
              <a:rPr lang="en-US" sz="5400" b="1" dirty="0">
                <a:solidFill>
                  <a:srgbClr val="FF0000"/>
                </a:solidFill>
              </a:rPr>
              <a:t>Not deliberate Interference</a:t>
            </a:r>
            <a:endParaRPr lang="en-GB" sz="54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1162050" y="1804823"/>
            <a:ext cx="9867901" cy="4815052"/>
          </a:xfrm>
        </p:spPr>
        <p:txBody>
          <a:bodyPr>
            <a:normAutofit/>
          </a:bodyPr>
          <a:lstStyle/>
          <a:p>
            <a:pPr marL="0" indent="0">
              <a:spcBef>
                <a:spcPts val="0"/>
              </a:spcBef>
              <a:buNone/>
            </a:pPr>
            <a:r>
              <a:rPr lang="en-GB" sz="4000" dirty="0"/>
              <a:t>There is no penalty if a player stops a ball shortly </a:t>
            </a:r>
            <a:r>
              <a:rPr lang="en-GB" sz="4000" b="1" dirty="0"/>
              <a:t>before</a:t>
            </a:r>
            <a:r>
              <a:rPr lang="en-GB" sz="4000" dirty="0"/>
              <a:t> it goes out of bounds provided</a:t>
            </a:r>
          </a:p>
          <a:p>
            <a:pPr>
              <a:spcBef>
                <a:spcPts val="1200"/>
              </a:spcBef>
            </a:pPr>
            <a:r>
              <a:rPr lang="en-GB" sz="4000" dirty="0"/>
              <a:t> it was clearly going to go out of bounds, and</a:t>
            </a:r>
          </a:p>
          <a:p>
            <a:pPr>
              <a:spcBef>
                <a:spcPts val="1200"/>
              </a:spcBef>
            </a:pPr>
            <a:r>
              <a:rPr lang="en-GB" sz="4000" dirty="0"/>
              <a:t> the position of the ball, when replaced </a:t>
            </a:r>
            <a:r>
              <a:rPr lang="en-GB" sz="4000" i="1" dirty="0"/>
              <a:t>touching the boundary </a:t>
            </a:r>
            <a:r>
              <a:rPr lang="en-GB" sz="4000" dirty="0"/>
              <a:t>where it would have left the court</a:t>
            </a:r>
            <a:r>
              <a:rPr lang="en-GB" sz="4000" i="1" dirty="0"/>
              <a:t>, </a:t>
            </a:r>
            <a:r>
              <a:rPr lang="en-GB" sz="4000" dirty="0"/>
              <a:t>will have no tactical significance.</a:t>
            </a:r>
            <a:endParaRPr lang="en-US" sz="4000" dirty="0"/>
          </a:p>
        </p:txBody>
      </p:sp>
    </p:spTree>
    <p:extLst>
      <p:ext uri="{BB962C8B-B14F-4D97-AF65-F5344CB8AC3E}">
        <p14:creationId xmlns:p14="http://schemas.microsoft.com/office/powerpoint/2010/main" val="3627186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09625" y="212725"/>
            <a:ext cx="10515600" cy="1216025"/>
          </a:xfrm>
        </p:spPr>
        <p:txBody>
          <a:bodyPr>
            <a:normAutofit/>
          </a:bodyPr>
          <a:lstStyle/>
          <a:p>
            <a:pPr algn="ctr"/>
            <a:r>
              <a:rPr lang="en-AU" sz="7200" b="1" dirty="0">
                <a:solidFill>
                  <a:srgbClr val="FF0000"/>
                </a:solidFill>
              </a:rPr>
              <a:t>Types of Fault </a:t>
            </a:r>
            <a:r>
              <a:rPr lang="en-AU" sz="7200" dirty="0"/>
              <a:t>(Rule 11.2)</a:t>
            </a:r>
            <a:endParaRPr lang="en-GB" sz="72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215704" y="1381125"/>
            <a:ext cx="11760591" cy="5111750"/>
          </a:xfrm>
        </p:spPr>
        <p:txBody>
          <a:bodyPr>
            <a:normAutofit fontScale="92500" lnSpcReduction="20000"/>
          </a:bodyPr>
          <a:lstStyle/>
          <a:p>
            <a:pPr marL="0" indent="0">
              <a:lnSpc>
                <a:spcPct val="120000"/>
              </a:lnSpc>
              <a:spcBef>
                <a:spcPts val="1200"/>
              </a:spcBef>
              <a:buNone/>
            </a:pPr>
            <a:r>
              <a:rPr lang="en-GB" sz="3900" b="1" dirty="0">
                <a:solidFill>
                  <a:srgbClr val="0000FF"/>
                </a:solidFill>
              </a:rPr>
              <a:t>Slightly changed </a:t>
            </a:r>
            <a:r>
              <a:rPr lang="en-GB" sz="3000" dirty="0">
                <a:solidFill>
                  <a:srgbClr val="0000FF"/>
                </a:solidFill>
              </a:rPr>
              <a:t>(because of new definition of the striking period)</a:t>
            </a:r>
          </a:p>
          <a:p>
            <a:pPr marL="2052000" indent="-2052000">
              <a:buNone/>
            </a:pPr>
            <a:r>
              <a:rPr lang="en-AU" sz="3000" b="1" dirty="0">
                <a:solidFill>
                  <a:schemeClr val="accent2">
                    <a:lumMod val="75000"/>
                  </a:schemeClr>
                </a:solidFill>
              </a:rPr>
              <a:t>Was 13(a)(1)</a:t>
            </a:r>
            <a:r>
              <a:rPr lang="en-AU" sz="3000" dirty="0"/>
              <a:t>: </a:t>
            </a:r>
            <a:r>
              <a:rPr lang="en-US" sz="3000" dirty="0"/>
              <a:t>touches the head of the mallet with a hand</a:t>
            </a:r>
            <a:br>
              <a:rPr lang="en-US" sz="3000" dirty="0"/>
            </a:br>
            <a:r>
              <a:rPr lang="en-US" sz="2200" dirty="0"/>
              <a:t>(committed only if the mallet head is touched during the final forward swing of the mallet)</a:t>
            </a:r>
            <a:endParaRPr lang="en-GB" sz="2200" dirty="0"/>
          </a:p>
          <a:p>
            <a:pPr marL="0" indent="0">
              <a:lnSpc>
                <a:spcPct val="120000"/>
              </a:lnSpc>
              <a:spcBef>
                <a:spcPts val="1200"/>
              </a:spcBef>
              <a:buNone/>
            </a:pPr>
            <a:r>
              <a:rPr lang="en-GB" sz="3900" b="1" dirty="0">
                <a:solidFill>
                  <a:srgbClr val="0000FF"/>
                </a:solidFill>
              </a:rPr>
              <a:t>Dropped</a:t>
            </a:r>
          </a:p>
          <a:p>
            <a:pPr marL="2052000" indent="-2052000">
              <a:buNone/>
            </a:pPr>
            <a:r>
              <a:rPr lang="en-AU" sz="3000" b="1" dirty="0">
                <a:solidFill>
                  <a:schemeClr val="accent2">
                    <a:lumMod val="75000"/>
                  </a:schemeClr>
                </a:solidFill>
              </a:rPr>
              <a:t>Was 13(a)(2)</a:t>
            </a:r>
            <a:r>
              <a:rPr lang="en-AU" sz="3000" dirty="0"/>
              <a:t>: </a:t>
            </a:r>
            <a:r>
              <a:rPr lang="en-GB" sz="3000" dirty="0"/>
              <a:t>rests the shaft of the mallet or a hand or arm on the ground or an outside agency</a:t>
            </a:r>
          </a:p>
          <a:p>
            <a:pPr marL="2052000" indent="-2052000">
              <a:buNone/>
            </a:pPr>
            <a:r>
              <a:rPr lang="en-AU" sz="3000" b="1" dirty="0">
                <a:solidFill>
                  <a:schemeClr val="accent2">
                    <a:lumMod val="75000"/>
                  </a:schemeClr>
                </a:solidFill>
              </a:rPr>
              <a:t>Was 13(a)(3)</a:t>
            </a:r>
            <a:r>
              <a:rPr lang="en-AU" sz="3000" dirty="0"/>
              <a:t>: </a:t>
            </a:r>
            <a:r>
              <a:rPr lang="en-GB" sz="3000" dirty="0"/>
              <a:t>rests the shaft of the mallet or a hand or arm directly connected with the stroke against any part of the legs or feet</a:t>
            </a:r>
          </a:p>
          <a:p>
            <a:pPr marL="0" indent="0">
              <a:lnSpc>
                <a:spcPct val="120000"/>
              </a:lnSpc>
              <a:spcBef>
                <a:spcPts val="1200"/>
              </a:spcBef>
              <a:buNone/>
            </a:pPr>
            <a:r>
              <a:rPr lang="en-GB" sz="3900" b="1" dirty="0">
                <a:solidFill>
                  <a:srgbClr val="0000FF"/>
                </a:solidFill>
              </a:rPr>
              <a:t>Moved</a:t>
            </a:r>
          </a:p>
          <a:p>
            <a:pPr marL="2052000" indent="-2052000">
              <a:buNone/>
            </a:pPr>
            <a:r>
              <a:rPr lang="en-AU" sz="3000" b="1" dirty="0">
                <a:solidFill>
                  <a:schemeClr val="accent2">
                    <a:lumMod val="75000"/>
                  </a:schemeClr>
                </a:solidFill>
              </a:rPr>
              <a:t>Was 13(a)(14)</a:t>
            </a:r>
            <a:r>
              <a:rPr lang="en-AU" sz="3000" dirty="0"/>
              <a:t>: </a:t>
            </a:r>
            <a:r>
              <a:rPr lang="en-GB" sz="3000" dirty="0"/>
              <a:t>plays before the previous turn ends</a:t>
            </a:r>
            <a:br>
              <a:rPr lang="en-GB" sz="3000" dirty="0"/>
            </a:br>
            <a:r>
              <a:rPr lang="en-GB" sz="3000" dirty="0"/>
              <a:t>  Now under </a:t>
            </a:r>
            <a:r>
              <a:rPr lang="en-GB" sz="3000" dirty="0">
                <a:solidFill>
                  <a:srgbClr val="0070C0"/>
                </a:solidFill>
              </a:rPr>
              <a:t>Overlapping Play</a:t>
            </a:r>
            <a:endParaRPr lang="en-GB" sz="3000" dirty="0"/>
          </a:p>
          <a:p>
            <a:pPr marL="0" indent="0">
              <a:buNone/>
            </a:pPr>
            <a:endParaRPr lang="en-GB" dirty="0"/>
          </a:p>
        </p:txBody>
      </p:sp>
    </p:spTree>
    <p:extLst>
      <p:ext uri="{BB962C8B-B14F-4D97-AF65-F5344CB8AC3E}">
        <p14:creationId xmlns:p14="http://schemas.microsoft.com/office/powerpoint/2010/main" val="8761016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04165"/>
            <a:ext cx="10515600" cy="1118235"/>
          </a:xfrm>
          <a:noFill/>
        </p:spPr>
        <p:txBody>
          <a:bodyPr>
            <a:normAutofit/>
          </a:bodyPr>
          <a:lstStyle/>
          <a:p>
            <a:pPr algn="ctr"/>
            <a:r>
              <a:rPr lang="en-AU" sz="7200" b="1" dirty="0">
                <a:solidFill>
                  <a:srgbClr val="FF0000"/>
                </a:solidFill>
              </a:rPr>
              <a:t>Types of Fault </a:t>
            </a:r>
            <a:r>
              <a:rPr lang="en-AU" sz="7200" dirty="0"/>
              <a:t>(Rule 11.2)</a:t>
            </a:r>
            <a:endParaRPr lang="en-GB" sz="72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422400"/>
            <a:ext cx="10515600" cy="5131435"/>
          </a:xfrm>
          <a:noFill/>
        </p:spPr>
        <p:txBody>
          <a:bodyPr>
            <a:normAutofit fontScale="77500" lnSpcReduction="20000"/>
          </a:bodyPr>
          <a:lstStyle/>
          <a:p>
            <a:pPr marL="0" indent="0">
              <a:lnSpc>
                <a:spcPct val="120000"/>
              </a:lnSpc>
              <a:spcBef>
                <a:spcPts val="1200"/>
              </a:spcBef>
              <a:buNone/>
            </a:pPr>
            <a:r>
              <a:rPr lang="en-GB" sz="4200" b="1" dirty="0">
                <a:solidFill>
                  <a:srgbClr val="0000FF"/>
                </a:solidFill>
              </a:rPr>
              <a:t>Essentially the same</a:t>
            </a:r>
          </a:p>
          <a:p>
            <a:pPr marL="0" indent="0" algn="ctr">
              <a:lnSpc>
                <a:spcPct val="110000"/>
              </a:lnSpc>
              <a:buNone/>
            </a:pPr>
            <a:r>
              <a:rPr lang="en-GB" sz="5600" dirty="0"/>
              <a:t>All other actions listed in the old rules under Striking Faults are “</a:t>
            </a:r>
            <a:r>
              <a:rPr lang="en-GB" sz="5600" b="1" dirty="0"/>
              <a:t>Faults</a:t>
            </a:r>
            <a:r>
              <a:rPr lang="en-GB" sz="5600" dirty="0"/>
              <a:t>”.</a:t>
            </a:r>
          </a:p>
          <a:p>
            <a:pPr marL="0" indent="0">
              <a:lnSpc>
                <a:spcPct val="110000"/>
              </a:lnSpc>
              <a:spcBef>
                <a:spcPts val="2400"/>
              </a:spcBef>
              <a:buNone/>
            </a:pPr>
            <a:r>
              <a:rPr lang="en-GB" sz="3300" dirty="0"/>
              <a:t>“</a:t>
            </a:r>
            <a:r>
              <a:rPr lang="en-GB" sz="3300" b="1" dirty="0"/>
              <a:t>Clothes or </a:t>
            </a:r>
            <a:r>
              <a:rPr lang="en-US" sz="3300" b="1" i="1" dirty="0">
                <a:solidFill>
                  <a:srgbClr val="0000FF"/>
                </a:solidFill>
              </a:rPr>
              <a:t>personal property</a:t>
            </a:r>
            <a:r>
              <a:rPr lang="en-US" sz="3300" dirty="0"/>
              <a:t>”</a:t>
            </a:r>
            <a:r>
              <a:rPr lang="en-GB" sz="3300" dirty="0"/>
              <a:t> is used where “</a:t>
            </a:r>
            <a:r>
              <a:rPr lang="en-GB" sz="3300" b="1" dirty="0"/>
              <a:t>clothes</a:t>
            </a:r>
            <a:r>
              <a:rPr lang="en-GB" sz="3300" dirty="0"/>
              <a:t>” was used previously.</a:t>
            </a:r>
          </a:p>
          <a:p>
            <a:pPr marL="0" indent="0">
              <a:lnSpc>
                <a:spcPct val="110000"/>
              </a:lnSpc>
              <a:spcBef>
                <a:spcPts val="2400"/>
              </a:spcBef>
              <a:buNone/>
            </a:pPr>
            <a:r>
              <a:rPr lang="en-US" sz="3300" dirty="0"/>
              <a:t>For court damage with a mallet, the word “</a:t>
            </a:r>
            <a:r>
              <a:rPr lang="en-US" sz="3300" b="1" dirty="0"/>
              <a:t>significantly</a:t>
            </a:r>
            <a:r>
              <a:rPr lang="en-US" sz="3300" dirty="0"/>
              <a:t>” has been added.</a:t>
            </a:r>
            <a:br>
              <a:rPr lang="en-US" sz="3300" dirty="0"/>
            </a:br>
            <a:r>
              <a:rPr lang="en-US" sz="3300" dirty="0"/>
              <a:t>To be a fault, damage must</a:t>
            </a:r>
            <a:br>
              <a:rPr lang="en-US" sz="3300" dirty="0"/>
            </a:br>
            <a:r>
              <a:rPr lang="en-US" sz="3300" dirty="0"/>
              <a:t>	“</a:t>
            </a:r>
            <a:r>
              <a:rPr lang="en-US" sz="3300" b="1" i="1" dirty="0"/>
              <a:t>capable of </a:t>
            </a:r>
            <a:r>
              <a:rPr lang="en-US" sz="3300" b="1" i="1" dirty="0">
                <a:solidFill>
                  <a:srgbClr val="0000FF"/>
                </a:solidFill>
              </a:rPr>
              <a:t>significantly</a:t>
            </a:r>
            <a:r>
              <a:rPr lang="en-US" sz="3300" i="1" dirty="0"/>
              <a:t> </a:t>
            </a:r>
            <a:r>
              <a:rPr lang="en-US" sz="3300" b="1" i="1" dirty="0"/>
              <a:t>affecting a subsequent stroke</a:t>
            </a:r>
            <a:r>
              <a:rPr lang="en-US" sz="3300" dirty="0"/>
              <a:t>”.</a:t>
            </a:r>
          </a:p>
          <a:p>
            <a:pPr marL="0" indent="0">
              <a:lnSpc>
                <a:spcPct val="110000"/>
              </a:lnSpc>
              <a:spcBef>
                <a:spcPts val="1200"/>
              </a:spcBef>
              <a:buNone/>
            </a:pPr>
            <a:r>
              <a:rPr lang="en-US" sz="3100" dirty="0"/>
              <a:t>[I don’t know whether that implies a change in standard or is just a clarification of what was always intended.]</a:t>
            </a:r>
          </a:p>
        </p:txBody>
      </p:sp>
    </p:spTree>
    <p:extLst>
      <p:ext uri="{BB962C8B-B14F-4D97-AF65-F5344CB8AC3E}">
        <p14:creationId xmlns:p14="http://schemas.microsoft.com/office/powerpoint/2010/main" val="1042450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6D6E08-BB3E-4D8F-80EF-8A71998D32C9}"/>
              </a:ext>
            </a:extLst>
          </p:cNvPr>
          <p:cNvSpPr txBox="1"/>
          <p:nvPr/>
        </p:nvSpPr>
        <p:spPr>
          <a:xfrm>
            <a:off x="558034" y="1202777"/>
            <a:ext cx="10878207" cy="4512004"/>
          </a:xfrm>
          <a:prstGeom prst="rect">
            <a:avLst/>
          </a:prstGeom>
          <a:noFill/>
        </p:spPr>
        <p:txBody>
          <a:bodyPr wrap="square" rtlCol="0">
            <a:spAutoFit/>
          </a:bodyPr>
          <a:lstStyle/>
          <a:p>
            <a:pPr algn="ctr">
              <a:lnSpc>
                <a:spcPct val="90000"/>
              </a:lnSpc>
            </a:pPr>
            <a:r>
              <a:rPr lang="en-AU" sz="6000" dirty="0"/>
              <a:t>For the examples,</a:t>
            </a:r>
          </a:p>
          <a:p>
            <a:pPr algn="ctr">
              <a:lnSpc>
                <a:spcPct val="90000"/>
              </a:lnSpc>
            </a:pPr>
            <a:r>
              <a:rPr lang="en-AU" sz="6000" dirty="0"/>
              <a:t>assume that </a:t>
            </a:r>
            <a:r>
              <a:rPr lang="en-AU" sz="6000" b="1" dirty="0">
                <a:solidFill>
                  <a:srgbClr val="D2A000"/>
                </a:solidFill>
              </a:rPr>
              <a:t>Yellow</a:t>
            </a:r>
            <a:r>
              <a:rPr lang="en-AU" sz="6000" dirty="0"/>
              <a:t> has just played a valid stroke, so it is </a:t>
            </a:r>
            <a:r>
              <a:rPr lang="en-AU" sz="7200" dirty="0">
                <a:solidFill>
                  <a:srgbClr val="0000FF"/>
                </a:solidFill>
              </a:rPr>
              <a:t>Blue</a:t>
            </a:r>
            <a:r>
              <a:rPr lang="en-AU" sz="7200" dirty="0"/>
              <a:t>’s turn to play</a:t>
            </a:r>
            <a:br>
              <a:rPr lang="en-AU" sz="7200" dirty="0"/>
            </a:br>
            <a:r>
              <a:rPr lang="en-AU" sz="3600" dirty="0"/>
              <a:t>(unless stated otherwise)</a:t>
            </a:r>
          </a:p>
          <a:p>
            <a:pPr algn="ctr"/>
            <a:endParaRPr lang="en-AU" sz="2800" dirty="0"/>
          </a:p>
        </p:txBody>
      </p:sp>
    </p:spTree>
    <p:extLst>
      <p:ext uri="{BB962C8B-B14F-4D97-AF65-F5344CB8AC3E}">
        <p14:creationId xmlns:p14="http://schemas.microsoft.com/office/powerpoint/2010/main" val="3271375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4037428"/>
          </a:xfrm>
        </p:spPr>
        <p:txBody>
          <a:bodyPr/>
          <a:lstStyle/>
          <a:p>
            <a:pPr marL="0" indent="0">
              <a:buNone/>
            </a:pPr>
            <a:r>
              <a:rPr lang="en-AU" sz="4000" dirty="0"/>
              <a:t>Owner of </a:t>
            </a:r>
            <a:r>
              <a:rPr lang="en-AU" sz="4000" b="1" dirty="0">
                <a:solidFill>
                  <a:srgbClr val="0000FF"/>
                </a:solidFill>
              </a:rPr>
              <a:t>blue</a:t>
            </a:r>
            <a:r>
              <a:rPr lang="en-AU" sz="4000" dirty="0"/>
              <a:t> kicks* the </a:t>
            </a:r>
            <a:r>
              <a:rPr lang="en-AU" sz="4000" b="1" dirty="0">
                <a:solidFill>
                  <a:srgbClr val="FF0000"/>
                </a:solidFill>
              </a:rPr>
              <a:t>red</a:t>
            </a:r>
            <a:r>
              <a:rPr lang="en-AU" sz="4000" dirty="0"/>
              <a:t> ball while walking towards his ball.</a:t>
            </a:r>
            <a:endParaRPr lang="en-GB" sz="4000" dirty="0"/>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endParaRPr lang="en-GB" sz="4000" dirty="0">
              <a:solidFill>
                <a:srgbClr val="FF0000"/>
              </a:solidFill>
            </a:endParaRPr>
          </a:p>
          <a:p>
            <a:pPr marL="0" indent="0">
              <a:buNone/>
            </a:pPr>
            <a:r>
              <a:rPr lang="en-AU" sz="4000" dirty="0"/>
              <a:t>New rule:</a:t>
            </a: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59"/>
            <a:ext cx="2899543" cy="495545"/>
          </a:xfrm>
          <a:prstGeom prst="rect">
            <a:avLst/>
          </a:prstGeom>
          <a:ln>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a:t>
            </a:r>
            <a:endParaRPr lang="en-GB"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804449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1472-6DB5-46E3-A7C9-34B3BBE2E54F}"/>
              </a:ext>
            </a:extLst>
          </p:cNvPr>
          <p:cNvSpPr>
            <a:spLocks noGrp="1"/>
          </p:cNvSpPr>
          <p:nvPr>
            <p:ph type="ctrTitle"/>
          </p:nvPr>
        </p:nvSpPr>
        <p:spPr>
          <a:xfrm>
            <a:off x="378372" y="171451"/>
            <a:ext cx="11366938" cy="1074025"/>
          </a:xfrm>
        </p:spPr>
        <p:txBody>
          <a:bodyPr anchor="ctr" anchorCtr="1">
            <a:normAutofit/>
          </a:bodyPr>
          <a:lstStyle/>
          <a:p>
            <a:r>
              <a:rPr lang="en-AU" sz="4800" b="1" dirty="0">
                <a:solidFill>
                  <a:srgbClr val="FF0000"/>
                </a:solidFill>
              </a:rPr>
              <a:t>Main changes in the New Golf Croquet Rules</a:t>
            </a:r>
            <a:endParaRPr lang="en-GB" sz="4800" b="1" dirty="0">
              <a:solidFill>
                <a:srgbClr val="FF0000"/>
              </a:solidFill>
            </a:endParaRPr>
          </a:p>
        </p:txBody>
      </p:sp>
      <p:sp>
        <p:nvSpPr>
          <p:cNvPr id="4" name="Subtitle 2">
            <a:extLst>
              <a:ext uri="{FF2B5EF4-FFF2-40B4-BE49-F238E27FC236}">
                <a16:creationId xmlns:a16="http://schemas.microsoft.com/office/drawing/2014/main" id="{F7E0DBC8-F331-45A0-BFFC-D772D8371741}"/>
              </a:ext>
            </a:extLst>
          </p:cNvPr>
          <p:cNvSpPr txBox="1">
            <a:spLocks/>
          </p:cNvSpPr>
          <p:nvPr/>
        </p:nvSpPr>
        <p:spPr>
          <a:xfrm>
            <a:off x="1229710" y="1308539"/>
            <a:ext cx="10238390" cy="5149411"/>
          </a:xfrm>
          <a:prstGeom prst="rect">
            <a:avLst/>
          </a:prstGeom>
          <a:noFill/>
        </p:spPr>
        <p:txBody>
          <a:bodyPr vert="horz" lIns="91440" tIns="45720" rIns="91440" bIns="45720" rtlCol="0">
            <a:normAutofit fontScale="92500"/>
          </a:bodyPr>
          <a:lstStyle/>
          <a:p>
            <a:pPr marL="0" lvl="1">
              <a:lnSpc>
                <a:spcPct val="90000"/>
              </a:lnSpc>
              <a:spcBef>
                <a:spcPts val="1800"/>
              </a:spcBef>
              <a:buFont typeface="Arial" pitchFamily="34" charset="0"/>
              <a:buChar char="•"/>
            </a:pPr>
            <a:r>
              <a:rPr lang="en-AU" sz="5800" b="1" dirty="0">
                <a:solidFill>
                  <a:srgbClr val="0000FF"/>
                </a:solidFill>
              </a:rPr>
              <a:t> Faults &amp; Interference by a player</a:t>
            </a:r>
            <a:endParaRPr lang="en-AU" sz="3200" b="1" dirty="0">
              <a:solidFill>
                <a:prstClr val="black"/>
              </a:solidFill>
            </a:endParaRPr>
          </a:p>
          <a:p>
            <a:pPr marL="0" lvl="1">
              <a:lnSpc>
                <a:spcPct val="90000"/>
              </a:lnSpc>
              <a:spcBef>
                <a:spcPts val="1800"/>
              </a:spcBef>
              <a:buFont typeface="Arial" pitchFamily="34" charset="0"/>
              <a:buChar char="•"/>
            </a:pPr>
            <a:r>
              <a:rPr lang="en-AU" sz="5800" b="1" dirty="0">
                <a:solidFill>
                  <a:srgbClr val="0000FF"/>
                </a:solidFill>
              </a:rPr>
              <a:t> Playing a wrong ball</a:t>
            </a:r>
            <a:endParaRPr lang="en-AU" sz="3200" b="1" dirty="0">
              <a:solidFill>
                <a:prstClr val="black"/>
              </a:solidFill>
            </a:endParaRPr>
          </a:p>
          <a:p>
            <a:pPr marL="0" lvl="1">
              <a:lnSpc>
                <a:spcPct val="90000"/>
              </a:lnSpc>
              <a:spcBef>
                <a:spcPts val="1800"/>
              </a:spcBef>
              <a:buFont typeface="Arial" pitchFamily="34" charset="0"/>
              <a:buChar char="•"/>
            </a:pPr>
            <a:r>
              <a:rPr lang="en-AU" sz="5800" b="1" dirty="0">
                <a:solidFill>
                  <a:srgbClr val="0000FF"/>
                </a:solidFill>
              </a:rPr>
              <a:t> Interference (generally)</a:t>
            </a:r>
          </a:p>
          <a:p>
            <a:pPr marL="0" lvl="1">
              <a:lnSpc>
                <a:spcPct val="90000"/>
              </a:lnSpc>
              <a:spcBef>
                <a:spcPts val="1800"/>
              </a:spcBef>
              <a:buFont typeface="Arial" pitchFamily="34" charset="0"/>
              <a:buChar char="•"/>
            </a:pPr>
            <a:r>
              <a:rPr lang="en-AU" sz="5800" b="1" dirty="0">
                <a:solidFill>
                  <a:srgbClr val="0000FF"/>
                </a:solidFill>
              </a:rPr>
              <a:t> Offside Balls</a:t>
            </a:r>
          </a:p>
          <a:p>
            <a:pPr marL="0" lvl="1">
              <a:lnSpc>
                <a:spcPct val="90000"/>
              </a:lnSpc>
              <a:spcBef>
                <a:spcPts val="1800"/>
              </a:spcBef>
              <a:buFont typeface="Arial" pitchFamily="34" charset="0"/>
              <a:buChar char="•"/>
            </a:pPr>
            <a:r>
              <a:rPr lang="en-AU" sz="5800" b="1" dirty="0">
                <a:solidFill>
                  <a:srgbClr val="0000FF"/>
                </a:solidFill>
              </a:rPr>
              <a:t> Some other changes </a:t>
            </a:r>
            <a:endParaRPr kumimoji="0" lang="en-AU" sz="4000" b="1" i="0" u="none" strike="noStrike" kern="1200" cap="none" spc="0" normalizeH="0" baseline="0" noProof="0" dirty="0">
              <a:ln>
                <a:noFill/>
              </a:ln>
              <a:solidFill>
                <a:schemeClr val="tx1"/>
              </a:solidFill>
              <a:effectLst/>
              <a:uLnTx/>
              <a:uFillTx/>
              <a:latin typeface="+mn-lt"/>
              <a:ea typeface="+mn-ea"/>
              <a:cs typeface="+mn-cs"/>
            </a:endParaRPr>
          </a:p>
          <a:p>
            <a:pPr marL="0" marR="0" lvl="0" indent="0" defTabSz="914400" rtl="0" eaLnBrk="1" fontAlgn="auto" latinLnBrk="0" hangingPunct="1">
              <a:lnSpc>
                <a:spcPct val="90000"/>
              </a:lnSpc>
              <a:spcBef>
                <a:spcPts val="1000"/>
              </a:spcBef>
              <a:spcAft>
                <a:spcPts val="0"/>
              </a:spcAft>
              <a:buClrTx/>
              <a:buSzTx/>
              <a:buFont typeface="Arial" pitchFamily="34" charset="0"/>
              <a:buNone/>
              <a:tabLst/>
              <a:defRPr/>
            </a:pPr>
            <a:endParaRPr kumimoji="0" lang="en-GB" sz="36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401097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271846"/>
          </a:xfrm>
          <a:solidFill>
            <a:srgbClr val="D9D9D9"/>
          </a:solidFill>
        </p:spPr>
        <p:txBody>
          <a:bodyPr>
            <a:normAutofit/>
          </a:bodyPr>
          <a:lstStyle/>
          <a:p>
            <a:pPr marL="0" indent="0">
              <a:buNone/>
            </a:pPr>
            <a:r>
              <a:rPr lang="en-AU" sz="4000" dirty="0"/>
              <a:t>Owner of </a:t>
            </a:r>
            <a:r>
              <a:rPr lang="en-AU" sz="4000" b="1" dirty="0">
                <a:solidFill>
                  <a:srgbClr val="0000FF"/>
                </a:solidFill>
              </a:rPr>
              <a:t>blue</a:t>
            </a:r>
            <a:r>
              <a:rPr lang="en-AU" sz="4000" dirty="0"/>
              <a:t> kicks* the </a:t>
            </a:r>
            <a:r>
              <a:rPr lang="en-AU" sz="4000" b="1" dirty="0">
                <a:solidFill>
                  <a:srgbClr val="FF0000"/>
                </a:solidFill>
              </a:rPr>
              <a:t>red</a:t>
            </a:r>
            <a:r>
              <a:rPr lang="en-AU" sz="4000" dirty="0"/>
              <a:t> ball while walking towards his ball.</a:t>
            </a:r>
            <a:r>
              <a:rPr lang="en-AU" sz="3000" dirty="0"/>
              <a:t> </a:t>
            </a:r>
            <a:endParaRPr lang="en-GB" sz="3000" dirty="0"/>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endParaRPr lang="en-GB" sz="4000" dirty="0">
              <a:solidFill>
                <a:srgbClr val="FF0000"/>
              </a:solidFill>
            </a:endParaRPr>
          </a:p>
          <a:p>
            <a:pPr marL="0" indent="0">
              <a:buNone/>
            </a:pPr>
            <a:r>
              <a:rPr lang="en-AU" sz="4000" dirty="0"/>
              <a:t>New rule: </a:t>
            </a:r>
            <a:r>
              <a:rPr lang="en-AU" sz="4000" dirty="0">
                <a:solidFill>
                  <a:srgbClr val="D2A000"/>
                </a:solidFill>
              </a:rPr>
              <a:t>Not a fault (Interference)</a:t>
            </a:r>
            <a:endParaRPr lang="en-GB" sz="4000" dirty="0">
              <a:solidFill>
                <a:srgbClr val="D2A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76095D83-7CE1-499D-A82A-25B559B38174}"/>
              </a:ext>
            </a:extLst>
          </p:cNvPr>
          <p:cNvSpPr txBox="1">
            <a:spLocks/>
          </p:cNvSpPr>
          <p:nvPr/>
        </p:nvSpPr>
        <p:spPr>
          <a:xfrm>
            <a:off x="120748" y="24959"/>
            <a:ext cx="2899543" cy="495545"/>
          </a:xfrm>
          <a:prstGeom prst="rect">
            <a:avLst/>
          </a:prstGeom>
          <a:ln>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a:t>
            </a:r>
            <a:endParaRPr lang="en-GB" dirty="0">
              <a:solidFill>
                <a:srgbClr val="FF0000"/>
              </a:solidFill>
            </a:endParaRPr>
          </a:p>
          <a:p>
            <a:pPr marL="0" indent="0">
              <a:buFont typeface="Arial" panose="020B0604020202020204" pitchFamily="34" charset="0"/>
              <a:buNone/>
            </a:pPr>
            <a:endParaRPr lang="en-GB" dirty="0"/>
          </a:p>
        </p:txBody>
      </p:sp>
      <p:sp>
        <p:nvSpPr>
          <p:cNvPr id="6" name="Content Placeholder 2">
            <a:extLst>
              <a:ext uri="{FF2B5EF4-FFF2-40B4-BE49-F238E27FC236}">
                <a16:creationId xmlns:a16="http://schemas.microsoft.com/office/drawing/2014/main" id="{86D94320-DBF7-4E4F-920F-FBF20E0016C0}"/>
              </a:ext>
            </a:extLst>
          </p:cNvPr>
          <p:cNvSpPr txBox="1">
            <a:spLocks/>
          </p:cNvSpPr>
          <p:nvPr/>
        </p:nvSpPr>
        <p:spPr>
          <a:xfrm>
            <a:off x="8261131" y="0"/>
            <a:ext cx="393086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D2A000"/>
                </a:solidFill>
              </a:rPr>
              <a:t>Interference </a:t>
            </a:r>
            <a:r>
              <a:rPr lang="en-US" sz="3200" b="1" dirty="0"/>
              <a:t>not</a:t>
            </a:r>
            <a:r>
              <a:rPr lang="en-US" sz="3200" b="1" dirty="0">
                <a:solidFill>
                  <a:srgbClr val="D2A000"/>
                </a:solidFill>
              </a:rPr>
              <a:t> </a:t>
            </a: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938871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271846"/>
          </a:xfrm>
          <a:solidFill>
            <a:srgbClr val="D9D9D9"/>
          </a:solidFill>
        </p:spPr>
        <p:txBody>
          <a:bodyPr>
            <a:normAutofit/>
          </a:bodyPr>
          <a:lstStyle/>
          <a:p>
            <a:pPr marL="0" indent="0">
              <a:buNone/>
            </a:pPr>
            <a:r>
              <a:rPr lang="en-AU" sz="4000" dirty="0"/>
              <a:t>Owner of </a:t>
            </a:r>
            <a:r>
              <a:rPr lang="en-AU" sz="4000" b="1" dirty="0">
                <a:solidFill>
                  <a:srgbClr val="0000FF"/>
                </a:solidFill>
              </a:rPr>
              <a:t>blue</a:t>
            </a:r>
            <a:r>
              <a:rPr lang="en-AU" sz="4000" dirty="0"/>
              <a:t> kicks* the </a:t>
            </a:r>
            <a:r>
              <a:rPr lang="en-AU" sz="4000" b="1" dirty="0">
                <a:solidFill>
                  <a:srgbClr val="FF0000"/>
                </a:solidFill>
              </a:rPr>
              <a:t>red</a:t>
            </a:r>
            <a:r>
              <a:rPr lang="en-AU" sz="4000" dirty="0"/>
              <a:t> ball while walking towards his ball.</a:t>
            </a:r>
            <a:r>
              <a:rPr lang="en-AU" sz="3000" dirty="0"/>
              <a:t> </a:t>
            </a:r>
            <a:endParaRPr lang="en-GB" sz="3000" dirty="0"/>
          </a:p>
          <a:p>
            <a:pPr marL="0" indent="0">
              <a:buNone/>
            </a:pPr>
            <a:endParaRPr lang="en-GB" dirty="0"/>
          </a:p>
        </p:txBody>
      </p:sp>
      <p:sp>
        <p:nvSpPr>
          <p:cNvPr id="7" name="Content Placeholder 2">
            <a:extLst>
              <a:ext uri="{FF2B5EF4-FFF2-40B4-BE49-F238E27FC236}">
                <a16:creationId xmlns:a16="http://schemas.microsoft.com/office/drawing/2014/main" id="{76095D83-7CE1-499D-A82A-25B559B38174}"/>
              </a:ext>
            </a:extLst>
          </p:cNvPr>
          <p:cNvSpPr txBox="1">
            <a:spLocks/>
          </p:cNvSpPr>
          <p:nvPr/>
        </p:nvSpPr>
        <p:spPr>
          <a:xfrm>
            <a:off x="120748" y="24959"/>
            <a:ext cx="2899543" cy="495545"/>
          </a:xfrm>
          <a:prstGeom prst="rect">
            <a:avLst/>
          </a:prstGeom>
          <a:ln>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a:t>
            </a:r>
            <a:endParaRPr lang="en-GB" dirty="0">
              <a:solidFill>
                <a:srgbClr val="FF0000"/>
              </a:solidFill>
            </a:endParaRPr>
          </a:p>
          <a:p>
            <a:pPr marL="0" indent="0">
              <a:buFont typeface="Arial" panose="020B0604020202020204" pitchFamily="34" charset="0"/>
              <a:buNone/>
            </a:pPr>
            <a:endParaRPr lang="en-GB" dirty="0"/>
          </a:p>
        </p:txBody>
      </p:sp>
      <p:sp>
        <p:nvSpPr>
          <p:cNvPr id="6" name="Content Placeholder 2">
            <a:extLst>
              <a:ext uri="{FF2B5EF4-FFF2-40B4-BE49-F238E27FC236}">
                <a16:creationId xmlns:a16="http://schemas.microsoft.com/office/drawing/2014/main" id="{86D94320-DBF7-4E4F-920F-FBF20E0016C0}"/>
              </a:ext>
            </a:extLst>
          </p:cNvPr>
          <p:cNvSpPr txBox="1">
            <a:spLocks/>
          </p:cNvSpPr>
          <p:nvPr/>
        </p:nvSpPr>
        <p:spPr>
          <a:xfrm>
            <a:off x="8261131" y="0"/>
            <a:ext cx="393086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D2A000"/>
                </a:solidFill>
              </a:rPr>
              <a:t>Interference </a:t>
            </a:r>
            <a:r>
              <a:rPr lang="en-US" sz="3200" b="1" dirty="0"/>
              <a:t>not</a:t>
            </a:r>
            <a:r>
              <a:rPr lang="en-US" sz="3200" b="1" dirty="0">
                <a:solidFill>
                  <a:srgbClr val="D2A000"/>
                </a:solidFill>
              </a:rPr>
              <a:t> </a:t>
            </a: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45E0FE70-8700-489B-BE86-2E93CEF1652A}"/>
              </a:ext>
            </a:extLst>
          </p:cNvPr>
          <p:cNvSpPr txBox="1">
            <a:spLocks/>
          </p:cNvSpPr>
          <p:nvPr/>
        </p:nvSpPr>
        <p:spPr>
          <a:xfrm>
            <a:off x="838200" y="3981157"/>
            <a:ext cx="10515600" cy="2644725"/>
          </a:xfrm>
          <a:prstGeom prst="rect">
            <a:avLst/>
          </a:prstGeom>
          <a:ln w="57150">
            <a:solidFill>
              <a:srgbClr val="C00000"/>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76438" indent="-2433638">
              <a:lnSpc>
                <a:spcPct val="100000"/>
              </a:lnSpc>
              <a:buNone/>
            </a:pPr>
            <a:r>
              <a:rPr lang="en-AU" sz="5200" dirty="0"/>
              <a:t>Remedy:</a:t>
            </a:r>
            <a:r>
              <a:rPr lang="en-AU" sz="4000" dirty="0"/>
              <a:t>	</a:t>
            </a:r>
            <a:r>
              <a:rPr lang="en-AU" sz="5200" b="1" dirty="0">
                <a:solidFill>
                  <a:srgbClr val="FF0000"/>
                </a:solidFill>
              </a:rPr>
              <a:t>Red</a:t>
            </a:r>
            <a:r>
              <a:rPr lang="en-AU" sz="5200" dirty="0"/>
              <a:t> ball is replaced and play continues without penalty, unless the ball was kicked deliberately (in which case,</a:t>
            </a:r>
            <a:br>
              <a:rPr lang="en-AU" sz="5200" dirty="0"/>
            </a:br>
            <a:r>
              <a:rPr lang="en-AU" sz="5200" dirty="0"/>
              <a:t>Rule 16.1 (Behaviour) also applies.</a:t>
            </a:r>
            <a:endParaRPr lang="en-GB" sz="5200" dirty="0"/>
          </a:p>
          <a:p>
            <a:pPr marL="1976438" indent="-2433638">
              <a:buNone/>
            </a:pPr>
            <a:r>
              <a:rPr lang="en-GB" sz="5200" dirty="0"/>
              <a:t>To play:</a:t>
            </a:r>
            <a:r>
              <a:rPr lang="en-GB" sz="4700" dirty="0"/>
              <a:t>	</a:t>
            </a:r>
            <a:r>
              <a:rPr lang="en-AU" sz="5200" b="1" dirty="0">
                <a:solidFill>
                  <a:srgbClr val="0000FF"/>
                </a:solidFill>
              </a:rPr>
              <a:t>Blue</a:t>
            </a:r>
            <a:endParaRPr lang="en-GB" sz="5200" dirty="0"/>
          </a:p>
        </p:txBody>
      </p:sp>
    </p:spTree>
    <p:extLst>
      <p:ext uri="{BB962C8B-B14F-4D97-AF65-F5344CB8AC3E}">
        <p14:creationId xmlns:p14="http://schemas.microsoft.com/office/powerpoint/2010/main" val="938871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r>
              <a:rPr lang="en-AU" dirty="0">
                <a:solidFill>
                  <a:srgbClr val="FF0000"/>
                </a:solidFill>
              </a:rPr>
              <a:t> </a:t>
            </a:r>
            <a:endParaRPr lang="en-GB" dirty="0">
              <a:solidFill>
                <a:srgbClr val="FF0000"/>
              </a:solidFill>
            </a:endParaRPr>
          </a:p>
          <a:p>
            <a:pPr marL="0" indent="0">
              <a:buNone/>
            </a:pPr>
            <a:r>
              <a:rPr lang="en-AU" sz="4000" dirty="0"/>
              <a:t>New rule:</a:t>
            </a:r>
            <a:endParaRPr lang="en-GB" sz="4000"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Fault-example 8</a:t>
            </a:r>
            <a:endParaRPr lang="en-GB" dirty="0"/>
          </a:p>
          <a:p>
            <a:pPr marL="0" indent="0">
              <a:buFont typeface="Arial" panose="020B0604020202020204" pitchFamily="34" charset="0"/>
              <a:buNone/>
            </a:pPr>
            <a:endParaRPr lang="en-GB" dirty="0"/>
          </a:p>
        </p:txBody>
      </p:sp>
      <p:sp>
        <p:nvSpPr>
          <p:cNvPr id="6" name="Content Placeholder 2">
            <a:extLst>
              <a:ext uri="{FF2B5EF4-FFF2-40B4-BE49-F238E27FC236}">
                <a16:creationId xmlns:a16="http://schemas.microsoft.com/office/drawing/2014/main" id="{072EFEDD-233B-48A9-9BA5-E2B76E33458C}"/>
              </a:ext>
            </a:extLst>
          </p:cNvPr>
          <p:cNvSpPr txBox="1">
            <a:spLocks/>
          </p:cNvSpPr>
          <p:nvPr/>
        </p:nvSpPr>
        <p:spPr>
          <a:xfrm>
            <a:off x="990600" y="869853"/>
            <a:ext cx="10515600" cy="2108874"/>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300" dirty="0"/>
              <a:t>Owner of </a:t>
            </a:r>
            <a:r>
              <a:rPr lang="en-AU" sz="4300" b="1" dirty="0">
                <a:solidFill>
                  <a:srgbClr val="0000FF"/>
                </a:solidFill>
              </a:rPr>
              <a:t>blue</a:t>
            </a:r>
            <a:r>
              <a:rPr lang="en-AU" sz="4300" dirty="0"/>
              <a:t> takes his stance to play his ball. He casts a few times and then walks back to stalk his ball again. As he walks back, he steps on the </a:t>
            </a:r>
            <a:r>
              <a:rPr lang="en-AU" sz="4300" b="1" dirty="0">
                <a:solidFill>
                  <a:srgbClr val="FF0000"/>
                </a:solidFill>
              </a:rPr>
              <a:t>red</a:t>
            </a:r>
            <a:r>
              <a:rPr lang="en-AU" sz="4300" dirty="0"/>
              <a:t> ball which was a couple of yards behind him.</a:t>
            </a:r>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8261131" y="0"/>
            <a:ext cx="393086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1970622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r>
              <a:rPr lang="en-AU" dirty="0">
                <a:solidFill>
                  <a:srgbClr val="FF0000"/>
                </a:solidFill>
              </a:rPr>
              <a:t> </a:t>
            </a:r>
            <a:endParaRPr lang="en-GB" dirty="0">
              <a:solidFill>
                <a:srgbClr val="FF0000"/>
              </a:solidFill>
            </a:endParaRPr>
          </a:p>
          <a:p>
            <a:pPr marL="0" indent="0">
              <a:buNone/>
            </a:pPr>
            <a:r>
              <a:rPr lang="en-AU" sz="4000" dirty="0"/>
              <a:t>New rule: </a:t>
            </a:r>
            <a:r>
              <a:rPr lang="en-AU" sz="4000" dirty="0">
                <a:solidFill>
                  <a:srgbClr val="D2A000"/>
                </a:solidFill>
              </a:rPr>
              <a:t>Not a fault (Interference)</a:t>
            </a:r>
            <a:endParaRPr lang="en-GB" sz="4000"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Fault-example 8</a:t>
            </a:r>
            <a:endParaRPr lang="en-GB" dirty="0"/>
          </a:p>
          <a:p>
            <a:pPr marL="0" indent="0">
              <a:buFont typeface="Arial" panose="020B0604020202020204" pitchFamily="34" charset="0"/>
              <a:buNone/>
            </a:pPr>
            <a:endParaRPr lang="en-GB" dirty="0"/>
          </a:p>
        </p:txBody>
      </p:sp>
      <p:sp>
        <p:nvSpPr>
          <p:cNvPr id="6" name="Content Placeholder 2">
            <a:extLst>
              <a:ext uri="{FF2B5EF4-FFF2-40B4-BE49-F238E27FC236}">
                <a16:creationId xmlns:a16="http://schemas.microsoft.com/office/drawing/2014/main" id="{072EFEDD-233B-48A9-9BA5-E2B76E33458C}"/>
              </a:ext>
            </a:extLst>
          </p:cNvPr>
          <p:cNvSpPr txBox="1">
            <a:spLocks/>
          </p:cNvSpPr>
          <p:nvPr/>
        </p:nvSpPr>
        <p:spPr>
          <a:xfrm>
            <a:off x="990600" y="869853"/>
            <a:ext cx="10515600" cy="2108874"/>
          </a:xfrm>
          <a:prstGeom prst="rect">
            <a:avLst/>
          </a:prstGeom>
          <a:solidFill>
            <a:schemeClr val="bg1">
              <a:lumMod val="85000"/>
            </a:schemeClr>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300" dirty="0"/>
              <a:t>Owner of </a:t>
            </a:r>
            <a:r>
              <a:rPr lang="en-AU" sz="4300" b="1" dirty="0">
                <a:solidFill>
                  <a:srgbClr val="0000FF"/>
                </a:solidFill>
              </a:rPr>
              <a:t>blue</a:t>
            </a:r>
            <a:r>
              <a:rPr lang="en-AU" sz="4300" dirty="0"/>
              <a:t> takes his stance to play his ball. He casts a few times and then walks back to stalk his ball again. As he walks back, he steps on the </a:t>
            </a:r>
            <a:r>
              <a:rPr lang="en-AU" sz="4300" b="1" dirty="0">
                <a:solidFill>
                  <a:srgbClr val="FF0000"/>
                </a:solidFill>
              </a:rPr>
              <a:t>red</a:t>
            </a:r>
            <a:r>
              <a:rPr lang="en-AU" sz="4300" dirty="0"/>
              <a:t> ball which was a couple of yards behind him.</a:t>
            </a:r>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8261131" y="0"/>
            <a:ext cx="393086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D2A000"/>
                </a:solidFill>
              </a:rPr>
              <a:t>Interference </a:t>
            </a:r>
            <a:r>
              <a:rPr lang="en-US" sz="3200" b="1" dirty="0"/>
              <a:t>not</a:t>
            </a:r>
            <a:r>
              <a:rPr lang="en-US" sz="3200" b="1" dirty="0">
                <a:solidFill>
                  <a:srgbClr val="D2A000"/>
                </a:solidFill>
              </a:rPr>
              <a:t> </a:t>
            </a: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1970622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Fault-example 8</a:t>
            </a:r>
            <a:endParaRPr lang="en-GB" dirty="0"/>
          </a:p>
          <a:p>
            <a:pPr marL="0" indent="0">
              <a:buFont typeface="Arial" panose="020B0604020202020204" pitchFamily="34" charset="0"/>
              <a:buNone/>
            </a:pPr>
            <a:endParaRPr lang="en-GB" dirty="0"/>
          </a:p>
        </p:txBody>
      </p:sp>
      <p:sp>
        <p:nvSpPr>
          <p:cNvPr id="6" name="Content Placeholder 2">
            <a:extLst>
              <a:ext uri="{FF2B5EF4-FFF2-40B4-BE49-F238E27FC236}">
                <a16:creationId xmlns:a16="http://schemas.microsoft.com/office/drawing/2014/main" id="{072EFEDD-233B-48A9-9BA5-E2B76E33458C}"/>
              </a:ext>
            </a:extLst>
          </p:cNvPr>
          <p:cNvSpPr txBox="1">
            <a:spLocks/>
          </p:cNvSpPr>
          <p:nvPr/>
        </p:nvSpPr>
        <p:spPr>
          <a:xfrm>
            <a:off x="990600" y="869853"/>
            <a:ext cx="10515600" cy="2108874"/>
          </a:xfrm>
          <a:prstGeom prst="rect">
            <a:avLst/>
          </a:prstGeom>
          <a:solidFill>
            <a:schemeClr val="bg1">
              <a:lumMod val="85000"/>
            </a:schemeClr>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300" dirty="0"/>
              <a:t>Owner of </a:t>
            </a:r>
            <a:r>
              <a:rPr lang="en-AU" sz="4300" b="1" dirty="0">
                <a:solidFill>
                  <a:srgbClr val="0000FF"/>
                </a:solidFill>
              </a:rPr>
              <a:t>blue</a:t>
            </a:r>
            <a:r>
              <a:rPr lang="en-AU" sz="4300" dirty="0"/>
              <a:t> takes his stance to play his ball. He casts a few times and then walks back to stalk his ball again. As he walks back, he steps on the </a:t>
            </a:r>
            <a:r>
              <a:rPr lang="en-AU" sz="4300" b="1" dirty="0">
                <a:solidFill>
                  <a:srgbClr val="FF0000"/>
                </a:solidFill>
              </a:rPr>
              <a:t>red</a:t>
            </a:r>
            <a:r>
              <a:rPr lang="en-AU" sz="4300" dirty="0"/>
              <a:t> ball which was a couple of yards behind him.</a:t>
            </a:r>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8261131" y="0"/>
            <a:ext cx="393086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D2A000"/>
                </a:solidFill>
              </a:rPr>
              <a:t>Interference </a:t>
            </a:r>
            <a:r>
              <a:rPr lang="en-US" sz="3200" b="1" dirty="0"/>
              <a:t>not</a:t>
            </a:r>
            <a:r>
              <a:rPr lang="en-US" sz="3200" b="1" dirty="0">
                <a:solidFill>
                  <a:srgbClr val="D2A000"/>
                </a:solidFill>
              </a:rPr>
              <a:t> </a:t>
            </a: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0708563B-A0A7-4C55-A131-98A4E87E5390}"/>
              </a:ext>
            </a:extLst>
          </p:cNvPr>
          <p:cNvSpPr txBox="1">
            <a:spLocks/>
          </p:cNvSpPr>
          <p:nvPr/>
        </p:nvSpPr>
        <p:spPr>
          <a:xfrm>
            <a:off x="838200" y="3981157"/>
            <a:ext cx="10515600" cy="2644725"/>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76438" indent="-2433638">
              <a:lnSpc>
                <a:spcPct val="100000"/>
              </a:lnSpc>
              <a:buNone/>
            </a:pPr>
            <a:r>
              <a:rPr lang="en-AU" sz="4000" dirty="0"/>
              <a:t>Remedy:	</a:t>
            </a:r>
            <a:r>
              <a:rPr lang="en-AU" sz="4000" b="1" dirty="0">
                <a:solidFill>
                  <a:srgbClr val="FF0000"/>
                </a:solidFill>
              </a:rPr>
              <a:t>Red</a:t>
            </a:r>
            <a:r>
              <a:rPr lang="en-AU" sz="4000" dirty="0"/>
              <a:t> ball is replaced and play continues without penalty.</a:t>
            </a:r>
            <a:endParaRPr lang="en-GB" sz="4000" dirty="0"/>
          </a:p>
          <a:p>
            <a:pPr marL="1976438" indent="-2433638">
              <a:buNone/>
            </a:pPr>
            <a:r>
              <a:rPr lang="en-GB" sz="4000" dirty="0"/>
              <a:t>To play:	</a:t>
            </a:r>
            <a:r>
              <a:rPr lang="en-AU" sz="4000" b="1" dirty="0">
                <a:solidFill>
                  <a:srgbClr val="0000FF"/>
                </a:solidFill>
              </a:rPr>
              <a:t>Blue</a:t>
            </a:r>
            <a:endParaRPr lang="en-GB" sz="4000" dirty="0"/>
          </a:p>
        </p:txBody>
      </p:sp>
    </p:spTree>
    <p:extLst>
      <p:ext uri="{BB962C8B-B14F-4D97-AF65-F5344CB8AC3E}">
        <p14:creationId xmlns:p14="http://schemas.microsoft.com/office/powerpoint/2010/main" val="41970622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2954002"/>
          </a:xfrm>
          <a:noFill/>
        </p:spPr>
        <p:txBody>
          <a:bodyPr>
            <a:normAutofit/>
          </a:bodyPr>
          <a:lstStyle/>
          <a:p>
            <a:pPr marL="0" indent="0">
              <a:buNone/>
            </a:pPr>
            <a:r>
              <a:rPr lang="en-AU" sz="4000" dirty="0"/>
              <a:t>Owner of </a:t>
            </a:r>
            <a:r>
              <a:rPr lang="en-AU" sz="4000" b="1" dirty="0">
                <a:solidFill>
                  <a:srgbClr val="0000FF"/>
                </a:solidFill>
              </a:rPr>
              <a:t>blue</a:t>
            </a:r>
            <a:r>
              <a:rPr lang="en-AU" sz="4000" dirty="0"/>
              <a:t> plays a stroke with his </a:t>
            </a:r>
            <a:r>
              <a:rPr lang="en-AU" sz="4000" b="1" dirty="0">
                <a:solidFill>
                  <a:srgbClr val="0000FF"/>
                </a:solidFill>
              </a:rPr>
              <a:t>blue</a:t>
            </a:r>
            <a:r>
              <a:rPr lang="en-AU" sz="4000" dirty="0"/>
              <a:t> ball. After making contact with his ball, his mallet touches the </a:t>
            </a:r>
            <a:r>
              <a:rPr lang="en-AU" sz="4000" b="1" dirty="0"/>
              <a:t>black</a:t>
            </a:r>
            <a:r>
              <a:rPr lang="en-AU" sz="4000" dirty="0"/>
              <a:t> ball. The </a:t>
            </a:r>
            <a:r>
              <a:rPr lang="en-AU" sz="4000" b="1" dirty="0">
                <a:solidFill>
                  <a:srgbClr val="0000FF"/>
                </a:solidFill>
              </a:rPr>
              <a:t>blue</a:t>
            </a:r>
            <a:r>
              <a:rPr lang="en-AU" sz="4000" dirty="0"/>
              <a:t> ball then bounces off the hoop and hits the owner of </a:t>
            </a:r>
            <a:r>
              <a:rPr lang="en-AU" sz="4000" b="1" dirty="0">
                <a:solidFill>
                  <a:srgbClr val="FF0000"/>
                </a:solidFill>
              </a:rPr>
              <a:t>red</a:t>
            </a:r>
            <a:r>
              <a:rPr lang="en-AU" sz="4000" dirty="0"/>
              <a:t> on the foot before the striker has quit his stance.</a:t>
            </a:r>
            <a:endParaRPr lang="en-GB" sz="4000" dirty="0"/>
          </a:p>
          <a:p>
            <a:pPr marL="0" indent="0">
              <a:buNone/>
            </a:pPr>
            <a:endParaRPr lang="en-AU" sz="1100" dirty="0"/>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307145" y="4888524"/>
            <a:ext cx="1157771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Striking fault by </a:t>
            </a:r>
            <a:r>
              <a:rPr lang="en-AU" sz="4000" b="1" dirty="0">
                <a:solidFill>
                  <a:srgbClr val="0000FF"/>
                </a:solidFill>
              </a:rPr>
              <a:t>blue</a:t>
            </a:r>
            <a:r>
              <a:rPr lang="en-AU" sz="4000" dirty="0">
                <a:solidFill>
                  <a:srgbClr val="FF0000"/>
                </a:solidFill>
              </a:rPr>
              <a:t>, non-striking fault by </a:t>
            </a:r>
            <a:r>
              <a:rPr lang="en-AU" sz="4000" b="1" dirty="0">
                <a:solidFill>
                  <a:srgbClr val="FF0000"/>
                </a:solidFill>
              </a:rPr>
              <a:t>red</a:t>
            </a:r>
            <a:endParaRPr lang="en-GB" b="1" dirty="0">
              <a:solidFill>
                <a:srgbClr val="FF0000"/>
              </a:solidFill>
            </a:endParaRPr>
          </a:p>
          <a:p>
            <a:pPr marL="0" indent="0">
              <a:buNone/>
            </a:pPr>
            <a:r>
              <a:rPr lang="en-AU" sz="4000" dirty="0"/>
              <a:t>New rule:</a:t>
            </a:r>
            <a:endParaRPr lang="en-GB" sz="4000" u="sng" dirty="0"/>
          </a:p>
        </p:txBody>
      </p:sp>
      <p:sp>
        <p:nvSpPr>
          <p:cNvPr id="6" name="Content Placeholder 2">
            <a:extLst>
              <a:ext uri="{FF2B5EF4-FFF2-40B4-BE49-F238E27FC236}">
                <a16:creationId xmlns:a16="http://schemas.microsoft.com/office/drawing/2014/main" id="{C419F933-8F51-4EAD-9AA5-D005245B4F1D}"/>
              </a:ext>
            </a:extLst>
          </p:cNvPr>
          <p:cNvSpPr txBox="1">
            <a:spLocks/>
          </p:cNvSpPr>
          <p:nvPr/>
        </p:nvSpPr>
        <p:spPr>
          <a:xfrm>
            <a:off x="120748" y="24959"/>
            <a:ext cx="2899543" cy="495545"/>
          </a:xfrm>
          <a:prstGeom prst="rect">
            <a:avLst/>
          </a:prstGeom>
          <a:ln w="38100">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13</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7419975" y="0"/>
            <a:ext cx="4772024"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887930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2954002"/>
          </a:xfrm>
          <a:solidFill>
            <a:schemeClr val="bg1">
              <a:lumMod val="95000"/>
            </a:schemeClr>
          </a:solidFill>
        </p:spPr>
        <p:txBody>
          <a:bodyPr>
            <a:normAutofit/>
          </a:bodyPr>
          <a:lstStyle/>
          <a:p>
            <a:pPr marL="0" indent="0">
              <a:buNone/>
            </a:pPr>
            <a:r>
              <a:rPr lang="en-AU" sz="4000" dirty="0"/>
              <a:t>Owner of </a:t>
            </a:r>
            <a:r>
              <a:rPr lang="en-AU" sz="4000" b="1" dirty="0">
                <a:solidFill>
                  <a:srgbClr val="0000FF"/>
                </a:solidFill>
              </a:rPr>
              <a:t>blue</a:t>
            </a:r>
            <a:r>
              <a:rPr lang="en-AU" sz="4000" dirty="0"/>
              <a:t> plays a stroke with his </a:t>
            </a:r>
            <a:r>
              <a:rPr lang="en-AU" sz="4000" b="1" dirty="0">
                <a:solidFill>
                  <a:srgbClr val="0000FF"/>
                </a:solidFill>
              </a:rPr>
              <a:t>blue</a:t>
            </a:r>
            <a:r>
              <a:rPr lang="en-AU" sz="4000" dirty="0"/>
              <a:t> ball. After making contact with his ball, his mallet touches the </a:t>
            </a:r>
            <a:r>
              <a:rPr lang="en-AU" sz="4000" b="1" dirty="0"/>
              <a:t>black</a:t>
            </a:r>
            <a:r>
              <a:rPr lang="en-AU" sz="4000" dirty="0"/>
              <a:t> ball. The </a:t>
            </a:r>
            <a:r>
              <a:rPr lang="en-AU" sz="4000" b="1" dirty="0">
                <a:solidFill>
                  <a:srgbClr val="0000FF"/>
                </a:solidFill>
              </a:rPr>
              <a:t>blue</a:t>
            </a:r>
            <a:r>
              <a:rPr lang="en-AU" sz="4000" dirty="0"/>
              <a:t> ball then bounces off the hoop and hits the owner of </a:t>
            </a:r>
            <a:r>
              <a:rPr lang="en-AU" sz="4000" b="1" dirty="0">
                <a:solidFill>
                  <a:srgbClr val="FF0000"/>
                </a:solidFill>
              </a:rPr>
              <a:t>red</a:t>
            </a:r>
            <a:r>
              <a:rPr lang="en-AU" sz="4000" dirty="0"/>
              <a:t> on the foot before the striker has quit his stance.</a:t>
            </a:r>
            <a:endParaRPr lang="en-GB" sz="4000" dirty="0"/>
          </a:p>
          <a:p>
            <a:pPr marL="0" indent="0">
              <a:buNone/>
            </a:pPr>
            <a:endParaRPr lang="en-AU" sz="1100" dirty="0"/>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307145" y="4888524"/>
            <a:ext cx="1157771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Striking fault by </a:t>
            </a:r>
            <a:r>
              <a:rPr lang="en-AU" sz="4000" b="1" dirty="0">
                <a:solidFill>
                  <a:srgbClr val="0000FF"/>
                </a:solidFill>
              </a:rPr>
              <a:t>blue</a:t>
            </a:r>
            <a:r>
              <a:rPr lang="en-AU" sz="4000" dirty="0">
                <a:solidFill>
                  <a:srgbClr val="FF0000"/>
                </a:solidFill>
              </a:rPr>
              <a:t>, non-striking fault by </a:t>
            </a:r>
            <a:r>
              <a:rPr lang="en-AU" sz="4000" b="1" dirty="0">
                <a:solidFill>
                  <a:srgbClr val="FF0000"/>
                </a:solidFill>
              </a:rPr>
              <a:t>red</a:t>
            </a:r>
            <a:endParaRPr lang="en-GB" b="1" dirty="0">
              <a:solidFill>
                <a:srgbClr val="FF0000"/>
              </a:solidFill>
            </a:endParaRPr>
          </a:p>
          <a:p>
            <a:pPr marL="0" indent="0">
              <a:buNone/>
            </a:pPr>
            <a:r>
              <a:rPr lang="en-AU" sz="4000" dirty="0"/>
              <a:t>New rule: </a:t>
            </a:r>
            <a:r>
              <a:rPr lang="en-AU" sz="4000" dirty="0">
                <a:solidFill>
                  <a:srgbClr val="FF0000"/>
                </a:solidFill>
              </a:rPr>
              <a:t>Fault by </a:t>
            </a:r>
            <a:r>
              <a:rPr lang="en-AU" sz="4000" b="1" dirty="0">
                <a:solidFill>
                  <a:srgbClr val="0000FF"/>
                </a:solidFill>
              </a:rPr>
              <a:t>blue</a:t>
            </a:r>
            <a:r>
              <a:rPr lang="en-AU" sz="4000" dirty="0">
                <a:solidFill>
                  <a:srgbClr val="D2A000"/>
                </a:solidFill>
              </a:rPr>
              <a:t>,</a:t>
            </a:r>
            <a:r>
              <a:rPr lang="en-AU" sz="4000" dirty="0"/>
              <a:t> </a:t>
            </a:r>
            <a:r>
              <a:rPr lang="en-AU" sz="4000" u="sng" dirty="0">
                <a:solidFill>
                  <a:srgbClr val="D2A000"/>
                </a:solidFill>
              </a:rPr>
              <a:t>not fault by </a:t>
            </a:r>
            <a:r>
              <a:rPr lang="en-AU" sz="4000" b="1" u="sng" dirty="0">
                <a:solidFill>
                  <a:srgbClr val="FF0000"/>
                </a:solidFill>
              </a:rPr>
              <a:t>red</a:t>
            </a:r>
            <a:r>
              <a:rPr lang="en-AU" sz="4000" u="sng" dirty="0">
                <a:solidFill>
                  <a:srgbClr val="D2A000"/>
                </a:solidFill>
              </a:rPr>
              <a:t> (Interference)</a:t>
            </a:r>
            <a:endParaRPr lang="en-GB" sz="4000" u="sng" dirty="0"/>
          </a:p>
        </p:txBody>
      </p:sp>
      <p:sp>
        <p:nvSpPr>
          <p:cNvPr id="6" name="Content Placeholder 2">
            <a:extLst>
              <a:ext uri="{FF2B5EF4-FFF2-40B4-BE49-F238E27FC236}">
                <a16:creationId xmlns:a16="http://schemas.microsoft.com/office/drawing/2014/main" id="{C419F933-8F51-4EAD-9AA5-D005245B4F1D}"/>
              </a:ext>
            </a:extLst>
          </p:cNvPr>
          <p:cNvSpPr txBox="1">
            <a:spLocks/>
          </p:cNvSpPr>
          <p:nvPr/>
        </p:nvSpPr>
        <p:spPr>
          <a:xfrm>
            <a:off x="120748" y="24959"/>
            <a:ext cx="2899543" cy="495545"/>
          </a:xfrm>
          <a:prstGeom prst="rect">
            <a:avLst/>
          </a:prstGeom>
          <a:ln w="38100">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13</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7419975" y="0"/>
            <a:ext cx="4772024" cy="5833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D2A000"/>
                </a:solidFill>
              </a:rPr>
              <a:t>Interference </a:t>
            </a:r>
            <a:r>
              <a:rPr lang="en-US" sz="3200" b="1" dirty="0"/>
              <a:t>by</a:t>
            </a:r>
            <a:r>
              <a:rPr lang="en-US" sz="3200" b="1" dirty="0">
                <a:solidFill>
                  <a:srgbClr val="D2A000"/>
                </a:solidFill>
              </a:rPr>
              <a:t> </a:t>
            </a:r>
            <a:r>
              <a:rPr lang="en-US" sz="3200" b="1" dirty="0">
                <a:solidFill>
                  <a:srgbClr val="FF0000"/>
                </a:solidFill>
              </a:rPr>
              <a:t>red</a:t>
            </a:r>
            <a:r>
              <a:rPr lang="en-US" sz="3200" b="1" dirty="0">
                <a:solidFill>
                  <a:srgbClr val="D2A000"/>
                </a:solidFill>
              </a:rPr>
              <a:t> </a:t>
            </a:r>
            <a:r>
              <a:rPr lang="en-US" sz="3200" b="1" dirty="0"/>
              <a:t>not</a:t>
            </a:r>
            <a:r>
              <a:rPr lang="en-US" sz="3200" b="1" dirty="0">
                <a:solidFill>
                  <a:srgbClr val="D2A000"/>
                </a:solidFill>
              </a:rPr>
              <a:t> </a:t>
            </a: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887930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2954002"/>
          </a:xfrm>
          <a:solidFill>
            <a:schemeClr val="bg1">
              <a:lumMod val="95000"/>
            </a:schemeClr>
          </a:solidFill>
        </p:spPr>
        <p:txBody>
          <a:bodyPr>
            <a:normAutofit/>
          </a:bodyPr>
          <a:lstStyle/>
          <a:p>
            <a:pPr marL="0" indent="0">
              <a:buNone/>
            </a:pPr>
            <a:r>
              <a:rPr lang="en-AU" sz="4000" dirty="0"/>
              <a:t>Owner of </a:t>
            </a:r>
            <a:r>
              <a:rPr lang="en-AU" sz="4000" b="1" dirty="0">
                <a:solidFill>
                  <a:srgbClr val="0000FF"/>
                </a:solidFill>
              </a:rPr>
              <a:t>blue</a:t>
            </a:r>
            <a:r>
              <a:rPr lang="en-AU" sz="4000" dirty="0"/>
              <a:t> plays a stroke with his </a:t>
            </a:r>
            <a:r>
              <a:rPr lang="en-AU" sz="4000" b="1" dirty="0">
                <a:solidFill>
                  <a:srgbClr val="0000FF"/>
                </a:solidFill>
              </a:rPr>
              <a:t>blue</a:t>
            </a:r>
            <a:r>
              <a:rPr lang="en-AU" sz="4000" dirty="0"/>
              <a:t> ball. After making contact with his ball, his mallet touches the </a:t>
            </a:r>
            <a:r>
              <a:rPr lang="en-AU" sz="4000" b="1" dirty="0"/>
              <a:t>black</a:t>
            </a:r>
            <a:r>
              <a:rPr lang="en-AU" sz="4000" dirty="0"/>
              <a:t> ball. The </a:t>
            </a:r>
            <a:r>
              <a:rPr lang="en-AU" sz="4000" b="1" dirty="0">
                <a:solidFill>
                  <a:srgbClr val="0000FF"/>
                </a:solidFill>
              </a:rPr>
              <a:t>blue</a:t>
            </a:r>
            <a:r>
              <a:rPr lang="en-AU" sz="4000" dirty="0"/>
              <a:t> ball then bounces off the hoop and hits the owner of </a:t>
            </a:r>
            <a:r>
              <a:rPr lang="en-AU" sz="4000" b="1" dirty="0">
                <a:solidFill>
                  <a:srgbClr val="FF0000"/>
                </a:solidFill>
              </a:rPr>
              <a:t>red</a:t>
            </a:r>
            <a:r>
              <a:rPr lang="en-AU" sz="4000" dirty="0"/>
              <a:t> on the foot before the striker has quit his stance.</a:t>
            </a:r>
            <a:endParaRPr lang="en-GB" sz="4000" dirty="0"/>
          </a:p>
          <a:p>
            <a:pPr marL="0" indent="0">
              <a:buNone/>
            </a:pPr>
            <a:endParaRPr lang="en-AU" sz="1100" dirty="0"/>
          </a:p>
          <a:p>
            <a:pPr marL="0" indent="0">
              <a:buNone/>
            </a:pPr>
            <a:endParaRPr lang="en-GB" dirty="0"/>
          </a:p>
        </p:txBody>
      </p:sp>
      <p:sp>
        <p:nvSpPr>
          <p:cNvPr id="6" name="Content Placeholder 2">
            <a:extLst>
              <a:ext uri="{FF2B5EF4-FFF2-40B4-BE49-F238E27FC236}">
                <a16:creationId xmlns:a16="http://schemas.microsoft.com/office/drawing/2014/main" id="{C419F933-8F51-4EAD-9AA5-D005245B4F1D}"/>
              </a:ext>
            </a:extLst>
          </p:cNvPr>
          <p:cNvSpPr txBox="1">
            <a:spLocks/>
          </p:cNvSpPr>
          <p:nvPr/>
        </p:nvSpPr>
        <p:spPr>
          <a:xfrm>
            <a:off x="120748" y="24959"/>
            <a:ext cx="2899543" cy="495545"/>
          </a:xfrm>
          <a:prstGeom prst="rect">
            <a:avLst/>
          </a:prstGeom>
          <a:ln w="38100">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13</a:t>
            </a:r>
            <a:endParaRPr lang="en-GB"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8469A8D7-1AF0-4267-90C3-5AD0DBDC64C8}"/>
              </a:ext>
            </a:extLst>
          </p:cNvPr>
          <p:cNvSpPr txBox="1">
            <a:spLocks/>
          </p:cNvSpPr>
          <p:nvPr/>
        </p:nvSpPr>
        <p:spPr>
          <a:xfrm>
            <a:off x="838200" y="4100945"/>
            <a:ext cx="10515600" cy="2440531"/>
          </a:xfrm>
          <a:prstGeom prst="rect">
            <a:avLst/>
          </a:prstGeom>
          <a:ln w="57150">
            <a:solidFill>
              <a:srgbClr val="C0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3200" dirty="0"/>
              <a:t>Remedy:</a:t>
            </a:r>
            <a:r>
              <a:rPr lang="en-AU" sz="3200" dirty="0">
                <a:solidFill>
                  <a:schemeClr val="bg1"/>
                </a:solidFill>
              </a:rPr>
              <a:t>: </a:t>
            </a:r>
            <a:r>
              <a:rPr lang="en-AU" sz="3200" dirty="0" err="1">
                <a:solidFill>
                  <a:srgbClr val="FF0000"/>
                </a:solidFill>
              </a:rPr>
              <a:t>Red&amp;Yellow</a:t>
            </a:r>
            <a:r>
              <a:rPr lang="en-AU" sz="3200" dirty="0">
                <a:solidFill>
                  <a:srgbClr val="FF0000"/>
                </a:solidFill>
              </a:rPr>
              <a:t> </a:t>
            </a:r>
            <a:r>
              <a:rPr lang="en-AU" sz="3200" dirty="0"/>
              <a:t>can chose to</a:t>
            </a:r>
          </a:p>
          <a:p>
            <a:pPr marL="720000" indent="-279400">
              <a:lnSpc>
                <a:spcPct val="80000"/>
              </a:lnSpc>
              <a:spcBef>
                <a:spcPts val="600"/>
              </a:spcBef>
              <a:tabLst>
                <a:tab pos="2068513" algn="l"/>
              </a:tabLst>
            </a:pPr>
            <a:r>
              <a:rPr lang="en-AU" sz="3200" dirty="0"/>
              <a:t>Have both balls replaced </a:t>
            </a:r>
            <a:r>
              <a:rPr lang="en-AU" sz="3200" dirty="0">
                <a:solidFill>
                  <a:srgbClr val="0070C0"/>
                </a:solidFill>
              </a:rPr>
              <a:t>(and ignore the interference)</a:t>
            </a:r>
            <a:r>
              <a:rPr lang="en-AU" sz="3200" dirty="0"/>
              <a:t>; or</a:t>
            </a:r>
          </a:p>
          <a:p>
            <a:pPr marL="720000" indent="-279400">
              <a:lnSpc>
                <a:spcPct val="80000"/>
              </a:lnSpc>
              <a:spcBef>
                <a:spcPts val="600"/>
              </a:spcBef>
              <a:tabLst>
                <a:tab pos="2068513" algn="l"/>
              </a:tabLst>
            </a:pPr>
            <a:r>
              <a:rPr lang="en-AU" sz="3200" dirty="0"/>
              <a:t>Apply </a:t>
            </a:r>
            <a:r>
              <a:rPr lang="en-GB" sz="3200" dirty="0"/>
              <a:t>9.2.3(b) or </a:t>
            </a:r>
            <a:r>
              <a:rPr lang="en-GB" sz="3200" b="1" dirty="0"/>
              <a:t>9.2.4(b)</a:t>
            </a:r>
            <a:r>
              <a:rPr lang="en-GB" sz="3200" dirty="0"/>
              <a:t>, as appropriate</a:t>
            </a:r>
            <a:r>
              <a:rPr lang="en-AU" sz="3200" dirty="0"/>
              <a:t>. So, put </a:t>
            </a:r>
            <a:r>
              <a:rPr lang="en-AU" sz="3200" b="1" dirty="0">
                <a:solidFill>
                  <a:srgbClr val="0000FF"/>
                </a:solidFill>
              </a:rPr>
              <a:t>blue</a:t>
            </a:r>
            <a:r>
              <a:rPr lang="en-AU" sz="3200" dirty="0"/>
              <a:t> where it would have stopped, other ball where it did stop.</a:t>
            </a:r>
          </a:p>
          <a:p>
            <a:pPr marL="0" indent="0">
              <a:buNone/>
              <a:tabLst>
                <a:tab pos="2068513" algn="l"/>
              </a:tabLst>
            </a:pPr>
            <a:r>
              <a:rPr lang="en-GB" sz="3200" dirty="0"/>
              <a:t> To play: </a:t>
            </a:r>
            <a:r>
              <a:rPr lang="en-GB" sz="3200" b="1" dirty="0">
                <a:solidFill>
                  <a:srgbClr val="FF0000"/>
                </a:solidFill>
              </a:rPr>
              <a:t>Red</a:t>
            </a:r>
            <a:endParaRPr lang="en-GB" sz="3200" dirty="0">
              <a:solidFill>
                <a:schemeClr val="bg1"/>
              </a:solidFill>
            </a:endParaRPr>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7419975" y="0"/>
            <a:ext cx="4772024" cy="5833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D2A000"/>
                </a:solidFill>
              </a:rPr>
              <a:t>Interference </a:t>
            </a:r>
            <a:r>
              <a:rPr lang="en-US" sz="3200" b="1" dirty="0"/>
              <a:t>by</a:t>
            </a:r>
            <a:r>
              <a:rPr lang="en-US" sz="3200" b="1" dirty="0">
                <a:solidFill>
                  <a:srgbClr val="D2A000"/>
                </a:solidFill>
              </a:rPr>
              <a:t> </a:t>
            </a:r>
            <a:r>
              <a:rPr lang="en-US" sz="3200" b="1" dirty="0">
                <a:solidFill>
                  <a:srgbClr val="FF0000"/>
                </a:solidFill>
              </a:rPr>
              <a:t>red</a:t>
            </a:r>
            <a:r>
              <a:rPr lang="en-US" sz="3200" b="1" dirty="0">
                <a:solidFill>
                  <a:srgbClr val="D2A000"/>
                </a:solidFill>
              </a:rPr>
              <a:t> </a:t>
            </a:r>
            <a:r>
              <a:rPr lang="en-US" sz="3200" b="1" dirty="0"/>
              <a:t>not</a:t>
            </a:r>
            <a:r>
              <a:rPr lang="en-US" sz="3200" b="1" dirty="0">
                <a:solidFill>
                  <a:srgbClr val="D2A000"/>
                </a:solidFill>
              </a:rPr>
              <a:t> </a:t>
            </a: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8879306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2A5D92C0-6B84-4A99-B83D-124EF976EDC9}"/>
              </a:ext>
            </a:extLst>
          </p:cNvPr>
          <p:cNvSpPr txBox="1">
            <a:spLocks/>
          </p:cNvSpPr>
          <p:nvPr/>
        </p:nvSpPr>
        <p:spPr>
          <a:xfrm>
            <a:off x="838200" y="757972"/>
            <a:ext cx="11063068" cy="205119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3600" dirty="0"/>
              <a:t>The owner of </a:t>
            </a:r>
            <a:r>
              <a:rPr lang="en-AU" sz="3600" b="1" dirty="0">
                <a:solidFill>
                  <a:srgbClr val="0000FF"/>
                </a:solidFill>
              </a:rPr>
              <a:t>blue</a:t>
            </a:r>
            <a:r>
              <a:rPr lang="en-AU" sz="3600" dirty="0"/>
              <a:t> has committed a fault, and his ball has hit the owner of </a:t>
            </a:r>
            <a:r>
              <a:rPr lang="en-AU" sz="3600" b="1" dirty="0">
                <a:solidFill>
                  <a:srgbClr val="FF0000"/>
                </a:solidFill>
              </a:rPr>
              <a:t>red</a:t>
            </a:r>
            <a:r>
              <a:rPr lang="en-AU" sz="3600" dirty="0"/>
              <a:t>. The owner of </a:t>
            </a:r>
            <a:r>
              <a:rPr lang="en-AU" sz="3600" b="1" dirty="0">
                <a:solidFill>
                  <a:srgbClr val="FF0000"/>
                </a:solidFill>
              </a:rPr>
              <a:t>red</a:t>
            </a:r>
            <a:r>
              <a:rPr lang="en-AU" sz="3600" dirty="0"/>
              <a:t> has not committed a fault. It’s treated as accidental interference.</a:t>
            </a:r>
          </a:p>
          <a:p>
            <a:pPr marL="0" indent="0">
              <a:buNone/>
            </a:pPr>
            <a:r>
              <a:rPr lang="en-AU" sz="3600" dirty="0"/>
              <a:t>The owners of </a:t>
            </a:r>
            <a:r>
              <a:rPr lang="en-AU" sz="3600" dirty="0" err="1">
                <a:solidFill>
                  <a:srgbClr val="FF0000"/>
                </a:solidFill>
              </a:rPr>
              <a:t>Red</a:t>
            </a:r>
            <a:r>
              <a:rPr lang="en-AU" sz="3600" dirty="0" err="1"/>
              <a:t>&amp;</a:t>
            </a:r>
            <a:r>
              <a:rPr lang="en-AU" sz="3600" b="1" dirty="0" err="1">
                <a:solidFill>
                  <a:srgbClr val="D2A000"/>
                </a:solidFill>
              </a:rPr>
              <a:t>Yellow</a:t>
            </a:r>
            <a:r>
              <a:rPr lang="en-AU" sz="3600" dirty="0"/>
              <a:t> make the decisions.</a:t>
            </a:r>
          </a:p>
        </p:txBody>
      </p:sp>
      <p:sp>
        <p:nvSpPr>
          <p:cNvPr id="39" name="Content Placeholder 2">
            <a:extLst>
              <a:ext uri="{FF2B5EF4-FFF2-40B4-BE49-F238E27FC236}">
                <a16:creationId xmlns:a16="http://schemas.microsoft.com/office/drawing/2014/main" id="{84B05E05-50E8-4ABF-B17B-EAB017F10BC3}"/>
              </a:ext>
            </a:extLst>
          </p:cNvPr>
          <p:cNvSpPr txBox="1">
            <a:spLocks/>
          </p:cNvSpPr>
          <p:nvPr/>
        </p:nvSpPr>
        <p:spPr>
          <a:xfrm>
            <a:off x="120748" y="24959"/>
            <a:ext cx="2899543" cy="495545"/>
          </a:xfrm>
          <a:prstGeom prst="rect">
            <a:avLst/>
          </a:prstGeom>
          <a:noFill/>
          <a:ln w="38100">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13</a:t>
            </a:r>
            <a:endParaRPr lang="en-GB" dirty="0">
              <a:solidFill>
                <a:srgbClr val="FF0000"/>
              </a:solidFill>
            </a:endParaRPr>
          </a:p>
          <a:p>
            <a:pPr marL="0" indent="0">
              <a:buFont typeface="Arial" panose="020B0604020202020204" pitchFamily="34" charset="0"/>
              <a:buNone/>
            </a:pPr>
            <a:endParaRPr lang="en-GB" dirty="0"/>
          </a:p>
        </p:txBody>
      </p:sp>
      <p:sp>
        <p:nvSpPr>
          <p:cNvPr id="10" name="Rectangle 9">
            <a:extLst>
              <a:ext uri="{FF2B5EF4-FFF2-40B4-BE49-F238E27FC236}">
                <a16:creationId xmlns:a16="http://schemas.microsoft.com/office/drawing/2014/main" id="{9F7E2506-531A-4043-B447-AAC3A3B0454D}"/>
              </a:ext>
            </a:extLst>
          </p:cNvPr>
          <p:cNvSpPr/>
          <p:nvPr/>
        </p:nvSpPr>
        <p:spPr>
          <a:xfrm>
            <a:off x="252000" y="3009600"/>
            <a:ext cx="3744000" cy="354537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8" name="Straight Arrow Connector 177">
            <a:extLst>
              <a:ext uri="{FF2B5EF4-FFF2-40B4-BE49-F238E27FC236}">
                <a16:creationId xmlns:a16="http://schemas.microsoft.com/office/drawing/2014/main" id="{EB2338C0-F827-4EBA-89DB-4018DE263957}"/>
              </a:ext>
            </a:extLst>
          </p:cNvPr>
          <p:cNvCxnSpPr>
            <a:cxnSpLocks/>
          </p:cNvCxnSpPr>
          <p:nvPr/>
        </p:nvCxnSpPr>
        <p:spPr>
          <a:xfrm flipV="1">
            <a:off x="1128408" y="4759889"/>
            <a:ext cx="56163" cy="55141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AF1B7BA-F68C-4A89-BBE3-598AD68D3509}"/>
              </a:ext>
            </a:extLst>
          </p:cNvPr>
          <p:cNvGrpSpPr/>
          <p:nvPr/>
        </p:nvGrpSpPr>
        <p:grpSpPr>
          <a:xfrm>
            <a:off x="4233600" y="3009600"/>
            <a:ext cx="3744000" cy="3545377"/>
            <a:chOff x="4233600" y="2666999"/>
            <a:chExt cx="3744000" cy="3545377"/>
          </a:xfrm>
        </p:grpSpPr>
        <p:sp>
          <p:nvSpPr>
            <p:cNvPr id="138" name="Rectangle 137">
              <a:extLst>
                <a:ext uri="{FF2B5EF4-FFF2-40B4-BE49-F238E27FC236}">
                  <a16:creationId xmlns:a16="http://schemas.microsoft.com/office/drawing/2014/main" id="{F1B11198-E242-4003-AEEE-9742D1149A3E}"/>
                </a:ext>
              </a:extLst>
            </p:cNvPr>
            <p:cNvSpPr/>
            <p:nvPr/>
          </p:nvSpPr>
          <p:spPr>
            <a:xfrm>
              <a:off x="4233600" y="2666999"/>
              <a:ext cx="3744000" cy="354537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TextBox 182">
              <a:extLst>
                <a:ext uri="{FF2B5EF4-FFF2-40B4-BE49-F238E27FC236}">
                  <a16:creationId xmlns:a16="http://schemas.microsoft.com/office/drawing/2014/main" id="{BE37B286-C7E3-42AD-9522-EFC46C503241}"/>
                </a:ext>
              </a:extLst>
            </p:cNvPr>
            <p:cNvSpPr txBox="1"/>
            <p:nvPr/>
          </p:nvSpPr>
          <p:spPr>
            <a:xfrm>
              <a:off x="4286011" y="2746903"/>
              <a:ext cx="3679493" cy="523220"/>
            </a:xfrm>
            <a:prstGeom prst="rect">
              <a:avLst/>
            </a:prstGeom>
            <a:noFill/>
          </p:spPr>
          <p:txBody>
            <a:bodyPr wrap="square" rtlCol="0">
              <a:spAutoFit/>
            </a:bodyPr>
            <a:lstStyle/>
            <a:p>
              <a:r>
                <a:rPr lang="en-AU" sz="2800" dirty="0">
                  <a:latin typeface="Times New Roman" panose="02020603050405020304" pitchFamily="18" charset="0"/>
                  <a:cs typeface="Times New Roman" panose="02020603050405020304" pitchFamily="18" charset="0"/>
                </a:rPr>
                <a:t>Replace </a:t>
              </a:r>
              <a:r>
                <a:rPr lang="en-AU" b="1" dirty="0">
                  <a:latin typeface="Times New Roman" panose="02020603050405020304" pitchFamily="18" charset="0"/>
                  <a:cs typeface="Times New Roman" panose="02020603050405020304" pitchFamily="18" charset="0"/>
                </a:rPr>
                <a:t>(interference ignored)</a:t>
              </a:r>
              <a:endParaRPr lang="en-GB" b="1" dirty="0">
                <a:latin typeface="Times New Roman" panose="02020603050405020304" pitchFamily="18" charset="0"/>
                <a:cs typeface="Times New Roman" panose="02020603050405020304" pitchFamily="18" charset="0"/>
              </a:endParaRPr>
            </a:p>
          </p:txBody>
        </p:sp>
      </p:grpSp>
      <p:grpSp>
        <p:nvGrpSpPr>
          <p:cNvPr id="16" name="Group 15">
            <a:extLst>
              <a:ext uri="{FF2B5EF4-FFF2-40B4-BE49-F238E27FC236}">
                <a16:creationId xmlns:a16="http://schemas.microsoft.com/office/drawing/2014/main" id="{3B6A9E66-73DD-4700-A4EB-B290423371BA}"/>
              </a:ext>
            </a:extLst>
          </p:cNvPr>
          <p:cNvGrpSpPr/>
          <p:nvPr/>
        </p:nvGrpSpPr>
        <p:grpSpPr>
          <a:xfrm>
            <a:off x="8197200" y="3009600"/>
            <a:ext cx="3796985" cy="3545377"/>
            <a:chOff x="8197200" y="2666998"/>
            <a:chExt cx="3796985" cy="3545377"/>
          </a:xfrm>
        </p:grpSpPr>
        <p:sp>
          <p:nvSpPr>
            <p:cNvPr id="159" name="Rectangle 158">
              <a:extLst>
                <a:ext uri="{FF2B5EF4-FFF2-40B4-BE49-F238E27FC236}">
                  <a16:creationId xmlns:a16="http://schemas.microsoft.com/office/drawing/2014/main" id="{5B5318B1-4BF6-4CEE-B0F4-5BD12608EE00}"/>
                </a:ext>
              </a:extLst>
            </p:cNvPr>
            <p:cNvSpPr/>
            <p:nvPr/>
          </p:nvSpPr>
          <p:spPr>
            <a:xfrm>
              <a:off x="8197200" y="2666998"/>
              <a:ext cx="3744000" cy="354537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TextBox 183">
              <a:extLst>
                <a:ext uri="{FF2B5EF4-FFF2-40B4-BE49-F238E27FC236}">
                  <a16:creationId xmlns:a16="http://schemas.microsoft.com/office/drawing/2014/main" id="{57730988-7578-47E3-97C6-D58050C8144D}"/>
                </a:ext>
              </a:extLst>
            </p:cNvPr>
            <p:cNvSpPr txBox="1"/>
            <p:nvPr/>
          </p:nvSpPr>
          <p:spPr>
            <a:xfrm>
              <a:off x="8250188" y="2694561"/>
              <a:ext cx="3743997" cy="781752"/>
            </a:xfrm>
            <a:prstGeom prst="rect">
              <a:avLst/>
            </a:prstGeom>
            <a:noFill/>
          </p:spPr>
          <p:txBody>
            <a:bodyPr wrap="square" rtlCol="0">
              <a:spAutoFit/>
            </a:bodyPr>
            <a:lstStyle/>
            <a:p>
              <a:pPr>
                <a:lnSpc>
                  <a:spcPct val="80000"/>
                </a:lnSpc>
              </a:pPr>
              <a:r>
                <a:rPr lang="en-AU" sz="2800" dirty="0">
                  <a:latin typeface="Times New Roman" panose="02020603050405020304" pitchFamily="18" charset="0"/>
                  <a:cs typeface="Times New Roman" panose="02020603050405020304" pitchFamily="18" charset="0"/>
                </a:rPr>
                <a:t>Leave where </a:t>
              </a:r>
              <a:r>
                <a:rPr lang="en-AU" sz="2800" b="1" dirty="0">
                  <a:latin typeface="Times New Roman" panose="02020603050405020304" pitchFamily="18" charset="0"/>
                  <a:cs typeface="Times New Roman" panose="02020603050405020304" pitchFamily="18" charset="0"/>
                </a:rPr>
                <a:t>stopped</a:t>
              </a:r>
              <a:r>
                <a:rPr lang="en-AU" sz="2800" dirty="0">
                  <a:latin typeface="Times New Roman" panose="02020603050405020304" pitchFamily="18" charset="0"/>
                  <a:cs typeface="Times New Roman" panose="02020603050405020304" pitchFamily="18" charset="0"/>
                </a:rPr>
                <a:t> or</a:t>
              </a:r>
              <a:br>
                <a:rPr lang="en-AU" sz="2800" dirty="0">
                  <a:latin typeface="Times New Roman" panose="02020603050405020304" pitchFamily="18" charset="0"/>
                  <a:cs typeface="Times New Roman" panose="02020603050405020304" pitchFamily="18" charset="0"/>
                </a:rPr>
              </a:br>
              <a:r>
                <a:rPr lang="en-AU" sz="2800" b="1" dirty="0">
                  <a:solidFill>
                    <a:srgbClr val="0000FF"/>
                  </a:solidFill>
                  <a:latin typeface="Times New Roman" panose="02020603050405020304" pitchFamily="18" charset="0"/>
                  <a:cs typeface="Times New Roman" panose="02020603050405020304" pitchFamily="18" charset="0"/>
                </a:rPr>
                <a:t>would have stopped</a:t>
              </a:r>
              <a:endParaRPr lang="en-GB" sz="2800" b="1" dirty="0">
                <a:solidFill>
                  <a:srgbClr val="0000FF"/>
                </a:solidFill>
                <a:latin typeface="Times New Roman" panose="02020603050405020304" pitchFamily="18" charset="0"/>
                <a:cs typeface="Times New Roman" panose="02020603050405020304" pitchFamily="18" charset="0"/>
              </a:endParaRPr>
            </a:p>
          </p:txBody>
        </p:sp>
      </p:grpSp>
      <p:cxnSp>
        <p:nvCxnSpPr>
          <p:cNvPr id="210" name="Straight Arrow Connector 209">
            <a:extLst>
              <a:ext uri="{FF2B5EF4-FFF2-40B4-BE49-F238E27FC236}">
                <a16:creationId xmlns:a16="http://schemas.microsoft.com/office/drawing/2014/main" id="{4191A5AC-91C9-47DA-95D9-892B887664A0}"/>
              </a:ext>
            </a:extLst>
          </p:cNvPr>
          <p:cNvCxnSpPr>
            <a:cxnSpLocks/>
            <a:endCxn id="196" idx="2"/>
          </p:cNvCxnSpPr>
          <p:nvPr/>
        </p:nvCxnSpPr>
        <p:spPr>
          <a:xfrm>
            <a:off x="57609150" y="7509600"/>
            <a:ext cx="567499" cy="56346"/>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89">
            <a:extLst>
              <a:ext uri="{FF2B5EF4-FFF2-40B4-BE49-F238E27FC236}">
                <a16:creationId xmlns:a16="http://schemas.microsoft.com/office/drawing/2014/main" id="{C30F31CF-8DD1-4182-ADB6-F05AAA21EF2B}"/>
              </a:ext>
            </a:extLst>
          </p:cNvPr>
          <p:cNvGrpSpPr/>
          <p:nvPr/>
        </p:nvGrpSpPr>
        <p:grpSpPr>
          <a:xfrm>
            <a:off x="247699" y="3888000"/>
            <a:ext cx="3735903" cy="2401752"/>
            <a:chOff x="247699" y="3523002"/>
            <a:chExt cx="3735903" cy="2401752"/>
          </a:xfrm>
        </p:grpSpPr>
        <p:pic>
          <p:nvPicPr>
            <p:cNvPr id="38" name="Picture 1"/>
            <p:cNvPicPr>
              <a:picLocks noChangeAspect="1" noChangeArrowheads="1"/>
            </p:cNvPicPr>
            <p:nvPr/>
          </p:nvPicPr>
          <p:blipFill>
            <a:blip r:embed="rId3" cstate="print"/>
            <a:srcRect/>
            <a:stretch>
              <a:fillRect/>
            </a:stretch>
          </p:blipFill>
          <p:spPr bwMode="auto">
            <a:xfrm>
              <a:off x="3105061" y="4229947"/>
              <a:ext cx="878541" cy="914400"/>
            </a:xfrm>
            <a:prstGeom prst="rect">
              <a:avLst/>
            </a:prstGeom>
            <a:noFill/>
            <a:ln w="9525">
              <a:noFill/>
              <a:miter lim="800000"/>
              <a:headEnd/>
              <a:tailEnd/>
            </a:ln>
          </p:spPr>
        </p:pic>
        <p:grpSp>
          <p:nvGrpSpPr>
            <p:cNvPr id="3" name="Group 7">
              <a:extLst>
                <a:ext uri="{FF2B5EF4-FFF2-40B4-BE49-F238E27FC236}">
                  <a16:creationId xmlns:a16="http://schemas.microsoft.com/office/drawing/2014/main" id="{79814F05-FFC7-4178-ABA2-FB84C879EDC5}"/>
                </a:ext>
              </a:extLst>
            </p:cNvPr>
            <p:cNvGrpSpPr/>
            <p:nvPr/>
          </p:nvGrpSpPr>
          <p:grpSpPr>
            <a:xfrm>
              <a:off x="247699" y="4548628"/>
              <a:ext cx="914400" cy="914400"/>
              <a:chOff x="192156" y="5052391"/>
              <a:chExt cx="914400" cy="914400"/>
            </a:xfrm>
          </p:grpSpPr>
          <p:pic>
            <p:nvPicPr>
              <p:cNvPr id="34"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36" name="Straight Connector 35">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5" name="Straight Arrow Connector 24">
              <a:extLst>
                <a:ext uri="{FF2B5EF4-FFF2-40B4-BE49-F238E27FC236}">
                  <a16:creationId xmlns:a16="http://schemas.microsoft.com/office/drawing/2014/main" id="{56B5B64E-7255-4874-811A-86FDFFCB9C88}"/>
                </a:ext>
              </a:extLst>
            </p:cNvPr>
            <p:cNvCxnSpPr>
              <a:cxnSpLocks/>
            </p:cNvCxnSpPr>
            <p:nvPr/>
          </p:nvCxnSpPr>
          <p:spPr>
            <a:xfrm flipV="1">
              <a:off x="1149180" y="4821154"/>
              <a:ext cx="772510" cy="551793"/>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grpSp>
          <p:nvGrpSpPr>
            <p:cNvPr id="5" name="Group 24"/>
            <p:cNvGrpSpPr/>
            <p:nvPr/>
          </p:nvGrpSpPr>
          <p:grpSpPr>
            <a:xfrm>
              <a:off x="1703714" y="4116722"/>
              <a:ext cx="189643" cy="697157"/>
              <a:chOff x="3991417" y="3095057"/>
              <a:chExt cx="189643" cy="697157"/>
            </a:xfrm>
          </p:grpSpPr>
          <p:cxnSp>
            <p:nvCxnSpPr>
              <p:cNvPr id="31" name="Straight Connector 30">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Oval 26">
              <a:extLst>
                <a:ext uri="{FF2B5EF4-FFF2-40B4-BE49-F238E27FC236}">
                  <a16:creationId xmlns:a16="http://schemas.microsoft.com/office/drawing/2014/main" id="{9C1E38B4-BB89-4AA1-9323-427A2D789F1B}"/>
                </a:ext>
              </a:extLst>
            </p:cNvPr>
            <p:cNvSpPr>
              <a:spLocks noChangeAspect="1"/>
            </p:cNvSpPr>
            <p:nvPr/>
          </p:nvSpPr>
          <p:spPr>
            <a:xfrm>
              <a:off x="3141251" y="4850507"/>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9C1E38B4-BB89-4AA1-9323-427A2D789F1B}"/>
                </a:ext>
              </a:extLst>
            </p:cNvPr>
            <p:cNvSpPr>
              <a:spLocks noChangeAspect="1"/>
            </p:cNvSpPr>
            <p:nvPr/>
          </p:nvSpPr>
          <p:spPr>
            <a:xfrm>
              <a:off x="804649" y="3523002"/>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9C1E38B4-BB89-4AA1-9323-427A2D789F1B}"/>
                </a:ext>
              </a:extLst>
            </p:cNvPr>
            <p:cNvSpPr>
              <a:spLocks noChangeAspect="1"/>
            </p:cNvSpPr>
            <p:nvPr/>
          </p:nvSpPr>
          <p:spPr>
            <a:xfrm>
              <a:off x="1050085" y="4295686"/>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9C1E38B4-BB89-4AA1-9323-427A2D789F1B}"/>
                </a:ext>
              </a:extLst>
            </p:cNvPr>
            <p:cNvSpPr>
              <a:spLocks noChangeAspect="1"/>
            </p:cNvSpPr>
            <p:nvPr/>
          </p:nvSpPr>
          <p:spPr>
            <a:xfrm>
              <a:off x="2889881" y="5636754"/>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Arrow Connector 42">
              <a:extLst>
                <a:ext uri="{FF2B5EF4-FFF2-40B4-BE49-F238E27FC236}">
                  <a16:creationId xmlns:a16="http://schemas.microsoft.com/office/drawing/2014/main" id="{56B5B64E-7255-4874-811A-86FDFFCB9C88}"/>
                </a:ext>
              </a:extLst>
            </p:cNvPr>
            <p:cNvCxnSpPr>
              <a:cxnSpLocks/>
            </p:cNvCxnSpPr>
            <p:nvPr/>
          </p:nvCxnSpPr>
          <p:spPr>
            <a:xfrm>
              <a:off x="1921690" y="4836920"/>
              <a:ext cx="1193581" cy="172664"/>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1" name="Star: 5 Points 40">
              <a:extLst>
                <a:ext uri="{FF2B5EF4-FFF2-40B4-BE49-F238E27FC236}">
                  <a16:creationId xmlns:a16="http://schemas.microsoft.com/office/drawing/2014/main" id="{E03F7F52-2B45-408C-A7DC-2CBB7DF4472D}"/>
                </a:ext>
              </a:extLst>
            </p:cNvPr>
            <p:cNvSpPr>
              <a:spLocks noChangeAspect="1"/>
            </p:cNvSpPr>
            <p:nvPr/>
          </p:nvSpPr>
          <p:spPr>
            <a:xfrm>
              <a:off x="3344072" y="4915974"/>
              <a:ext cx="180000" cy="1800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tar: 5 Points 41">
              <a:extLst>
                <a:ext uri="{FF2B5EF4-FFF2-40B4-BE49-F238E27FC236}">
                  <a16:creationId xmlns:a16="http://schemas.microsoft.com/office/drawing/2014/main" id="{090642EB-AE10-48C9-A117-F0E99AD474A6}"/>
                </a:ext>
              </a:extLst>
            </p:cNvPr>
            <p:cNvSpPr>
              <a:spLocks noChangeAspect="1"/>
            </p:cNvSpPr>
            <p:nvPr/>
          </p:nvSpPr>
          <p:spPr>
            <a:xfrm>
              <a:off x="999029" y="5101643"/>
              <a:ext cx="180000" cy="1800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 name="Group 62"/>
          <p:cNvGrpSpPr/>
          <p:nvPr/>
        </p:nvGrpSpPr>
        <p:grpSpPr>
          <a:xfrm>
            <a:off x="4229609" y="3888000"/>
            <a:ext cx="3735903" cy="2401752"/>
            <a:chOff x="4229609" y="3523002"/>
            <a:chExt cx="3735903" cy="2401752"/>
          </a:xfrm>
        </p:grpSpPr>
        <p:pic>
          <p:nvPicPr>
            <p:cNvPr id="139" name="Picture 1">
              <a:extLst>
                <a:ext uri="{FF2B5EF4-FFF2-40B4-BE49-F238E27FC236}">
                  <a16:creationId xmlns:a16="http://schemas.microsoft.com/office/drawing/2014/main" id="{30F2C4BB-C2CE-4A20-B9C1-F6AD25C24375}"/>
                </a:ext>
              </a:extLst>
            </p:cNvPr>
            <p:cNvPicPr>
              <a:picLocks noChangeAspect="1" noChangeArrowheads="1"/>
            </p:cNvPicPr>
            <p:nvPr/>
          </p:nvPicPr>
          <p:blipFill>
            <a:blip r:embed="rId3" cstate="print"/>
            <a:srcRect/>
            <a:stretch>
              <a:fillRect/>
            </a:stretch>
          </p:blipFill>
          <p:spPr bwMode="auto">
            <a:xfrm>
              <a:off x="7086971" y="4229947"/>
              <a:ext cx="878541" cy="914400"/>
            </a:xfrm>
            <a:prstGeom prst="rect">
              <a:avLst/>
            </a:prstGeom>
            <a:noFill/>
            <a:ln w="9525">
              <a:noFill/>
              <a:miter lim="800000"/>
              <a:headEnd/>
              <a:tailEnd/>
            </a:ln>
          </p:spPr>
        </p:pic>
        <p:grpSp>
          <p:nvGrpSpPr>
            <p:cNvPr id="8" name="Group 7">
              <a:extLst>
                <a:ext uri="{FF2B5EF4-FFF2-40B4-BE49-F238E27FC236}">
                  <a16:creationId xmlns:a16="http://schemas.microsoft.com/office/drawing/2014/main" id="{19FC63C0-B341-42D0-A816-DE7F821421D6}"/>
                </a:ext>
              </a:extLst>
            </p:cNvPr>
            <p:cNvGrpSpPr/>
            <p:nvPr/>
          </p:nvGrpSpPr>
          <p:grpSpPr>
            <a:xfrm>
              <a:off x="4229609" y="4548628"/>
              <a:ext cx="914400" cy="914400"/>
              <a:chOff x="192156" y="5052391"/>
              <a:chExt cx="914400" cy="914400"/>
            </a:xfrm>
          </p:grpSpPr>
          <p:pic>
            <p:nvPicPr>
              <p:cNvPr id="153" name="Graphic 3" descr="Man">
                <a:extLst>
                  <a:ext uri="{FF2B5EF4-FFF2-40B4-BE49-F238E27FC236}">
                    <a16:creationId xmlns:a16="http://schemas.microsoft.com/office/drawing/2014/main" id="{35C12261-9851-4036-BAD5-2904F20458D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9" name="Group 8">
                <a:extLst>
                  <a:ext uri="{FF2B5EF4-FFF2-40B4-BE49-F238E27FC236}">
                    <a16:creationId xmlns:a16="http://schemas.microsoft.com/office/drawing/2014/main" id="{D4300F10-E23D-4CD7-B0B9-7AF011251844}"/>
                  </a:ext>
                </a:extLst>
              </p:cNvPr>
              <p:cNvGrpSpPr/>
              <p:nvPr/>
            </p:nvGrpSpPr>
            <p:grpSpPr>
              <a:xfrm>
                <a:off x="825939" y="5513347"/>
                <a:ext cx="198000" cy="453444"/>
                <a:chOff x="1378226" y="5509591"/>
                <a:chExt cx="198000" cy="453444"/>
              </a:xfrm>
            </p:grpSpPr>
            <p:cxnSp>
              <p:nvCxnSpPr>
                <p:cNvPr id="155" name="Straight Connector 154">
                  <a:extLst>
                    <a:ext uri="{FF2B5EF4-FFF2-40B4-BE49-F238E27FC236}">
                      <a16:creationId xmlns:a16="http://schemas.microsoft.com/office/drawing/2014/main" id="{B8E28163-EDEB-4959-93F3-7AA1B0E31A72}"/>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3EA439CD-B1C6-466C-820C-33FCBF1AFEC5}"/>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 name="Group 24">
              <a:extLst>
                <a:ext uri="{FF2B5EF4-FFF2-40B4-BE49-F238E27FC236}">
                  <a16:creationId xmlns:a16="http://schemas.microsoft.com/office/drawing/2014/main" id="{A002E9D3-27F9-4C80-A429-BD1851AD57B4}"/>
                </a:ext>
              </a:extLst>
            </p:cNvPr>
            <p:cNvGrpSpPr/>
            <p:nvPr/>
          </p:nvGrpSpPr>
          <p:grpSpPr>
            <a:xfrm>
              <a:off x="5685624" y="4116722"/>
              <a:ext cx="189643" cy="697157"/>
              <a:chOff x="3991417" y="3095057"/>
              <a:chExt cx="189643" cy="697157"/>
            </a:xfrm>
          </p:grpSpPr>
          <p:cxnSp>
            <p:nvCxnSpPr>
              <p:cNvPr id="150" name="Straight Connector 149">
                <a:extLst>
                  <a:ext uri="{FF2B5EF4-FFF2-40B4-BE49-F238E27FC236}">
                    <a16:creationId xmlns:a16="http://schemas.microsoft.com/office/drawing/2014/main" id="{25F1933B-7EC2-44E1-A14A-AD705BD3C357}"/>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5D348A0C-79F0-48CE-886E-1F464897BB01}"/>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99021982-2475-4298-B428-E34DB4EC9574}"/>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3" name="Oval 142">
              <a:extLst>
                <a:ext uri="{FF2B5EF4-FFF2-40B4-BE49-F238E27FC236}">
                  <a16:creationId xmlns:a16="http://schemas.microsoft.com/office/drawing/2014/main" id="{45A72200-EAD2-4A7A-892E-B6619FE71C00}"/>
                </a:ext>
              </a:extLst>
            </p:cNvPr>
            <p:cNvSpPr>
              <a:spLocks noChangeAspect="1"/>
            </p:cNvSpPr>
            <p:nvPr/>
          </p:nvSpPr>
          <p:spPr>
            <a:xfrm>
              <a:off x="5105238" y="5191642"/>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a:extLst>
                <a:ext uri="{FF2B5EF4-FFF2-40B4-BE49-F238E27FC236}">
                  <a16:creationId xmlns:a16="http://schemas.microsoft.com/office/drawing/2014/main" id="{2929A8BC-0575-46CE-AD10-F3CAD94FBA49}"/>
                </a:ext>
              </a:extLst>
            </p:cNvPr>
            <p:cNvSpPr>
              <a:spLocks noChangeAspect="1"/>
            </p:cNvSpPr>
            <p:nvPr/>
          </p:nvSpPr>
          <p:spPr>
            <a:xfrm>
              <a:off x="4786559" y="3523002"/>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Oval 144">
              <a:extLst>
                <a:ext uri="{FF2B5EF4-FFF2-40B4-BE49-F238E27FC236}">
                  <a16:creationId xmlns:a16="http://schemas.microsoft.com/office/drawing/2014/main" id="{CE1B89E0-A6FA-44EA-AE1B-B95204D9AA6E}"/>
                </a:ext>
              </a:extLst>
            </p:cNvPr>
            <p:cNvSpPr>
              <a:spLocks noChangeAspect="1"/>
            </p:cNvSpPr>
            <p:nvPr/>
          </p:nvSpPr>
          <p:spPr>
            <a:xfrm>
              <a:off x="4956464" y="4922947"/>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Oval 145">
              <a:extLst>
                <a:ext uri="{FF2B5EF4-FFF2-40B4-BE49-F238E27FC236}">
                  <a16:creationId xmlns:a16="http://schemas.microsoft.com/office/drawing/2014/main" id="{60842BBE-BF34-40F7-9C55-8E915BD5C4CE}"/>
                </a:ext>
              </a:extLst>
            </p:cNvPr>
            <p:cNvSpPr>
              <a:spLocks noChangeAspect="1"/>
            </p:cNvSpPr>
            <p:nvPr/>
          </p:nvSpPr>
          <p:spPr>
            <a:xfrm>
              <a:off x="6871791" y="5636754"/>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63"/>
          <p:cNvGrpSpPr/>
          <p:nvPr/>
        </p:nvGrpSpPr>
        <p:grpSpPr>
          <a:xfrm>
            <a:off x="8161950" y="3888000"/>
            <a:ext cx="3764850" cy="2401752"/>
            <a:chOff x="8161950" y="3438536"/>
            <a:chExt cx="3764850" cy="2401752"/>
          </a:xfrm>
        </p:grpSpPr>
        <p:pic>
          <p:nvPicPr>
            <p:cNvPr id="192" name="Picture 1">
              <a:extLst>
                <a:ext uri="{FF2B5EF4-FFF2-40B4-BE49-F238E27FC236}">
                  <a16:creationId xmlns:a16="http://schemas.microsoft.com/office/drawing/2014/main" id="{E3BD8FE2-610E-416C-9A39-56993B0A3A2B}"/>
                </a:ext>
              </a:extLst>
            </p:cNvPr>
            <p:cNvPicPr>
              <a:picLocks noChangeAspect="1" noChangeArrowheads="1"/>
            </p:cNvPicPr>
            <p:nvPr/>
          </p:nvPicPr>
          <p:blipFill>
            <a:blip r:embed="rId3" cstate="print"/>
            <a:srcRect/>
            <a:stretch>
              <a:fillRect/>
            </a:stretch>
          </p:blipFill>
          <p:spPr bwMode="auto">
            <a:xfrm>
              <a:off x="10965882" y="3706322"/>
              <a:ext cx="878541" cy="914400"/>
            </a:xfrm>
            <a:prstGeom prst="rect">
              <a:avLst/>
            </a:prstGeom>
            <a:noFill/>
            <a:ln w="9525">
              <a:noFill/>
              <a:miter lim="800000"/>
              <a:headEnd/>
              <a:tailEnd/>
            </a:ln>
          </p:spPr>
        </p:pic>
        <p:grpSp>
          <p:nvGrpSpPr>
            <p:cNvPr id="13" name="Group 7">
              <a:extLst>
                <a:ext uri="{FF2B5EF4-FFF2-40B4-BE49-F238E27FC236}">
                  <a16:creationId xmlns:a16="http://schemas.microsoft.com/office/drawing/2014/main" id="{A46A0B15-C84F-4A64-99A7-22F36FEE2005}"/>
                </a:ext>
              </a:extLst>
            </p:cNvPr>
            <p:cNvGrpSpPr/>
            <p:nvPr/>
          </p:nvGrpSpPr>
          <p:grpSpPr>
            <a:xfrm>
              <a:off x="8161950" y="4464162"/>
              <a:ext cx="914400" cy="914400"/>
              <a:chOff x="192156" y="5052391"/>
              <a:chExt cx="914400" cy="914400"/>
            </a:xfrm>
          </p:grpSpPr>
          <p:pic>
            <p:nvPicPr>
              <p:cNvPr id="206" name="Graphic 3" descr="Man">
                <a:extLst>
                  <a:ext uri="{FF2B5EF4-FFF2-40B4-BE49-F238E27FC236}">
                    <a16:creationId xmlns:a16="http://schemas.microsoft.com/office/drawing/2014/main" id="{75132761-F07C-421F-ACDF-D69E41227CE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14" name="Group 8">
                <a:extLst>
                  <a:ext uri="{FF2B5EF4-FFF2-40B4-BE49-F238E27FC236}">
                    <a16:creationId xmlns:a16="http://schemas.microsoft.com/office/drawing/2014/main" id="{BA9A1A4B-685C-403C-81B1-8D20AFC225A8}"/>
                  </a:ext>
                </a:extLst>
              </p:cNvPr>
              <p:cNvGrpSpPr/>
              <p:nvPr/>
            </p:nvGrpSpPr>
            <p:grpSpPr>
              <a:xfrm>
                <a:off x="825939" y="5513347"/>
                <a:ext cx="198000" cy="453444"/>
                <a:chOff x="1378226" y="5509591"/>
                <a:chExt cx="198000" cy="453444"/>
              </a:xfrm>
            </p:grpSpPr>
            <p:cxnSp>
              <p:nvCxnSpPr>
                <p:cNvPr id="208" name="Straight Connector 207">
                  <a:extLst>
                    <a:ext uri="{FF2B5EF4-FFF2-40B4-BE49-F238E27FC236}">
                      <a16:creationId xmlns:a16="http://schemas.microsoft.com/office/drawing/2014/main" id="{B298ED78-7F10-4B19-A3EB-142017E606E1}"/>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7DE3AA9B-B57E-4F19-852E-76FA481B8801}"/>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194" name="Straight Arrow Connector 193">
              <a:extLst>
                <a:ext uri="{FF2B5EF4-FFF2-40B4-BE49-F238E27FC236}">
                  <a16:creationId xmlns:a16="http://schemas.microsoft.com/office/drawing/2014/main" id="{9490209E-B9FA-4F24-AED0-D8E7E16363AE}"/>
                </a:ext>
              </a:extLst>
            </p:cNvPr>
            <p:cNvCxnSpPr>
              <a:cxnSpLocks/>
            </p:cNvCxnSpPr>
            <p:nvPr/>
          </p:nvCxnSpPr>
          <p:spPr>
            <a:xfrm flipV="1">
              <a:off x="9063431" y="4736688"/>
              <a:ext cx="772510" cy="551793"/>
            </a:xfrm>
            <a:prstGeom prst="straightConnector1">
              <a:avLst/>
            </a:prstGeom>
            <a:ln w="76200">
              <a:solidFill>
                <a:srgbClr val="0000FF"/>
              </a:solidFill>
              <a:tailEnd type="none"/>
            </a:ln>
          </p:spPr>
          <p:style>
            <a:lnRef idx="1">
              <a:schemeClr val="accent1"/>
            </a:lnRef>
            <a:fillRef idx="0">
              <a:schemeClr val="accent1"/>
            </a:fillRef>
            <a:effectRef idx="0">
              <a:schemeClr val="accent1"/>
            </a:effectRef>
            <a:fontRef idx="minor">
              <a:schemeClr val="tx1"/>
            </a:fontRef>
          </p:style>
        </p:cxnSp>
        <p:grpSp>
          <p:nvGrpSpPr>
            <p:cNvPr id="15" name="Group 24">
              <a:extLst>
                <a:ext uri="{FF2B5EF4-FFF2-40B4-BE49-F238E27FC236}">
                  <a16:creationId xmlns:a16="http://schemas.microsoft.com/office/drawing/2014/main" id="{65206CB7-AD4E-4A4F-8325-322782A916B8}"/>
                </a:ext>
              </a:extLst>
            </p:cNvPr>
            <p:cNvGrpSpPr/>
            <p:nvPr/>
          </p:nvGrpSpPr>
          <p:grpSpPr>
            <a:xfrm>
              <a:off x="9617965" y="4032256"/>
              <a:ext cx="189643" cy="697157"/>
              <a:chOff x="3991417" y="3095057"/>
              <a:chExt cx="189643" cy="697157"/>
            </a:xfrm>
          </p:grpSpPr>
          <p:cxnSp>
            <p:nvCxnSpPr>
              <p:cNvPr id="203" name="Straight Connector 202">
                <a:extLst>
                  <a:ext uri="{FF2B5EF4-FFF2-40B4-BE49-F238E27FC236}">
                    <a16:creationId xmlns:a16="http://schemas.microsoft.com/office/drawing/2014/main" id="{51118A7E-58C1-4B0C-80F4-262B1AAAE11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A185D0E-C1B9-417B-A9D5-7DA4361FF9C6}"/>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F39A97C6-45AF-41C4-8A4C-FA181506471C}"/>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6" name="Oval 195">
              <a:extLst>
                <a:ext uri="{FF2B5EF4-FFF2-40B4-BE49-F238E27FC236}">
                  <a16:creationId xmlns:a16="http://schemas.microsoft.com/office/drawing/2014/main" id="{E3C6159A-8D4D-4371-90B5-20B45B6E0915}"/>
                </a:ext>
              </a:extLst>
            </p:cNvPr>
            <p:cNvSpPr>
              <a:spLocks noChangeAspect="1"/>
            </p:cNvSpPr>
            <p:nvPr/>
          </p:nvSpPr>
          <p:spPr>
            <a:xfrm>
              <a:off x="11638800" y="4860000"/>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Oval 196">
              <a:extLst>
                <a:ext uri="{FF2B5EF4-FFF2-40B4-BE49-F238E27FC236}">
                  <a16:creationId xmlns:a16="http://schemas.microsoft.com/office/drawing/2014/main" id="{4B52073A-616D-484D-977E-7CB60DD3D9AF}"/>
                </a:ext>
              </a:extLst>
            </p:cNvPr>
            <p:cNvSpPr>
              <a:spLocks noChangeAspect="1"/>
            </p:cNvSpPr>
            <p:nvPr/>
          </p:nvSpPr>
          <p:spPr>
            <a:xfrm>
              <a:off x="8718900" y="3438536"/>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Oval 197">
              <a:extLst>
                <a:ext uri="{FF2B5EF4-FFF2-40B4-BE49-F238E27FC236}">
                  <a16:creationId xmlns:a16="http://schemas.microsoft.com/office/drawing/2014/main" id="{BBDD456A-68F2-43BD-9314-69CA11556459}"/>
                </a:ext>
              </a:extLst>
            </p:cNvPr>
            <p:cNvSpPr>
              <a:spLocks noChangeAspect="1"/>
            </p:cNvSpPr>
            <p:nvPr/>
          </p:nvSpPr>
          <p:spPr>
            <a:xfrm>
              <a:off x="8964336" y="4211220"/>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Oval 198">
              <a:extLst>
                <a:ext uri="{FF2B5EF4-FFF2-40B4-BE49-F238E27FC236}">
                  <a16:creationId xmlns:a16="http://schemas.microsoft.com/office/drawing/2014/main" id="{3E5438B8-EC19-482F-A458-DB602BBD90B2}"/>
                </a:ext>
              </a:extLst>
            </p:cNvPr>
            <p:cNvSpPr>
              <a:spLocks noChangeAspect="1"/>
            </p:cNvSpPr>
            <p:nvPr/>
          </p:nvSpPr>
          <p:spPr>
            <a:xfrm>
              <a:off x="10804132" y="5552288"/>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0" name="Straight Arrow Connector 199">
              <a:extLst>
                <a:ext uri="{FF2B5EF4-FFF2-40B4-BE49-F238E27FC236}">
                  <a16:creationId xmlns:a16="http://schemas.microsoft.com/office/drawing/2014/main" id="{B7A2855F-FAF8-437E-9C90-5EF73881D1DA}"/>
                </a:ext>
              </a:extLst>
            </p:cNvPr>
            <p:cNvCxnSpPr>
              <a:cxnSpLocks/>
            </p:cNvCxnSpPr>
            <p:nvPr/>
          </p:nvCxnSpPr>
          <p:spPr>
            <a:xfrm>
              <a:off x="9835941" y="4752454"/>
              <a:ext cx="1193581" cy="172664"/>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12" name="Straight Arrow Connector 211">
              <a:extLst>
                <a:ext uri="{FF2B5EF4-FFF2-40B4-BE49-F238E27FC236}">
                  <a16:creationId xmlns:a16="http://schemas.microsoft.com/office/drawing/2014/main" id="{89D37871-55DF-4F79-90DE-B99A43BBD021}"/>
                </a:ext>
              </a:extLst>
            </p:cNvPr>
            <p:cNvCxnSpPr>
              <a:cxnSpLocks/>
              <a:endCxn id="196" idx="2"/>
            </p:cNvCxnSpPr>
            <p:nvPr/>
          </p:nvCxnSpPr>
          <p:spPr>
            <a:xfrm>
              <a:off x="11032150" y="4940884"/>
              <a:ext cx="606650" cy="63116"/>
            </a:xfrm>
            <a:prstGeom prst="straightConnector1">
              <a:avLst/>
            </a:prstGeom>
            <a:ln w="76200">
              <a:solidFill>
                <a:srgbClr val="0000FF"/>
              </a:solidFill>
              <a:prstDash val="sysDot"/>
              <a:tailEnd type="triangle"/>
            </a:ln>
          </p:spPr>
          <p:style>
            <a:lnRef idx="1">
              <a:schemeClr val="accent1"/>
            </a:lnRef>
            <a:fillRef idx="0">
              <a:schemeClr val="accent1"/>
            </a:fillRef>
            <a:effectRef idx="0">
              <a:schemeClr val="accent1"/>
            </a:effectRef>
            <a:fontRef idx="minor">
              <a:schemeClr val="tx1"/>
            </a:fontRef>
          </p:style>
        </p:cxnSp>
      </p:grpSp>
      <p:sp>
        <p:nvSpPr>
          <p:cNvPr id="62" name="Content Placeholder 2">
            <a:extLst>
              <a:ext uri="{FF2B5EF4-FFF2-40B4-BE49-F238E27FC236}">
                <a16:creationId xmlns:a16="http://schemas.microsoft.com/office/drawing/2014/main" id="{F9ED98CC-A9F5-4544-89EE-942466543BB7}"/>
              </a:ext>
            </a:extLst>
          </p:cNvPr>
          <p:cNvSpPr txBox="1">
            <a:spLocks/>
          </p:cNvSpPr>
          <p:nvPr/>
        </p:nvSpPr>
        <p:spPr>
          <a:xfrm>
            <a:off x="6001966" y="0"/>
            <a:ext cx="6190034"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FF0000"/>
                </a:solidFill>
              </a:rPr>
              <a:t>Fault </a:t>
            </a:r>
            <a:r>
              <a:rPr lang="en-US" sz="3200" b="1" dirty="0"/>
              <a:t>by</a:t>
            </a:r>
            <a:r>
              <a:rPr lang="en-US" sz="3200" b="1" dirty="0">
                <a:solidFill>
                  <a:srgbClr val="FF0000"/>
                </a:solidFill>
              </a:rPr>
              <a:t> </a:t>
            </a:r>
            <a:r>
              <a:rPr lang="en-US" sz="3200" b="1" dirty="0">
                <a:solidFill>
                  <a:srgbClr val="0000FF"/>
                </a:solidFill>
              </a:rPr>
              <a:t>blue</a:t>
            </a:r>
            <a:r>
              <a:rPr lang="en-US" sz="3200" b="1" dirty="0">
                <a:solidFill>
                  <a:srgbClr val="FF0000"/>
                </a:solidFill>
              </a:rPr>
              <a:t> </a:t>
            </a:r>
            <a:r>
              <a:rPr lang="en-US" sz="3200" b="1" dirty="0"/>
              <a:t>&amp;</a:t>
            </a:r>
            <a:r>
              <a:rPr lang="en-US" sz="3200" b="1" dirty="0">
                <a:solidFill>
                  <a:srgbClr val="FF0000"/>
                </a:solidFill>
              </a:rPr>
              <a:t> </a:t>
            </a:r>
            <a:r>
              <a:rPr lang="en-AU" sz="3200" b="1" dirty="0">
                <a:solidFill>
                  <a:srgbClr val="D2A000"/>
                </a:solidFill>
              </a:rPr>
              <a:t>Interference </a:t>
            </a:r>
            <a:r>
              <a:rPr lang="en-AU" sz="3200" b="1" dirty="0"/>
              <a:t>by</a:t>
            </a:r>
            <a:r>
              <a:rPr lang="en-AU" sz="3200" b="1" dirty="0">
                <a:solidFill>
                  <a:srgbClr val="D2A000"/>
                </a:solidFill>
              </a:rPr>
              <a:t> </a:t>
            </a:r>
            <a:r>
              <a:rPr lang="en-AU" sz="3200" b="1" dirty="0">
                <a:solidFill>
                  <a:srgbClr val="FF0000"/>
                </a:solidFill>
              </a:rPr>
              <a:t>red</a:t>
            </a:r>
            <a:endParaRPr lang="en-GB" sz="3200" b="1" dirty="0">
              <a:solidFill>
                <a:srgbClr val="FF0000"/>
              </a:solidFill>
            </a:endParaRPr>
          </a:p>
          <a:p>
            <a:pPr marL="0" indent="0">
              <a:buFont typeface="Arial" panose="020B0604020202020204" pitchFamily="34" charset="0"/>
              <a:buNone/>
            </a:pPr>
            <a:endParaRPr lang="en-GB" dirty="0"/>
          </a:p>
        </p:txBody>
      </p:sp>
      <p:sp>
        <p:nvSpPr>
          <p:cNvPr id="17" name="Rectangle 16">
            <a:extLst>
              <a:ext uri="{FF2B5EF4-FFF2-40B4-BE49-F238E27FC236}">
                <a16:creationId xmlns:a16="http://schemas.microsoft.com/office/drawing/2014/main" id="{661608F0-738C-4055-9B70-4E74A1741D43}"/>
              </a:ext>
            </a:extLst>
          </p:cNvPr>
          <p:cNvSpPr/>
          <p:nvPr/>
        </p:nvSpPr>
        <p:spPr>
          <a:xfrm>
            <a:off x="375091" y="3046804"/>
            <a:ext cx="3497817" cy="369332"/>
          </a:xfrm>
          <a:prstGeom prst="rect">
            <a:avLst/>
          </a:prstGeom>
        </p:spPr>
        <p:txBody>
          <a:bodyPr wrap="none">
            <a:spAutoFit/>
          </a:bodyPr>
          <a:lstStyle/>
          <a:p>
            <a:pPr lvl="0">
              <a:defRPr/>
            </a:pPr>
            <a:r>
              <a:rPr lang="en-AU" dirty="0">
                <a:solidFill>
                  <a:schemeClr val="dk1"/>
                </a:solidFill>
              </a:rPr>
              <a:t>Note: The </a:t>
            </a:r>
            <a:r>
              <a:rPr lang="en-AU" b="1" u="sng" dirty="0">
                <a:solidFill>
                  <a:srgbClr val="FF0000"/>
                </a:solidFill>
              </a:rPr>
              <a:t>red</a:t>
            </a:r>
            <a:r>
              <a:rPr lang="en-AU" b="1" u="sng" dirty="0">
                <a:solidFill>
                  <a:schemeClr val="dk1"/>
                </a:solidFill>
              </a:rPr>
              <a:t> ball </a:t>
            </a:r>
            <a:r>
              <a:rPr lang="en-AU" dirty="0">
                <a:solidFill>
                  <a:schemeClr val="dk1"/>
                </a:solidFill>
              </a:rPr>
              <a:t>was not involved</a:t>
            </a:r>
            <a:endParaRPr lang="en-GB" dirty="0">
              <a:solidFill>
                <a:schemeClr val="dk1"/>
              </a:solidFill>
            </a:endParaRPr>
          </a:p>
        </p:txBody>
      </p:sp>
    </p:spTree>
    <p:extLst>
      <p:ext uri="{BB962C8B-B14F-4D97-AF65-F5344CB8AC3E}">
        <p14:creationId xmlns:p14="http://schemas.microsoft.com/office/powerpoint/2010/main" val="31429354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4131638"/>
          </a:xfrm>
        </p:spPr>
        <p:txBody>
          <a:bodyPr>
            <a:normAutofit fontScale="92500" lnSpcReduction="10000"/>
          </a:bodyPr>
          <a:lstStyle/>
          <a:p>
            <a:pPr marL="0" indent="0">
              <a:buNone/>
            </a:pPr>
            <a:r>
              <a:rPr lang="en-AU" sz="4300" dirty="0"/>
              <a:t>Owner of </a:t>
            </a:r>
            <a:r>
              <a:rPr lang="en-AU" sz="4300" b="1" dirty="0">
                <a:solidFill>
                  <a:srgbClr val="0000FF"/>
                </a:solidFill>
              </a:rPr>
              <a:t>blue</a:t>
            </a:r>
            <a:r>
              <a:rPr lang="en-AU" sz="4300" dirty="0"/>
              <a:t> takes his stance to play his ball and, while casting, accidentally touches the </a:t>
            </a:r>
            <a:r>
              <a:rPr lang="en-AU" sz="4300" b="1" dirty="0">
                <a:solidFill>
                  <a:srgbClr val="FF0000"/>
                </a:solidFill>
              </a:rPr>
              <a:t>red</a:t>
            </a:r>
            <a:r>
              <a:rPr lang="en-AU" sz="4300" dirty="0"/>
              <a:t> ball. He does not make contact with the </a:t>
            </a:r>
            <a:r>
              <a:rPr lang="en-AU" sz="4300" b="1" dirty="0">
                <a:solidFill>
                  <a:srgbClr val="0000FF"/>
                </a:solidFill>
              </a:rPr>
              <a:t>blue</a:t>
            </a:r>
            <a:r>
              <a:rPr lang="en-AU" sz="4300" dirty="0"/>
              <a:t> ball.</a:t>
            </a:r>
          </a:p>
          <a:p>
            <a:pPr marL="0" indent="0">
              <a:buNone/>
            </a:pPr>
            <a:r>
              <a:rPr lang="en-GB" dirty="0">
                <a:solidFill>
                  <a:schemeClr val="bg1"/>
                </a:solidFill>
              </a:rPr>
              <a:t>Committing a fault also constitutes playing a stroke with the ball the player intended to strike, i.e. the </a:t>
            </a:r>
            <a:r>
              <a:rPr lang="en-GB" b="1" dirty="0">
                <a:solidFill>
                  <a:schemeClr val="bg1"/>
                </a:solidFill>
              </a:rPr>
              <a:t>blue</a:t>
            </a:r>
            <a:r>
              <a:rPr lang="en-GB" dirty="0">
                <a:solidFill>
                  <a:schemeClr val="bg1"/>
                </a:solidFill>
              </a:rPr>
              <a:t> ball.</a:t>
            </a:r>
          </a:p>
          <a:p>
            <a:pPr marL="0" indent="0">
              <a:buNone/>
            </a:pPr>
            <a:r>
              <a:rPr lang="en-AU" dirty="0">
                <a:solidFill>
                  <a:schemeClr val="bg1"/>
                </a:solidFill>
              </a:rPr>
              <a:t>Failing to make contact with the </a:t>
            </a:r>
            <a:r>
              <a:rPr lang="en-AU" b="1" dirty="0">
                <a:solidFill>
                  <a:schemeClr val="bg1"/>
                </a:solidFill>
              </a:rPr>
              <a:t>blue</a:t>
            </a:r>
            <a:r>
              <a:rPr lang="en-AU" dirty="0">
                <a:solidFill>
                  <a:schemeClr val="bg1"/>
                </a:solidFill>
              </a:rPr>
              <a:t> would not have been a stroke if he had not committed the fault.</a:t>
            </a:r>
          </a:p>
          <a:p>
            <a:pPr marL="0" indent="0">
              <a:buNone/>
            </a:pPr>
            <a:r>
              <a:rPr lang="en-AU" dirty="0">
                <a:solidFill>
                  <a:schemeClr val="bg1"/>
                </a:solidFill>
              </a:rPr>
              <a:t>If he had also made contact with his </a:t>
            </a:r>
            <a:r>
              <a:rPr lang="en-AU" b="1" dirty="0">
                <a:solidFill>
                  <a:schemeClr val="bg1"/>
                </a:solidFill>
              </a:rPr>
              <a:t>blue</a:t>
            </a:r>
            <a:r>
              <a:rPr lang="en-AU" dirty="0">
                <a:solidFill>
                  <a:schemeClr val="bg1"/>
                </a:solidFill>
              </a:rPr>
              <a:t> ball, the </a:t>
            </a:r>
            <a:r>
              <a:rPr lang="en-GB" dirty="0">
                <a:solidFill>
                  <a:schemeClr val="bg1"/>
                </a:solidFill>
              </a:rPr>
              <a:t>order of contact (</a:t>
            </a:r>
            <a:r>
              <a:rPr lang="en-GB" b="1" dirty="0">
                <a:solidFill>
                  <a:schemeClr val="bg1"/>
                </a:solidFill>
              </a:rPr>
              <a:t>blue</a:t>
            </a:r>
            <a:r>
              <a:rPr lang="en-GB" dirty="0">
                <a:solidFill>
                  <a:schemeClr val="bg1"/>
                </a:solidFill>
              </a:rPr>
              <a:t>/</a:t>
            </a:r>
            <a:r>
              <a:rPr lang="en-AU" b="1" dirty="0">
                <a:solidFill>
                  <a:schemeClr val="bg1"/>
                </a:solidFill>
              </a:rPr>
              <a:t>red</a:t>
            </a:r>
            <a:r>
              <a:rPr lang="en-GB" dirty="0">
                <a:solidFill>
                  <a:schemeClr val="bg1"/>
                </a:solidFill>
              </a:rPr>
              <a:t> or </a:t>
            </a:r>
            <a:r>
              <a:rPr lang="en-GB" b="1" dirty="0">
                <a:solidFill>
                  <a:schemeClr val="bg1"/>
                </a:solidFill>
              </a:rPr>
              <a:t>blue</a:t>
            </a:r>
            <a:r>
              <a:rPr lang="en-GB" dirty="0">
                <a:solidFill>
                  <a:schemeClr val="bg1"/>
                </a:solidFill>
              </a:rPr>
              <a:t>/</a:t>
            </a:r>
            <a:r>
              <a:rPr lang="en-AU" b="1" dirty="0">
                <a:solidFill>
                  <a:schemeClr val="bg1"/>
                </a:solidFill>
              </a:rPr>
              <a:t>red</a:t>
            </a:r>
            <a:r>
              <a:rPr lang="en-AU" dirty="0">
                <a:solidFill>
                  <a:schemeClr val="bg1"/>
                </a:solidFill>
              </a:rPr>
              <a:t>)</a:t>
            </a:r>
            <a:r>
              <a:rPr lang="en-GB" dirty="0">
                <a:solidFill>
                  <a:schemeClr val="bg1"/>
                </a:solidFill>
              </a:rPr>
              <a:t> </a:t>
            </a:r>
            <a:r>
              <a:rPr lang="en-AU" dirty="0">
                <a:solidFill>
                  <a:schemeClr val="bg1"/>
                </a:solidFill>
              </a:rPr>
              <a:t>would not matter </a:t>
            </a:r>
            <a:r>
              <a:rPr lang="en-GB" dirty="0">
                <a:solidFill>
                  <a:schemeClr val="bg1"/>
                </a:solidFill>
              </a:rPr>
              <a:t>in the new rules.</a:t>
            </a:r>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endParaRPr lang="en-GB" sz="4000" dirty="0">
              <a:solidFill>
                <a:srgbClr val="FF0000"/>
              </a:solidFill>
            </a:endParaRPr>
          </a:p>
          <a:p>
            <a:pPr marL="0" indent="0">
              <a:buNone/>
            </a:pPr>
            <a:r>
              <a:rPr lang="en-AU" sz="4000" dirty="0"/>
              <a:t>New rule:</a:t>
            </a:r>
            <a:endParaRPr lang="en-GB" sz="4000" dirty="0"/>
          </a:p>
        </p:txBody>
      </p:sp>
      <p:sp>
        <p:nvSpPr>
          <p:cNvPr id="6" name="Content Placeholder 2">
            <a:extLst>
              <a:ext uri="{FF2B5EF4-FFF2-40B4-BE49-F238E27FC236}">
                <a16:creationId xmlns:a16="http://schemas.microsoft.com/office/drawing/2014/main" id="{AF85CEE5-2E7C-4B04-9EA8-E9AD60EDC458}"/>
              </a:ext>
            </a:extLst>
          </p:cNvPr>
          <p:cNvSpPr txBox="1">
            <a:spLocks/>
          </p:cNvSpPr>
          <p:nvPr/>
        </p:nvSpPr>
        <p:spPr>
          <a:xfrm>
            <a:off x="120748" y="24959"/>
            <a:ext cx="2899543" cy="495545"/>
          </a:xfrm>
          <a:prstGeom prst="rect">
            <a:avLst/>
          </a:prstGeom>
          <a:ln>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3</a:t>
            </a:r>
            <a:endParaRPr lang="en-GB"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554571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796DFBC-FAFB-402E-86E8-2B96244B615E}"/>
              </a:ext>
            </a:extLst>
          </p:cNvPr>
          <p:cNvGraphicFramePr>
            <a:graphicFrameLocks noGrp="1"/>
          </p:cNvGraphicFramePr>
          <p:nvPr>
            <p:extLst>
              <p:ext uri="{D42A27DB-BD31-4B8C-83A1-F6EECF244321}">
                <p14:modId xmlns:p14="http://schemas.microsoft.com/office/powerpoint/2010/main" val="918651005"/>
              </p:ext>
            </p:extLst>
          </p:nvPr>
        </p:nvGraphicFramePr>
        <p:xfrm>
          <a:off x="1960507" y="1021080"/>
          <a:ext cx="8270985" cy="4815840"/>
        </p:xfrm>
        <a:graphic>
          <a:graphicData uri="http://schemas.openxmlformats.org/drawingml/2006/table">
            <a:tbl>
              <a:tblPr firstRow="1" bandRow="1">
                <a:tableStyleId>{5C22544A-7EE6-4342-B048-85BDC9FD1C3A}</a:tableStyleId>
              </a:tblPr>
              <a:tblGrid>
                <a:gridCol w="1216342">
                  <a:extLst>
                    <a:ext uri="{9D8B030D-6E8A-4147-A177-3AD203B41FA5}">
                      <a16:colId xmlns:a16="http://schemas.microsoft.com/office/drawing/2014/main" val="3776837754"/>
                    </a:ext>
                  </a:extLst>
                </a:gridCol>
                <a:gridCol w="208280">
                  <a:extLst>
                    <a:ext uri="{9D8B030D-6E8A-4147-A177-3AD203B41FA5}">
                      <a16:colId xmlns:a16="http://schemas.microsoft.com/office/drawing/2014/main" val="3544376855"/>
                    </a:ext>
                  </a:extLst>
                </a:gridCol>
                <a:gridCol w="1216343">
                  <a:extLst>
                    <a:ext uri="{9D8B030D-6E8A-4147-A177-3AD203B41FA5}">
                      <a16:colId xmlns:a16="http://schemas.microsoft.com/office/drawing/2014/main" val="222565311"/>
                    </a:ext>
                  </a:extLst>
                </a:gridCol>
                <a:gridCol w="5630020">
                  <a:extLst>
                    <a:ext uri="{9D8B030D-6E8A-4147-A177-3AD203B41FA5}">
                      <a16:colId xmlns:a16="http://schemas.microsoft.com/office/drawing/2014/main" val="655464588"/>
                    </a:ext>
                  </a:extLst>
                </a:gridCol>
              </a:tblGrid>
              <a:tr h="387326">
                <a:tc>
                  <a:txBody>
                    <a:bodyPr/>
                    <a:lstStyle/>
                    <a:p>
                      <a:pPr algn="r"/>
                      <a:r>
                        <a:rPr lang="en-AU" sz="2400" dirty="0"/>
                        <a:t>Time</a:t>
                      </a:r>
                      <a:endParaRPr lang="en-GB" sz="2400" dirty="0"/>
                    </a:p>
                  </a:txBody>
                  <a:tcPr/>
                </a:tc>
                <a:tc>
                  <a:txBody>
                    <a:bodyPr/>
                    <a:lstStyle/>
                    <a:p>
                      <a:endParaRPr lang="en-GB" sz="2400" dirty="0"/>
                    </a:p>
                  </a:txBody>
                  <a:tcPr/>
                </a:tc>
                <a:tc>
                  <a:txBody>
                    <a:bodyPr/>
                    <a:lstStyle/>
                    <a:p>
                      <a:endParaRPr lang="en-GB" sz="2400" dirty="0"/>
                    </a:p>
                  </a:txBody>
                  <a:tcPr/>
                </a:tc>
                <a:tc>
                  <a:txBody>
                    <a:bodyPr/>
                    <a:lstStyle/>
                    <a:p>
                      <a:r>
                        <a:rPr lang="en-AU" sz="2400" dirty="0"/>
                        <a:t>Topic</a:t>
                      </a:r>
                      <a:endParaRPr lang="en-GB" sz="2400" dirty="0"/>
                    </a:p>
                  </a:txBody>
                  <a:tcPr/>
                </a:tc>
                <a:extLst>
                  <a:ext uri="{0D108BD9-81ED-4DB2-BD59-A6C34878D82A}">
                    <a16:rowId xmlns:a16="http://schemas.microsoft.com/office/drawing/2014/main" val="877488014"/>
                  </a:ext>
                </a:extLst>
              </a:tr>
              <a:tr h="335683">
                <a:tc>
                  <a:txBody>
                    <a:bodyPr/>
                    <a:lstStyle/>
                    <a:p>
                      <a:pPr algn="r"/>
                      <a:r>
                        <a:rPr lang="en-AU" sz="2000" dirty="0"/>
                        <a:t>9:30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9:40 am</a:t>
                      </a:r>
                      <a:endParaRPr lang="en-GB" sz="2000" dirty="0"/>
                    </a:p>
                  </a:txBody>
                  <a:tcPr/>
                </a:tc>
                <a:tc>
                  <a:txBody>
                    <a:bodyPr/>
                    <a:lstStyle/>
                    <a:p>
                      <a:r>
                        <a:rPr lang="en-AU" sz="2000" b="1" dirty="0"/>
                        <a:t>Introduction</a:t>
                      </a:r>
                      <a:endParaRPr lang="en-GB" sz="2000" b="1" dirty="0"/>
                    </a:p>
                  </a:txBody>
                  <a:tcPr/>
                </a:tc>
                <a:extLst>
                  <a:ext uri="{0D108BD9-81ED-4DB2-BD59-A6C34878D82A}">
                    <a16:rowId xmlns:a16="http://schemas.microsoft.com/office/drawing/2014/main" val="617217762"/>
                  </a:ext>
                </a:extLst>
              </a:tr>
              <a:tr h="335683">
                <a:tc>
                  <a:txBody>
                    <a:bodyPr/>
                    <a:lstStyle/>
                    <a:p>
                      <a:pPr algn="r"/>
                      <a:r>
                        <a:rPr lang="en-AU" sz="2000" dirty="0"/>
                        <a:t>9:40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10:30 am</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b="1" dirty="0"/>
                        <a:t>Rule 11  Faults, fault recognition &amp; remedies</a:t>
                      </a:r>
                      <a:endParaRPr lang="en-GB" sz="2000" b="1" dirty="0"/>
                    </a:p>
                  </a:txBody>
                  <a:tcPr/>
                </a:tc>
                <a:extLst>
                  <a:ext uri="{0D108BD9-81ED-4DB2-BD59-A6C34878D82A}">
                    <a16:rowId xmlns:a16="http://schemas.microsoft.com/office/drawing/2014/main" val="1846549548"/>
                  </a:ext>
                </a:extLst>
              </a:tr>
              <a:tr h="335683">
                <a:tc>
                  <a:txBody>
                    <a:bodyPr/>
                    <a:lstStyle/>
                    <a:p>
                      <a:pPr algn="r"/>
                      <a:r>
                        <a:rPr lang="en-AU" sz="2000" kern="1200" dirty="0">
                          <a:solidFill>
                            <a:srgbClr val="0000FF"/>
                          </a:solidFill>
                          <a:latin typeface="+mn-lt"/>
                          <a:ea typeface="+mn-ea"/>
                          <a:cs typeface="+mn-cs"/>
                        </a:rPr>
                        <a:t>10:30</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algn="ctr"/>
                      <a:r>
                        <a:rPr lang="en-AU" sz="2000" kern="1200" dirty="0">
                          <a:solidFill>
                            <a:srgbClr val="0000FF"/>
                          </a:solidFill>
                          <a:latin typeface="+mn-lt"/>
                          <a:ea typeface="+mn-ea"/>
                          <a:cs typeface="+mn-cs"/>
                        </a:rPr>
                        <a:t>–</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kern="1200" dirty="0">
                          <a:solidFill>
                            <a:srgbClr val="0000FF"/>
                          </a:solidFill>
                          <a:latin typeface="+mn-lt"/>
                          <a:ea typeface="+mn-ea"/>
                          <a:cs typeface="+mn-cs"/>
                        </a:rPr>
                        <a:t>10:35</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solidFill>
                            <a:srgbClr val="0000FF"/>
                          </a:solidFill>
                        </a:rPr>
                        <a:t>Short Break</a:t>
                      </a:r>
                      <a:endParaRPr lang="en-GB" sz="2000" dirty="0">
                        <a:solidFill>
                          <a:srgbClr val="0000FF"/>
                        </a:solidFill>
                      </a:endParaRPr>
                    </a:p>
                  </a:txBody>
                  <a:tcPr/>
                </a:tc>
                <a:extLst>
                  <a:ext uri="{0D108BD9-81ED-4DB2-BD59-A6C34878D82A}">
                    <a16:rowId xmlns:a16="http://schemas.microsoft.com/office/drawing/2014/main" val="3868708982"/>
                  </a:ext>
                </a:extLst>
              </a:tr>
              <a:tr h="335683">
                <a:tc>
                  <a:txBody>
                    <a:bodyPr/>
                    <a:lstStyle/>
                    <a:p>
                      <a:pPr algn="r"/>
                      <a:r>
                        <a:rPr lang="en-AU" sz="2000" dirty="0"/>
                        <a:t>10:35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11:00 am</a:t>
                      </a:r>
                      <a:endParaRPr lang="en-GB" sz="2000" dirty="0"/>
                    </a:p>
                  </a:txBody>
                  <a:tcPr/>
                </a:tc>
                <a:tc>
                  <a:txBody>
                    <a:bodyPr/>
                    <a:lstStyle/>
                    <a:p>
                      <a:r>
                        <a:rPr lang="en-AU" sz="2000" b="1" dirty="0"/>
                        <a:t>Rule 10 Wrong Ball Play by the Striker’s Side</a:t>
                      </a:r>
                      <a:endParaRPr lang="en-GB" sz="2000" b="1" dirty="0"/>
                    </a:p>
                  </a:txBody>
                  <a:tcPr/>
                </a:tc>
                <a:extLst>
                  <a:ext uri="{0D108BD9-81ED-4DB2-BD59-A6C34878D82A}">
                    <a16:rowId xmlns:a16="http://schemas.microsoft.com/office/drawing/2014/main" val="3503789591"/>
                  </a:ext>
                </a:extLst>
              </a:tr>
              <a:tr h="335683">
                <a:tc>
                  <a:txBody>
                    <a:bodyPr/>
                    <a:lstStyle/>
                    <a:p>
                      <a:pPr algn="r"/>
                      <a:r>
                        <a:rPr lang="en-AU" sz="2000" dirty="0"/>
                        <a:t>11:00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11:20 am</a:t>
                      </a:r>
                      <a:endParaRPr lang="en-GB" sz="2000" dirty="0"/>
                    </a:p>
                  </a:txBody>
                  <a:tcPr/>
                </a:tc>
                <a:tc>
                  <a:txBody>
                    <a:bodyPr/>
                    <a:lstStyle/>
                    <a:p>
                      <a:r>
                        <a:rPr lang="en-AU" sz="2000" b="1" dirty="0"/>
                        <a:t>Rule 10  Playing a Wrong Ball: “Special Situations”</a:t>
                      </a:r>
                      <a:endParaRPr lang="en-GB" sz="2000" b="1" dirty="0"/>
                    </a:p>
                  </a:txBody>
                  <a:tcPr/>
                </a:tc>
                <a:extLst>
                  <a:ext uri="{0D108BD9-81ED-4DB2-BD59-A6C34878D82A}">
                    <a16:rowId xmlns:a16="http://schemas.microsoft.com/office/drawing/2014/main" val="4267720615"/>
                  </a:ext>
                </a:extLst>
              </a:tr>
              <a:tr h="335683">
                <a:tc>
                  <a:txBody>
                    <a:bodyPr/>
                    <a:lstStyle/>
                    <a:p>
                      <a:pPr algn="r"/>
                      <a:r>
                        <a:rPr lang="en-AU" sz="2000" kern="1200" dirty="0">
                          <a:solidFill>
                            <a:srgbClr val="0000FF"/>
                          </a:solidFill>
                          <a:latin typeface="+mn-lt"/>
                          <a:ea typeface="+mn-ea"/>
                          <a:cs typeface="+mn-cs"/>
                        </a:rPr>
                        <a:t>11:20</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algn="ctr"/>
                      <a:r>
                        <a:rPr lang="en-AU" sz="2000" kern="1200" dirty="0">
                          <a:solidFill>
                            <a:srgbClr val="0000FF"/>
                          </a:solidFill>
                          <a:latin typeface="+mn-lt"/>
                          <a:ea typeface="+mn-ea"/>
                          <a:cs typeface="+mn-cs"/>
                        </a:rPr>
                        <a:t>–</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kern="1200" dirty="0">
                          <a:solidFill>
                            <a:srgbClr val="0000FF"/>
                          </a:solidFill>
                          <a:latin typeface="+mn-lt"/>
                          <a:ea typeface="+mn-ea"/>
                          <a:cs typeface="+mn-cs"/>
                        </a:rPr>
                        <a:t>11:30</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solidFill>
                            <a:srgbClr val="0000FF"/>
                          </a:solidFill>
                        </a:rPr>
                        <a:t>Break</a:t>
                      </a:r>
                      <a:endParaRPr lang="en-GB" sz="2000" dirty="0">
                        <a:solidFill>
                          <a:srgbClr val="0000FF"/>
                        </a:solidFill>
                      </a:endParaRPr>
                    </a:p>
                  </a:txBody>
                  <a:tcPr/>
                </a:tc>
                <a:extLst>
                  <a:ext uri="{0D108BD9-81ED-4DB2-BD59-A6C34878D82A}">
                    <a16:rowId xmlns:a16="http://schemas.microsoft.com/office/drawing/2014/main" val="1813217359"/>
                  </a:ext>
                </a:extLst>
              </a:tr>
              <a:tr h="335683">
                <a:tc>
                  <a:txBody>
                    <a:bodyPr/>
                    <a:lstStyle/>
                    <a:p>
                      <a:pPr algn="r"/>
                      <a:r>
                        <a:rPr lang="en-AU" sz="2000" kern="1200" dirty="0">
                          <a:solidFill>
                            <a:schemeClr val="dk1"/>
                          </a:solidFill>
                          <a:latin typeface="+mn-lt"/>
                          <a:ea typeface="+mn-ea"/>
                          <a:cs typeface="+mn-cs"/>
                        </a:rPr>
                        <a:t>11:30</a:t>
                      </a:r>
                      <a:r>
                        <a:rPr lang="en-AU" sz="2000" dirty="0">
                          <a:solidFill>
                            <a:srgbClr val="0000FF"/>
                          </a:solidFill>
                        </a:rPr>
                        <a:t> </a:t>
                      </a:r>
                      <a:r>
                        <a:rPr lang="en-AU" sz="2000" kern="1200" dirty="0">
                          <a:solidFill>
                            <a:schemeClr val="dk1"/>
                          </a:solidFill>
                          <a:latin typeface="+mn-lt"/>
                          <a:ea typeface="+mn-ea"/>
                          <a:cs typeface="+mn-cs"/>
                        </a:rPr>
                        <a:t>am</a:t>
                      </a:r>
                      <a:endParaRPr lang="en-GB" sz="2000" kern="1200" dirty="0">
                        <a:solidFill>
                          <a:schemeClr val="dk1"/>
                        </a:solidFill>
                        <a:latin typeface="+mn-lt"/>
                        <a:ea typeface="+mn-ea"/>
                        <a:cs typeface="+mn-cs"/>
                      </a:endParaRPr>
                    </a:p>
                  </a:txBody>
                  <a:tcPr/>
                </a:tc>
                <a:tc>
                  <a:txBody>
                    <a:bodyPr/>
                    <a:lstStyle/>
                    <a:p>
                      <a:pPr algn="ctr"/>
                      <a:r>
                        <a:rPr lang="en-AU" sz="2000" dirty="0">
                          <a:solidFill>
                            <a:srgbClr val="0000FF"/>
                          </a:solidFill>
                        </a:rPr>
                        <a:t>–</a:t>
                      </a:r>
                      <a:endParaRPr lang="en-GB" sz="2000" dirty="0">
                        <a:solidFill>
                          <a:srgbClr val="0000FF"/>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kern="1200" dirty="0">
                          <a:solidFill>
                            <a:schemeClr val="dk1"/>
                          </a:solidFill>
                          <a:latin typeface="+mn-lt"/>
                          <a:ea typeface="+mn-ea"/>
                          <a:cs typeface="+mn-cs"/>
                        </a:rPr>
                        <a:t>11:45</a:t>
                      </a:r>
                      <a:r>
                        <a:rPr lang="en-AU" sz="2000" dirty="0">
                          <a:solidFill>
                            <a:srgbClr val="0000FF"/>
                          </a:solidFill>
                        </a:rPr>
                        <a:t> </a:t>
                      </a:r>
                      <a:r>
                        <a:rPr lang="en-AU" sz="2000" kern="1200" dirty="0">
                          <a:solidFill>
                            <a:schemeClr val="dk1"/>
                          </a:solidFill>
                          <a:latin typeface="+mn-lt"/>
                          <a:ea typeface="+mn-ea"/>
                          <a:cs typeface="+mn-cs"/>
                        </a:rPr>
                        <a:t>am</a:t>
                      </a:r>
                      <a:endParaRPr lang="en-GB" sz="2000" kern="1200" dirty="0">
                        <a:solidFill>
                          <a:schemeClr val="dk1"/>
                        </a:solidFill>
                        <a:latin typeface="+mn-lt"/>
                        <a:ea typeface="+mn-ea"/>
                        <a:cs typeface="+mn-cs"/>
                      </a:endParaRPr>
                    </a:p>
                  </a:txBody>
                  <a:tcPr/>
                </a:tc>
                <a:tc>
                  <a:txBody>
                    <a:bodyPr/>
                    <a:lstStyle/>
                    <a:p>
                      <a:r>
                        <a:rPr lang="en-AU" sz="2000" b="1" dirty="0"/>
                        <a:t>Interference</a:t>
                      </a:r>
                      <a:endParaRPr lang="en-GB" sz="2000" dirty="0">
                        <a:solidFill>
                          <a:srgbClr val="0000FF"/>
                        </a:solidFill>
                      </a:endParaRPr>
                    </a:p>
                  </a:txBody>
                  <a:tcPr/>
                </a:tc>
                <a:extLst>
                  <a:ext uri="{0D108BD9-81ED-4DB2-BD59-A6C34878D82A}">
                    <a16:rowId xmlns:a16="http://schemas.microsoft.com/office/drawing/2014/main" val="2288782306"/>
                  </a:ext>
                </a:extLst>
              </a:tr>
              <a:tr h="335683">
                <a:tc>
                  <a:txBody>
                    <a:bodyPr/>
                    <a:lstStyle/>
                    <a:p>
                      <a:pPr algn="r"/>
                      <a:r>
                        <a:rPr lang="en-AU" sz="2000" dirty="0"/>
                        <a:t>11:45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12:00 pm</a:t>
                      </a:r>
                      <a:endParaRPr lang="en-GB" sz="2000" dirty="0"/>
                    </a:p>
                  </a:txBody>
                  <a:tcPr/>
                </a:tc>
                <a:tc>
                  <a:txBody>
                    <a:bodyPr/>
                    <a:lstStyle/>
                    <a:p>
                      <a:r>
                        <a:rPr lang="en-AU" sz="2000" b="1" dirty="0"/>
                        <a:t>Offside Balls</a:t>
                      </a:r>
                      <a:endParaRPr lang="en-GB" sz="2000" b="1" dirty="0"/>
                    </a:p>
                  </a:txBody>
                  <a:tcPr/>
                </a:tc>
                <a:extLst>
                  <a:ext uri="{0D108BD9-81ED-4DB2-BD59-A6C34878D82A}">
                    <a16:rowId xmlns:a16="http://schemas.microsoft.com/office/drawing/2014/main" val="5320034"/>
                  </a:ext>
                </a:extLst>
              </a:tr>
              <a:tr h="335683">
                <a:tc>
                  <a:txBody>
                    <a:bodyPr/>
                    <a:lstStyle/>
                    <a:p>
                      <a:pPr algn="r"/>
                      <a:r>
                        <a:rPr lang="en-AU" sz="2000" dirty="0"/>
                        <a:t>12:00 pm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12:15 pm</a:t>
                      </a:r>
                      <a:endParaRPr lang="en-GB" sz="2000" dirty="0"/>
                    </a:p>
                  </a:txBody>
                  <a:tcPr/>
                </a:tc>
                <a:tc>
                  <a:txBody>
                    <a:bodyPr/>
                    <a:lstStyle/>
                    <a:p>
                      <a:r>
                        <a:rPr lang="en-AU" sz="2000" b="1" dirty="0"/>
                        <a:t>Other Changes</a:t>
                      </a:r>
                      <a:endParaRPr lang="en-GB" sz="2000" b="1" dirty="0"/>
                    </a:p>
                  </a:txBody>
                  <a:tcPr/>
                </a:tc>
                <a:extLst>
                  <a:ext uri="{0D108BD9-81ED-4DB2-BD59-A6C34878D82A}">
                    <a16:rowId xmlns:a16="http://schemas.microsoft.com/office/drawing/2014/main" val="1577279648"/>
                  </a:ext>
                </a:extLst>
              </a:tr>
              <a:tr h="335683">
                <a:tc>
                  <a:txBody>
                    <a:bodyPr/>
                    <a:lstStyle/>
                    <a:p>
                      <a:pPr algn="r"/>
                      <a:r>
                        <a:rPr lang="en-AU" sz="2000" dirty="0"/>
                        <a:t>12:15 pm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12:30 pm</a:t>
                      </a:r>
                      <a:endParaRPr lang="en-GB" sz="2000" dirty="0"/>
                    </a:p>
                  </a:txBody>
                  <a:tcPr/>
                </a:tc>
                <a:tc>
                  <a:txBody>
                    <a:bodyPr/>
                    <a:lstStyle/>
                    <a:p>
                      <a:r>
                        <a:rPr lang="en-AU" sz="2000" b="1" dirty="0"/>
                        <a:t>Questions</a:t>
                      </a:r>
                      <a:endParaRPr lang="en-GB" sz="2000" b="1" dirty="0"/>
                    </a:p>
                  </a:txBody>
                  <a:tcPr/>
                </a:tc>
                <a:extLst>
                  <a:ext uri="{0D108BD9-81ED-4DB2-BD59-A6C34878D82A}">
                    <a16:rowId xmlns:a16="http://schemas.microsoft.com/office/drawing/2014/main" val="2391695251"/>
                  </a:ext>
                </a:extLst>
              </a:tr>
              <a:tr h="335683">
                <a:tc>
                  <a:txBody>
                    <a:bodyPr/>
                    <a:lstStyle/>
                    <a:p>
                      <a:pPr algn="r"/>
                      <a:endParaRPr lang="en-GB" sz="2000" dirty="0"/>
                    </a:p>
                  </a:txBody>
                  <a:tcPr/>
                </a:tc>
                <a:tc>
                  <a:txBody>
                    <a:bodyPr/>
                    <a:lstStyle/>
                    <a:p>
                      <a:pPr algn="ct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p>
                  </a:txBody>
                  <a:tcPr/>
                </a:tc>
                <a:tc>
                  <a:txBody>
                    <a:bodyPr/>
                    <a:lstStyle/>
                    <a:p>
                      <a:r>
                        <a:rPr lang="en-AU" sz="2000" b="1" dirty="0"/>
                        <a:t>Possible Outdoor Session</a:t>
                      </a:r>
                      <a:endParaRPr lang="en-GB" sz="2000" b="1" dirty="0"/>
                    </a:p>
                  </a:txBody>
                  <a:tcPr/>
                </a:tc>
                <a:extLst>
                  <a:ext uri="{0D108BD9-81ED-4DB2-BD59-A6C34878D82A}">
                    <a16:rowId xmlns:a16="http://schemas.microsoft.com/office/drawing/2014/main" val="4058058457"/>
                  </a:ext>
                </a:extLst>
              </a:tr>
            </a:tbl>
          </a:graphicData>
        </a:graphic>
      </p:graphicFrame>
      <p:sp>
        <p:nvSpPr>
          <p:cNvPr id="3" name="TextBox 2">
            <a:extLst>
              <a:ext uri="{FF2B5EF4-FFF2-40B4-BE49-F238E27FC236}">
                <a16:creationId xmlns:a16="http://schemas.microsoft.com/office/drawing/2014/main" id="{D93995A8-CA43-4FBC-9162-2FA51BD56A4C}"/>
              </a:ext>
            </a:extLst>
          </p:cNvPr>
          <p:cNvSpPr txBox="1"/>
          <p:nvPr/>
        </p:nvSpPr>
        <p:spPr>
          <a:xfrm>
            <a:off x="6298049" y="4522001"/>
            <a:ext cx="3687741" cy="646331"/>
          </a:xfrm>
          <a:prstGeom prst="rect">
            <a:avLst/>
          </a:prstGeom>
          <a:noFill/>
          <a:ln w="19050">
            <a:solidFill>
              <a:srgbClr val="FF0000"/>
            </a:solidFill>
          </a:ln>
        </p:spPr>
        <p:txBody>
          <a:bodyPr wrap="none" rtlCol="0">
            <a:spAutoFit/>
          </a:bodyPr>
          <a:lstStyle/>
          <a:p>
            <a:r>
              <a:rPr lang="en-US" sz="3600" b="1" dirty="0">
                <a:solidFill>
                  <a:srgbClr val="FF0000"/>
                </a:solidFill>
              </a:rPr>
              <a:t>Finish at 12:30 pm</a:t>
            </a:r>
          </a:p>
        </p:txBody>
      </p:sp>
      <p:cxnSp>
        <p:nvCxnSpPr>
          <p:cNvPr id="4" name="Straight Arrow Connector 3">
            <a:extLst>
              <a:ext uri="{FF2B5EF4-FFF2-40B4-BE49-F238E27FC236}">
                <a16:creationId xmlns:a16="http://schemas.microsoft.com/office/drawing/2014/main" id="{B917D7CE-6601-4B4B-8E12-1136CB2CC585}"/>
              </a:ext>
            </a:extLst>
          </p:cNvPr>
          <p:cNvCxnSpPr>
            <a:cxnSpLocks/>
          </p:cNvCxnSpPr>
          <p:nvPr/>
        </p:nvCxnSpPr>
        <p:spPr>
          <a:xfrm flipH="1">
            <a:off x="4350745" y="4977175"/>
            <a:ext cx="1947304" cy="19115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33320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679383"/>
          </a:xfrm>
          <a:solidFill>
            <a:srgbClr val="D9D9D9"/>
          </a:solidFill>
        </p:spPr>
        <p:txBody>
          <a:bodyPr>
            <a:normAutofit fontScale="92500" lnSpcReduction="10000"/>
          </a:bodyPr>
          <a:lstStyle/>
          <a:p>
            <a:pPr marL="0" indent="0">
              <a:buNone/>
            </a:pPr>
            <a:r>
              <a:rPr lang="en-AU" sz="4300" dirty="0"/>
              <a:t>Owner of </a:t>
            </a:r>
            <a:r>
              <a:rPr lang="en-AU" sz="4300" b="1" dirty="0">
                <a:solidFill>
                  <a:srgbClr val="0000FF"/>
                </a:solidFill>
              </a:rPr>
              <a:t>blue</a:t>
            </a:r>
            <a:r>
              <a:rPr lang="en-AU" sz="4300" dirty="0"/>
              <a:t> takes his stance to play his ball and, while casting, accidentally touches the </a:t>
            </a:r>
            <a:r>
              <a:rPr lang="en-AU" sz="4300" b="1" dirty="0">
                <a:solidFill>
                  <a:srgbClr val="FF0000"/>
                </a:solidFill>
              </a:rPr>
              <a:t>red</a:t>
            </a:r>
            <a:r>
              <a:rPr lang="en-AU" sz="4300" dirty="0"/>
              <a:t> ball. He does not make contact with the </a:t>
            </a:r>
            <a:r>
              <a:rPr lang="en-AU" sz="4300" b="1" dirty="0">
                <a:solidFill>
                  <a:srgbClr val="0000FF"/>
                </a:solidFill>
              </a:rPr>
              <a:t>blue</a:t>
            </a:r>
            <a:r>
              <a:rPr lang="en-AU" sz="4300" dirty="0"/>
              <a:t> ball.</a:t>
            </a:r>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endParaRPr lang="en-GB" sz="4000" dirty="0">
              <a:solidFill>
                <a:srgbClr val="FF0000"/>
              </a:solidFill>
            </a:endParaRPr>
          </a:p>
          <a:p>
            <a:pPr marL="0" indent="0">
              <a:buNone/>
            </a:pPr>
            <a:r>
              <a:rPr lang="en-AU" sz="4000" dirty="0"/>
              <a:t>New rule: </a:t>
            </a:r>
            <a:r>
              <a:rPr lang="en-AU" sz="4000" dirty="0">
                <a:solidFill>
                  <a:srgbClr val="FF0000"/>
                </a:solidFill>
              </a:rPr>
              <a:t>Fault</a:t>
            </a:r>
            <a:endParaRPr lang="en-GB" sz="4000" dirty="0"/>
          </a:p>
        </p:txBody>
      </p:sp>
      <p:sp>
        <p:nvSpPr>
          <p:cNvPr id="6" name="Content Placeholder 2">
            <a:extLst>
              <a:ext uri="{FF2B5EF4-FFF2-40B4-BE49-F238E27FC236}">
                <a16:creationId xmlns:a16="http://schemas.microsoft.com/office/drawing/2014/main" id="{AF85CEE5-2E7C-4B04-9EA8-E9AD60EDC458}"/>
              </a:ext>
            </a:extLst>
          </p:cNvPr>
          <p:cNvSpPr txBox="1">
            <a:spLocks/>
          </p:cNvSpPr>
          <p:nvPr/>
        </p:nvSpPr>
        <p:spPr>
          <a:xfrm>
            <a:off x="120748" y="24959"/>
            <a:ext cx="2899543" cy="495545"/>
          </a:xfrm>
          <a:prstGeom prst="rect">
            <a:avLst/>
          </a:prstGeom>
          <a:ln>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3</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A512EED9-B6DE-4816-9611-D4D503A4CF53}"/>
              </a:ext>
            </a:extLst>
          </p:cNvPr>
          <p:cNvSpPr txBox="1">
            <a:spLocks/>
          </p:cNvSpPr>
          <p:nvPr/>
        </p:nvSpPr>
        <p:spPr>
          <a:xfrm>
            <a:off x="838200" y="2396836"/>
            <a:ext cx="10515600" cy="245225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solidFill>
                  <a:schemeClr val="bg1"/>
                </a:solidFill>
              </a:rPr>
              <a:t>Committing a fault also constitutes playing a stroke with the ball the player intended to strike, i.e. the </a:t>
            </a:r>
            <a:r>
              <a:rPr lang="en-GB" b="1" dirty="0">
                <a:solidFill>
                  <a:schemeClr val="bg1"/>
                </a:solidFill>
              </a:rPr>
              <a:t>blue</a:t>
            </a:r>
            <a:r>
              <a:rPr lang="en-GB" dirty="0">
                <a:solidFill>
                  <a:schemeClr val="bg1"/>
                </a:solidFill>
              </a:rPr>
              <a:t> ball.</a:t>
            </a:r>
          </a:p>
          <a:p>
            <a:pPr marL="0" indent="0">
              <a:buFont typeface="Arial" panose="020B0604020202020204" pitchFamily="34" charset="0"/>
              <a:buNone/>
            </a:pPr>
            <a:r>
              <a:rPr lang="en-AU" dirty="0">
                <a:solidFill>
                  <a:schemeClr val="bg1"/>
                </a:solidFill>
              </a:rPr>
              <a:t>Failing to make contact with the </a:t>
            </a:r>
            <a:r>
              <a:rPr lang="en-AU" b="1" dirty="0">
                <a:solidFill>
                  <a:schemeClr val="bg1"/>
                </a:solidFill>
              </a:rPr>
              <a:t>blue</a:t>
            </a:r>
            <a:r>
              <a:rPr lang="en-AU" dirty="0">
                <a:solidFill>
                  <a:schemeClr val="bg1"/>
                </a:solidFill>
              </a:rPr>
              <a:t> would not have been a stroke if he had not committed the fault.</a:t>
            </a:r>
          </a:p>
          <a:p>
            <a:pPr marL="0" indent="0">
              <a:buNone/>
            </a:pPr>
            <a:r>
              <a:rPr lang="en-AU" dirty="0">
                <a:solidFill>
                  <a:schemeClr val="bg1"/>
                </a:solidFill>
              </a:rPr>
              <a:t>If he had also made contact with his </a:t>
            </a:r>
            <a:r>
              <a:rPr lang="en-AU" b="1" dirty="0">
                <a:solidFill>
                  <a:schemeClr val="bg1"/>
                </a:solidFill>
              </a:rPr>
              <a:t>blue</a:t>
            </a:r>
            <a:r>
              <a:rPr lang="en-AU" dirty="0">
                <a:solidFill>
                  <a:schemeClr val="bg1"/>
                </a:solidFill>
              </a:rPr>
              <a:t> ball, the </a:t>
            </a:r>
            <a:r>
              <a:rPr lang="en-GB" dirty="0">
                <a:solidFill>
                  <a:schemeClr val="bg1"/>
                </a:solidFill>
              </a:rPr>
              <a:t>order of contact (</a:t>
            </a:r>
            <a:r>
              <a:rPr lang="en-GB" b="1" dirty="0">
                <a:solidFill>
                  <a:schemeClr val="bg1"/>
                </a:solidFill>
              </a:rPr>
              <a:t>blue</a:t>
            </a:r>
            <a:r>
              <a:rPr lang="en-GB" dirty="0">
                <a:solidFill>
                  <a:schemeClr val="bg1"/>
                </a:solidFill>
              </a:rPr>
              <a:t>/</a:t>
            </a:r>
            <a:r>
              <a:rPr lang="en-AU" b="1" dirty="0">
                <a:solidFill>
                  <a:schemeClr val="bg1"/>
                </a:solidFill>
              </a:rPr>
              <a:t>red</a:t>
            </a:r>
            <a:r>
              <a:rPr lang="en-GB" dirty="0">
                <a:solidFill>
                  <a:schemeClr val="bg1"/>
                </a:solidFill>
              </a:rPr>
              <a:t> or </a:t>
            </a:r>
            <a:r>
              <a:rPr lang="en-AU" b="1" dirty="0">
                <a:solidFill>
                  <a:schemeClr val="bg1"/>
                </a:solidFill>
              </a:rPr>
              <a:t>red</a:t>
            </a:r>
            <a:r>
              <a:rPr lang="en-GB" dirty="0">
                <a:solidFill>
                  <a:schemeClr val="bg1"/>
                </a:solidFill>
              </a:rPr>
              <a:t>/</a:t>
            </a:r>
            <a:r>
              <a:rPr lang="en-GB" b="1" dirty="0">
                <a:solidFill>
                  <a:schemeClr val="bg1"/>
                </a:solidFill>
              </a:rPr>
              <a:t>blue</a:t>
            </a:r>
            <a:r>
              <a:rPr lang="en-AU" dirty="0">
                <a:solidFill>
                  <a:schemeClr val="bg1"/>
                </a:solidFill>
              </a:rPr>
              <a:t>)</a:t>
            </a:r>
            <a:r>
              <a:rPr lang="en-GB" dirty="0">
                <a:solidFill>
                  <a:schemeClr val="bg1"/>
                </a:solidFill>
              </a:rPr>
              <a:t> </a:t>
            </a:r>
            <a:r>
              <a:rPr lang="en-AU" dirty="0">
                <a:solidFill>
                  <a:schemeClr val="bg1"/>
                </a:solidFill>
              </a:rPr>
              <a:t>would not matter </a:t>
            </a:r>
            <a:r>
              <a:rPr lang="en-GB" dirty="0">
                <a:solidFill>
                  <a:schemeClr val="bg1"/>
                </a:solidFill>
              </a:rPr>
              <a:t>in the new rules.</a:t>
            </a:r>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10862441" y="0"/>
            <a:ext cx="132955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5882130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679383"/>
          </a:xfrm>
          <a:solidFill>
            <a:srgbClr val="D9D9D9"/>
          </a:solidFill>
        </p:spPr>
        <p:txBody>
          <a:bodyPr>
            <a:normAutofit fontScale="92500" lnSpcReduction="10000"/>
          </a:bodyPr>
          <a:lstStyle/>
          <a:p>
            <a:pPr marL="0" indent="0">
              <a:buNone/>
            </a:pPr>
            <a:r>
              <a:rPr lang="en-AU" sz="4300" dirty="0"/>
              <a:t>Owner of </a:t>
            </a:r>
            <a:r>
              <a:rPr lang="en-AU" sz="4300" b="1" dirty="0">
                <a:solidFill>
                  <a:srgbClr val="0000FF"/>
                </a:solidFill>
              </a:rPr>
              <a:t>blue</a:t>
            </a:r>
            <a:r>
              <a:rPr lang="en-AU" sz="4300" dirty="0"/>
              <a:t> takes his stance to play his ball and, while casting, accidentally touches the </a:t>
            </a:r>
            <a:r>
              <a:rPr lang="en-AU" sz="4300" b="1" dirty="0">
                <a:solidFill>
                  <a:srgbClr val="FF0000"/>
                </a:solidFill>
              </a:rPr>
              <a:t>red</a:t>
            </a:r>
            <a:r>
              <a:rPr lang="en-AU" sz="4300" dirty="0"/>
              <a:t> ball. He does not make contact with the </a:t>
            </a:r>
            <a:r>
              <a:rPr lang="en-AU" sz="4300" b="1" dirty="0">
                <a:solidFill>
                  <a:srgbClr val="0000FF"/>
                </a:solidFill>
              </a:rPr>
              <a:t>blue</a:t>
            </a:r>
            <a:r>
              <a:rPr lang="en-AU" sz="4300" dirty="0"/>
              <a:t> ball.</a:t>
            </a:r>
          </a:p>
        </p:txBody>
      </p:sp>
      <p:sp>
        <p:nvSpPr>
          <p:cNvPr id="6" name="Content Placeholder 2">
            <a:extLst>
              <a:ext uri="{FF2B5EF4-FFF2-40B4-BE49-F238E27FC236}">
                <a16:creationId xmlns:a16="http://schemas.microsoft.com/office/drawing/2014/main" id="{AF85CEE5-2E7C-4B04-9EA8-E9AD60EDC458}"/>
              </a:ext>
            </a:extLst>
          </p:cNvPr>
          <p:cNvSpPr txBox="1">
            <a:spLocks/>
          </p:cNvSpPr>
          <p:nvPr/>
        </p:nvSpPr>
        <p:spPr>
          <a:xfrm>
            <a:off x="120748" y="24959"/>
            <a:ext cx="2899543" cy="495545"/>
          </a:xfrm>
          <a:prstGeom prst="rect">
            <a:avLst/>
          </a:prstGeom>
          <a:ln>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3</a:t>
            </a:r>
            <a:endParaRPr lang="en-GB"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10862441" y="0"/>
            <a:ext cx="132955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FF0000"/>
                </a:solidFill>
              </a:rPr>
              <a:t>Fault</a:t>
            </a:r>
            <a:endParaRPr lang="en-GB" sz="3200" b="1" u="sng"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A2D0F325-7D64-4E46-A34C-36C9220620CC}"/>
              </a:ext>
            </a:extLst>
          </p:cNvPr>
          <p:cNvSpPr txBox="1">
            <a:spLocks/>
          </p:cNvSpPr>
          <p:nvPr/>
        </p:nvSpPr>
        <p:spPr>
          <a:xfrm>
            <a:off x="838200" y="4164036"/>
            <a:ext cx="10515600" cy="2405575"/>
          </a:xfrm>
          <a:prstGeom prst="rect">
            <a:avLst/>
          </a:prstGeom>
          <a:ln w="9525">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80000"/>
              </a:lnSpc>
              <a:buNone/>
            </a:pPr>
            <a:r>
              <a:rPr lang="en-AU" sz="4000" dirty="0"/>
              <a:t>Remedy: </a:t>
            </a:r>
            <a:r>
              <a:rPr lang="en-AU" sz="4000" dirty="0" err="1">
                <a:solidFill>
                  <a:srgbClr val="FF0000"/>
                </a:solidFill>
              </a:rPr>
              <a:t>Red&amp;Yellow</a:t>
            </a:r>
            <a:r>
              <a:rPr lang="en-AU" sz="4000" dirty="0">
                <a:solidFill>
                  <a:srgbClr val="FF0000"/>
                </a:solidFill>
              </a:rPr>
              <a:t> </a:t>
            </a:r>
            <a:r>
              <a:rPr lang="en-AU" sz="4000" dirty="0"/>
              <a:t>can choose to leave the </a:t>
            </a:r>
            <a:r>
              <a:rPr lang="en-GB" sz="4000" b="1" dirty="0">
                <a:solidFill>
                  <a:srgbClr val="FF0000"/>
                </a:solidFill>
              </a:rPr>
              <a:t>red</a:t>
            </a:r>
            <a:r>
              <a:rPr lang="en-GB" sz="4000" dirty="0"/>
              <a:t> ball where it stopped or have it replaced.</a:t>
            </a:r>
          </a:p>
          <a:p>
            <a:pPr marL="1892300" indent="-2349500">
              <a:buNone/>
            </a:pPr>
            <a:r>
              <a:rPr lang="en-GB" sz="4000" dirty="0"/>
              <a:t>To play:   </a:t>
            </a:r>
            <a:r>
              <a:rPr lang="en-GB" sz="4000" b="1" dirty="0">
                <a:solidFill>
                  <a:srgbClr val="FF0000"/>
                </a:solidFill>
              </a:rPr>
              <a:t>Red</a:t>
            </a:r>
            <a:endParaRPr lang="en-GB" sz="4000" dirty="0"/>
          </a:p>
        </p:txBody>
      </p:sp>
    </p:spTree>
    <p:extLst>
      <p:ext uri="{BB962C8B-B14F-4D97-AF65-F5344CB8AC3E}">
        <p14:creationId xmlns:p14="http://schemas.microsoft.com/office/powerpoint/2010/main" val="35882130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3023274"/>
          </a:xfrm>
          <a:noFill/>
        </p:spPr>
        <p:txBody>
          <a:bodyPr>
            <a:normAutofit/>
          </a:bodyPr>
          <a:lstStyle/>
          <a:p>
            <a:pPr marL="0" indent="0">
              <a:buNone/>
            </a:pPr>
            <a:r>
              <a:rPr lang="en-AU" sz="4000" dirty="0"/>
              <a:t>The </a:t>
            </a:r>
            <a:r>
              <a:rPr lang="en-AU" sz="4000" b="1" dirty="0">
                <a:solidFill>
                  <a:srgbClr val="FF0000"/>
                </a:solidFill>
              </a:rPr>
              <a:t>red</a:t>
            </a:r>
            <a:r>
              <a:rPr lang="en-AU" sz="4000" dirty="0"/>
              <a:t> ball is in the jaws of the hoop (in a hoop running position). </a:t>
            </a:r>
            <a:r>
              <a:rPr lang="en-AU" sz="4000" b="1" dirty="0">
                <a:solidFill>
                  <a:srgbClr val="0000FF"/>
                </a:solidFill>
              </a:rPr>
              <a:t>Blue</a:t>
            </a:r>
            <a:r>
              <a:rPr lang="en-AU" sz="4000" dirty="0"/>
              <a:t> tries to jump the </a:t>
            </a:r>
            <a:r>
              <a:rPr lang="en-AU" sz="4000" b="1" dirty="0">
                <a:solidFill>
                  <a:srgbClr val="FF0000"/>
                </a:solidFill>
              </a:rPr>
              <a:t>red</a:t>
            </a:r>
            <a:r>
              <a:rPr lang="en-AU" sz="4000" dirty="0"/>
              <a:t> but does court damage* before making contact with his ball. The </a:t>
            </a:r>
            <a:r>
              <a:rPr lang="en-AU" sz="4000" b="1" dirty="0">
                <a:solidFill>
                  <a:srgbClr val="0000FF"/>
                </a:solidFill>
              </a:rPr>
              <a:t>blue</a:t>
            </a:r>
            <a:r>
              <a:rPr lang="en-AU" sz="4000" dirty="0"/>
              <a:t> ball goes through the hoop but knocks the </a:t>
            </a:r>
            <a:r>
              <a:rPr lang="en-AU" sz="4000" b="1" dirty="0">
                <a:solidFill>
                  <a:srgbClr val="FF0000"/>
                </a:solidFill>
              </a:rPr>
              <a:t>red</a:t>
            </a:r>
            <a:r>
              <a:rPr lang="en-AU" sz="4000" dirty="0"/>
              <a:t> ball through too.</a:t>
            </a:r>
            <a:endParaRPr lang="en-GB" sz="4000" dirty="0"/>
          </a:p>
          <a:p>
            <a:pPr marL="0" indent="0">
              <a:buNone/>
            </a:pPr>
            <a:endParaRPr lang="en-AU" sz="1100" dirty="0"/>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prstDash val="sys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endParaRPr lang="en-GB" b="1" dirty="0">
              <a:solidFill>
                <a:srgbClr val="FF0000"/>
              </a:solidFill>
            </a:endParaRPr>
          </a:p>
          <a:p>
            <a:pPr marL="0" indent="0">
              <a:buNone/>
            </a:pPr>
            <a:r>
              <a:rPr lang="en-AU" sz="4000" dirty="0"/>
              <a:t>New rule:</a:t>
            </a:r>
            <a:endParaRPr lang="en-GB" sz="4000" dirty="0"/>
          </a:p>
        </p:txBody>
      </p:sp>
      <p:sp>
        <p:nvSpPr>
          <p:cNvPr id="6" name="Content Placeholder 2">
            <a:extLst>
              <a:ext uri="{FF2B5EF4-FFF2-40B4-BE49-F238E27FC236}">
                <a16:creationId xmlns:a16="http://schemas.microsoft.com/office/drawing/2014/main" id="{0BB7C70E-2984-4766-B583-05D67D84541B}"/>
              </a:ext>
            </a:extLst>
          </p:cNvPr>
          <p:cNvSpPr txBox="1">
            <a:spLocks/>
          </p:cNvSpPr>
          <p:nvPr/>
        </p:nvSpPr>
        <p:spPr>
          <a:xfrm>
            <a:off x="120748" y="24959"/>
            <a:ext cx="2899543" cy="495545"/>
          </a:xfrm>
          <a:prstGeom prst="rect">
            <a:avLst/>
          </a:prstGeom>
          <a:ln w="38100">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15</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6353503" y="0"/>
            <a:ext cx="5838496"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endParaRPr lang="en-GB" sz="3200" b="1" dirty="0">
              <a:solidFill>
                <a:srgbClr val="A27B00"/>
              </a:solidFill>
              <a:latin typeface="Times New Roman" pitchFamily="18" charset="0"/>
              <a:cs typeface="Times New Roman" pitchFamily="18"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287709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3023274"/>
          </a:xfrm>
          <a:solidFill>
            <a:schemeClr val="bg1">
              <a:lumMod val="95000"/>
            </a:schemeClr>
          </a:solidFill>
        </p:spPr>
        <p:txBody>
          <a:bodyPr>
            <a:normAutofit/>
          </a:bodyPr>
          <a:lstStyle/>
          <a:p>
            <a:pPr marL="0" indent="0">
              <a:buNone/>
            </a:pPr>
            <a:r>
              <a:rPr lang="en-AU" sz="4000" dirty="0"/>
              <a:t>The </a:t>
            </a:r>
            <a:r>
              <a:rPr lang="en-AU" sz="4000" b="1" dirty="0">
                <a:solidFill>
                  <a:srgbClr val="FF0000"/>
                </a:solidFill>
              </a:rPr>
              <a:t>red</a:t>
            </a:r>
            <a:r>
              <a:rPr lang="en-AU" sz="4000" dirty="0"/>
              <a:t> ball is in the jaws of the hoop (in a hoop running position). </a:t>
            </a:r>
            <a:r>
              <a:rPr lang="en-AU" sz="4000" b="1" dirty="0">
                <a:solidFill>
                  <a:srgbClr val="0000FF"/>
                </a:solidFill>
              </a:rPr>
              <a:t>Blue</a:t>
            </a:r>
            <a:r>
              <a:rPr lang="en-AU" sz="4000" dirty="0"/>
              <a:t> tries to jump the </a:t>
            </a:r>
            <a:r>
              <a:rPr lang="en-AU" sz="4000" b="1" dirty="0">
                <a:solidFill>
                  <a:srgbClr val="FF0000"/>
                </a:solidFill>
              </a:rPr>
              <a:t>red</a:t>
            </a:r>
            <a:r>
              <a:rPr lang="en-AU" sz="4000" dirty="0"/>
              <a:t> but does court damage* before making contact with his ball. The </a:t>
            </a:r>
            <a:r>
              <a:rPr lang="en-AU" sz="4000" b="1" dirty="0">
                <a:solidFill>
                  <a:srgbClr val="0000FF"/>
                </a:solidFill>
              </a:rPr>
              <a:t>blue</a:t>
            </a:r>
            <a:r>
              <a:rPr lang="en-AU" sz="4000" dirty="0"/>
              <a:t> ball goes through the hoop but knocks the </a:t>
            </a:r>
            <a:r>
              <a:rPr lang="en-AU" sz="4000" b="1" dirty="0">
                <a:solidFill>
                  <a:srgbClr val="FF0000"/>
                </a:solidFill>
              </a:rPr>
              <a:t>red</a:t>
            </a:r>
            <a:r>
              <a:rPr lang="en-AU" sz="4000" dirty="0"/>
              <a:t> ball through too.</a:t>
            </a:r>
            <a:endParaRPr lang="en-GB" sz="4000" dirty="0"/>
          </a:p>
          <a:p>
            <a:pPr marL="0" indent="0">
              <a:buNone/>
            </a:pPr>
            <a:endParaRPr lang="en-AU" sz="1100" dirty="0"/>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prstDash val="sys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Non-striking fault</a:t>
            </a:r>
            <a:endParaRPr lang="en-GB" b="1" dirty="0">
              <a:solidFill>
                <a:srgbClr val="FF0000"/>
              </a:solidFill>
            </a:endParaRPr>
          </a:p>
          <a:p>
            <a:pPr marL="0" indent="0">
              <a:buNone/>
            </a:pPr>
            <a:r>
              <a:rPr lang="en-AU" sz="4000" dirty="0"/>
              <a:t>New rule: </a:t>
            </a:r>
            <a:r>
              <a:rPr lang="en-AU" sz="4000" dirty="0">
                <a:solidFill>
                  <a:srgbClr val="FF0000"/>
                </a:solidFill>
              </a:rPr>
              <a:t>Fault</a:t>
            </a:r>
            <a:endParaRPr lang="en-GB" sz="4000" dirty="0"/>
          </a:p>
        </p:txBody>
      </p:sp>
      <p:sp>
        <p:nvSpPr>
          <p:cNvPr id="6" name="Content Placeholder 2">
            <a:extLst>
              <a:ext uri="{FF2B5EF4-FFF2-40B4-BE49-F238E27FC236}">
                <a16:creationId xmlns:a16="http://schemas.microsoft.com/office/drawing/2014/main" id="{0BB7C70E-2984-4766-B583-05D67D84541B}"/>
              </a:ext>
            </a:extLst>
          </p:cNvPr>
          <p:cNvSpPr txBox="1">
            <a:spLocks/>
          </p:cNvSpPr>
          <p:nvPr/>
        </p:nvSpPr>
        <p:spPr>
          <a:xfrm>
            <a:off x="120748" y="24959"/>
            <a:ext cx="2899543" cy="495545"/>
          </a:xfrm>
          <a:prstGeom prst="rect">
            <a:avLst/>
          </a:prstGeom>
          <a:ln w="38100">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15</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5770180" y="0"/>
            <a:ext cx="642182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FF0000"/>
                </a:solidFill>
              </a:rPr>
              <a:t>Fault </a:t>
            </a:r>
            <a:r>
              <a:rPr lang="en-US" sz="3200" dirty="0"/>
              <a:t>where opponent ball runs hoop</a:t>
            </a:r>
            <a:endParaRPr lang="en-GB" sz="3200" b="1" dirty="0">
              <a:solidFill>
                <a:srgbClr val="A27B00"/>
              </a:solidFill>
              <a:latin typeface="Times New Roman" pitchFamily="18" charset="0"/>
              <a:cs typeface="Times New Roman" pitchFamily="18"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287709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3023274"/>
          </a:xfrm>
          <a:solidFill>
            <a:schemeClr val="bg1">
              <a:lumMod val="95000"/>
            </a:schemeClr>
          </a:solidFill>
        </p:spPr>
        <p:txBody>
          <a:bodyPr>
            <a:normAutofit/>
          </a:bodyPr>
          <a:lstStyle/>
          <a:p>
            <a:pPr marL="0" indent="0">
              <a:buNone/>
            </a:pPr>
            <a:r>
              <a:rPr lang="en-AU" sz="4000" dirty="0"/>
              <a:t>The </a:t>
            </a:r>
            <a:r>
              <a:rPr lang="en-AU" sz="4000" b="1" dirty="0">
                <a:solidFill>
                  <a:srgbClr val="FF0000"/>
                </a:solidFill>
              </a:rPr>
              <a:t>red</a:t>
            </a:r>
            <a:r>
              <a:rPr lang="en-AU" sz="4000" dirty="0"/>
              <a:t> ball is in the jaws of the hoop (in a hoop running position). </a:t>
            </a:r>
            <a:r>
              <a:rPr lang="en-AU" sz="4000" b="1" dirty="0">
                <a:solidFill>
                  <a:srgbClr val="0000FF"/>
                </a:solidFill>
              </a:rPr>
              <a:t>Blue</a:t>
            </a:r>
            <a:r>
              <a:rPr lang="en-AU" sz="4000" dirty="0"/>
              <a:t> tries to jump the </a:t>
            </a:r>
            <a:r>
              <a:rPr lang="en-AU" sz="4000" b="1" dirty="0">
                <a:solidFill>
                  <a:srgbClr val="FF0000"/>
                </a:solidFill>
              </a:rPr>
              <a:t>red</a:t>
            </a:r>
            <a:r>
              <a:rPr lang="en-AU" sz="4000" dirty="0"/>
              <a:t> but does court damage* before making contact with his ball. The </a:t>
            </a:r>
            <a:r>
              <a:rPr lang="en-AU" sz="4000" b="1" dirty="0">
                <a:solidFill>
                  <a:srgbClr val="0000FF"/>
                </a:solidFill>
              </a:rPr>
              <a:t>blue</a:t>
            </a:r>
            <a:r>
              <a:rPr lang="en-AU" sz="4000" dirty="0"/>
              <a:t> ball goes through the hoop but knocks the </a:t>
            </a:r>
            <a:r>
              <a:rPr lang="en-AU" sz="4000" b="1" dirty="0">
                <a:solidFill>
                  <a:srgbClr val="FF0000"/>
                </a:solidFill>
              </a:rPr>
              <a:t>red</a:t>
            </a:r>
            <a:r>
              <a:rPr lang="en-AU" sz="4000" dirty="0"/>
              <a:t> ball through too.</a:t>
            </a:r>
            <a:endParaRPr lang="en-GB" sz="4000" dirty="0"/>
          </a:p>
          <a:p>
            <a:pPr marL="0" indent="0">
              <a:buNone/>
            </a:pPr>
            <a:endParaRPr lang="en-AU" sz="1100" dirty="0"/>
          </a:p>
          <a:p>
            <a:pPr marL="0" indent="0">
              <a:buNone/>
            </a:pPr>
            <a:endParaRPr lang="en-GB" dirty="0"/>
          </a:p>
        </p:txBody>
      </p:sp>
      <p:sp>
        <p:nvSpPr>
          <p:cNvPr id="6" name="Content Placeholder 2">
            <a:extLst>
              <a:ext uri="{FF2B5EF4-FFF2-40B4-BE49-F238E27FC236}">
                <a16:creationId xmlns:a16="http://schemas.microsoft.com/office/drawing/2014/main" id="{0BB7C70E-2984-4766-B583-05D67D84541B}"/>
              </a:ext>
            </a:extLst>
          </p:cNvPr>
          <p:cNvSpPr txBox="1">
            <a:spLocks/>
          </p:cNvSpPr>
          <p:nvPr/>
        </p:nvSpPr>
        <p:spPr>
          <a:xfrm>
            <a:off x="120748" y="24959"/>
            <a:ext cx="2899543" cy="495545"/>
          </a:xfrm>
          <a:prstGeom prst="rect">
            <a:avLst/>
          </a:prstGeom>
          <a:ln w="38100">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15</a:t>
            </a:r>
            <a:endParaRPr lang="en-GB"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6C176855-B4B5-4015-8896-E09D020AF0D1}"/>
              </a:ext>
            </a:extLst>
          </p:cNvPr>
          <p:cNvSpPr txBox="1">
            <a:spLocks/>
          </p:cNvSpPr>
          <p:nvPr/>
        </p:nvSpPr>
        <p:spPr>
          <a:xfrm>
            <a:off x="838200" y="4100924"/>
            <a:ext cx="10515600" cy="2468879"/>
          </a:xfrm>
          <a:prstGeom prst="rect">
            <a:avLst/>
          </a:prstGeom>
          <a:ln w="57150">
            <a:solidFill>
              <a:srgbClr val="C00000"/>
            </a:solidFill>
            <a:prstDash val="sys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lnSpc>
                <a:spcPct val="80000"/>
              </a:lnSpc>
              <a:buNone/>
            </a:pPr>
            <a:r>
              <a:rPr lang="en-AU" sz="4000" dirty="0"/>
              <a:t>Remedy: </a:t>
            </a:r>
            <a:r>
              <a:rPr lang="en-AU" sz="4000" dirty="0" err="1">
                <a:solidFill>
                  <a:srgbClr val="FF0000"/>
                </a:solidFill>
              </a:rPr>
              <a:t>Red&amp;Yellow</a:t>
            </a:r>
            <a:r>
              <a:rPr lang="en-AU" sz="4000" dirty="0">
                <a:solidFill>
                  <a:srgbClr val="FF0000"/>
                </a:solidFill>
              </a:rPr>
              <a:t> </a:t>
            </a:r>
            <a:r>
              <a:rPr lang="en-AU" sz="4000" dirty="0"/>
              <a:t>can choose leave the </a:t>
            </a:r>
            <a:r>
              <a:rPr lang="en-AU" sz="4000" b="1" dirty="0">
                <a:solidFill>
                  <a:srgbClr val="0000FF"/>
                </a:solidFill>
              </a:rPr>
              <a:t>blue </a:t>
            </a:r>
            <a:r>
              <a:rPr lang="en-AU" sz="4000" dirty="0"/>
              <a:t>and </a:t>
            </a:r>
            <a:r>
              <a:rPr lang="en-AU" sz="4000" b="1" dirty="0">
                <a:solidFill>
                  <a:srgbClr val="FF0000"/>
                </a:solidFill>
              </a:rPr>
              <a:t>red</a:t>
            </a:r>
            <a:r>
              <a:rPr lang="en-AU" sz="4000" dirty="0"/>
              <a:t> balls </a:t>
            </a:r>
            <a:r>
              <a:rPr lang="en-GB" sz="4000" dirty="0"/>
              <a:t>where they stopped </a:t>
            </a:r>
            <a:r>
              <a:rPr lang="en-GB" sz="4000" b="1" dirty="0"/>
              <a:t>and score the hoop </a:t>
            </a:r>
            <a:r>
              <a:rPr lang="en-GB" sz="4000" dirty="0"/>
              <a:t>or have them replaced.</a:t>
            </a:r>
          </a:p>
          <a:p>
            <a:pPr marL="1892300" indent="-2349500">
              <a:buNone/>
            </a:pPr>
            <a:r>
              <a:rPr lang="en-GB" sz="4000" dirty="0"/>
              <a:t> To play:  </a:t>
            </a:r>
            <a:r>
              <a:rPr lang="en-GB" sz="4000" b="1" dirty="0">
                <a:solidFill>
                  <a:srgbClr val="FF0000"/>
                </a:solidFill>
              </a:rPr>
              <a:t>Red</a:t>
            </a:r>
            <a:endParaRPr lang="en-GB" sz="4000" dirty="0"/>
          </a:p>
        </p:txBody>
      </p:sp>
      <p:sp>
        <p:nvSpPr>
          <p:cNvPr id="8" name="Content Placeholder 2">
            <a:extLst>
              <a:ext uri="{FF2B5EF4-FFF2-40B4-BE49-F238E27FC236}">
                <a16:creationId xmlns:a16="http://schemas.microsoft.com/office/drawing/2014/main" id="{B3719670-E654-41F4-B0AA-78EDA59B9330}"/>
              </a:ext>
            </a:extLst>
          </p:cNvPr>
          <p:cNvSpPr txBox="1">
            <a:spLocks/>
          </p:cNvSpPr>
          <p:nvPr/>
        </p:nvSpPr>
        <p:spPr>
          <a:xfrm>
            <a:off x="5770180" y="0"/>
            <a:ext cx="6421820"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FF0000"/>
                </a:solidFill>
              </a:rPr>
              <a:t>Fault </a:t>
            </a:r>
            <a:r>
              <a:rPr lang="en-US" sz="3200" dirty="0"/>
              <a:t>where opponent ball runs hoop</a:t>
            </a:r>
            <a:endParaRPr lang="en-GB" sz="3200" b="1" dirty="0">
              <a:solidFill>
                <a:srgbClr val="A27B00"/>
              </a:solidFill>
              <a:latin typeface="Times New Roman" pitchFamily="18" charset="0"/>
              <a:cs typeface="Times New Roman" pitchFamily="18"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287709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2"/>
            <a:ext cx="10515600" cy="3759955"/>
          </a:xfrm>
          <a:noFill/>
        </p:spPr>
        <p:txBody>
          <a:bodyPr>
            <a:normAutofit/>
          </a:bodyPr>
          <a:lstStyle/>
          <a:p>
            <a:pPr marL="0" indent="0">
              <a:buNone/>
            </a:pPr>
            <a:r>
              <a:rPr lang="en-AU" sz="3200" dirty="0"/>
              <a:t>The owner of </a:t>
            </a:r>
            <a:r>
              <a:rPr lang="en-AU" sz="3200" b="1" dirty="0">
                <a:solidFill>
                  <a:srgbClr val="0000FF"/>
                </a:solidFill>
              </a:rPr>
              <a:t>blue</a:t>
            </a:r>
            <a:r>
              <a:rPr lang="en-AU" sz="3200" dirty="0"/>
              <a:t> plays the </a:t>
            </a:r>
            <a:r>
              <a:rPr lang="en-AU" sz="3200" b="1" dirty="0">
                <a:solidFill>
                  <a:srgbClr val="0000FF"/>
                </a:solidFill>
              </a:rPr>
              <a:t>blue</a:t>
            </a:r>
            <a:r>
              <a:rPr lang="en-AU" sz="3200" dirty="0"/>
              <a:t> ball, and does court damage which was not noticed at first. The ball looks like it might run the hoop but, before it does, it is knocked away by the moving  </a:t>
            </a:r>
            <a:r>
              <a:rPr lang="en-AU" sz="3200" b="1" dirty="0">
                <a:solidFill>
                  <a:srgbClr val="00B050"/>
                </a:solidFill>
              </a:rPr>
              <a:t>green</a:t>
            </a:r>
            <a:r>
              <a:rPr lang="en-AU" sz="3200" dirty="0"/>
              <a:t> ball. The </a:t>
            </a:r>
            <a:r>
              <a:rPr lang="en-AU" sz="3200" b="1" dirty="0">
                <a:solidFill>
                  <a:srgbClr val="0000FF"/>
                </a:solidFill>
              </a:rPr>
              <a:t>blue</a:t>
            </a:r>
            <a:r>
              <a:rPr lang="en-AU" sz="3200" dirty="0"/>
              <a:t> ball is replaced and played again. This time it does run the hoop. Play is stopped because the court damage in the previous stroke was then noticed. Is it too late to deal with the possible fault in the previous stroke?</a:t>
            </a:r>
          </a:p>
          <a:p>
            <a:pPr marL="0" indent="0">
              <a:buNone/>
            </a:pPr>
            <a:endParaRPr lang="en-AU" sz="3600" dirty="0"/>
          </a:p>
          <a:p>
            <a:pPr marL="0" indent="0">
              <a:lnSpc>
                <a:spcPct val="80000"/>
              </a:lnSpc>
              <a:spcBef>
                <a:spcPts val="1200"/>
              </a:spcBef>
              <a:buNone/>
            </a:pPr>
            <a:endParaRPr lang="en-AU" sz="3000" dirty="0">
              <a:solidFill>
                <a:srgbClr val="406FC4"/>
              </a:solidFill>
            </a:endParaRPr>
          </a:p>
          <a:p>
            <a:pPr marL="0" indent="0">
              <a:lnSpc>
                <a:spcPct val="80000"/>
              </a:lnSpc>
              <a:spcBef>
                <a:spcPts val="1200"/>
              </a:spcBef>
              <a:buNone/>
            </a:pPr>
            <a:endParaRPr lang="en-GB" sz="3600" dirty="0"/>
          </a:p>
          <a:p>
            <a:pPr marL="0" indent="0">
              <a:buNone/>
            </a:pPr>
            <a:endParaRPr lang="en-AU" sz="1100" dirty="0"/>
          </a:p>
          <a:p>
            <a:pPr marL="0" indent="0">
              <a:buNone/>
            </a:pPr>
            <a:endParaRPr lang="en-GB" dirty="0"/>
          </a:p>
        </p:txBody>
      </p:sp>
      <p:sp>
        <p:nvSpPr>
          <p:cNvPr id="7" name="Content Placeholder 2">
            <a:extLst>
              <a:ext uri="{FF2B5EF4-FFF2-40B4-BE49-F238E27FC236}">
                <a16:creationId xmlns:a16="http://schemas.microsoft.com/office/drawing/2014/main" id="{0EC5CEC6-9A13-4A58-A245-369B15969F2E}"/>
              </a:ext>
            </a:extLst>
          </p:cNvPr>
          <p:cNvSpPr txBox="1">
            <a:spLocks/>
          </p:cNvSpPr>
          <p:nvPr/>
        </p:nvSpPr>
        <p:spPr>
          <a:xfrm>
            <a:off x="838200" y="4951829"/>
            <a:ext cx="10515600" cy="1707709"/>
          </a:xfrm>
          <a:prstGeom prst="rect">
            <a:avLst/>
          </a:prstGeom>
          <a:ln w="57150">
            <a:solidFill>
              <a:srgbClr val="C00000"/>
            </a:solidFill>
            <a:prstDash val="solid"/>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Not too late to deal with the fault*</a:t>
            </a:r>
            <a:endParaRPr lang="en-GB" sz="3600" dirty="0">
              <a:solidFill>
                <a:srgbClr val="406FC4"/>
              </a:solidFill>
            </a:endParaRPr>
          </a:p>
          <a:p>
            <a:pPr marL="0" indent="0">
              <a:buNone/>
            </a:pPr>
            <a:r>
              <a:rPr lang="en-AU" sz="4000" dirty="0"/>
              <a:t>New rule:</a:t>
            </a:r>
            <a:endParaRPr lang="en-GB" sz="4000" dirty="0"/>
          </a:p>
        </p:txBody>
      </p:sp>
      <p:sp>
        <p:nvSpPr>
          <p:cNvPr id="6" name="Content Placeholder 2">
            <a:extLst>
              <a:ext uri="{FF2B5EF4-FFF2-40B4-BE49-F238E27FC236}">
                <a16:creationId xmlns:a16="http://schemas.microsoft.com/office/drawing/2014/main" id="{5BC75CAF-1163-4039-A7DE-9AE560A49600}"/>
              </a:ext>
            </a:extLst>
          </p:cNvPr>
          <p:cNvSpPr txBox="1">
            <a:spLocks/>
          </p:cNvSpPr>
          <p:nvPr/>
        </p:nvSpPr>
        <p:spPr>
          <a:xfrm>
            <a:off x="120748" y="24959"/>
            <a:ext cx="4167473" cy="495545"/>
          </a:xfrm>
          <a:prstGeom prst="rect">
            <a:avLst/>
          </a:prstGeom>
          <a:ln w="38100">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Limit-of-Claims-example 1</a:t>
            </a:r>
            <a:endParaRPr lang="en-GB"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4461642" y="0"/>
            <a:ext cx="773035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8917820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2"/>
            <a:ext cx="10515600" cy="3759955"/>
          </a:xfrm>
          <a:solidFill>
            <a:schemeClr val="bg1">
              <a:lumMod val="95000"/>
            </a:schemeClr>
          </a:solidFill>
        </p:spPr>
        <p:txBody>
          <a:bodyPr>
            <a:normAutofit/>
          </a:bodyPr>
          <a:lstStyle/>
          <a:p>
            <a:pPr marL="0" indent="0">
              <a:buNone/>
            </a:pPr>
            <a:r>
              <a:rPr lang="en-AU" sz="3200" dirty="0"/>
              <a:t>The owner of </a:t>
            </a:r>
            <a:r>
              <a:rPr lang="en-AU" sz="3200" b="1" dirty="0">
                <a:solidFill>
                  <a:srgbClr val="0000FF"/>
                </a:solidFill>
              </a:rPr>
              <a:t>blue</a:t>
            </a:r>
            <a:r>
              <a:rPr lang="en-AU" sz="3200" dirty="0"/>
              <a:t> plays the </a:t>
            </a:r>
            <a:r>
              <a:rPr lang="en-AU" sz="3200" b="1" dirty="0">
                <a:solidFill>
                  <a:srgbClr val="0000FF"/>
                </a:solidFill>
              </a:rPr>
              <a:t>blue</a:t>
            </a:r>
            <a:r>
              <a:rPr lang="en-AU" sz="3200" dirty="0"/>
              <a:t> ball, and does court damage which was not noticed at first. The ball looks like it might run the hoop but, before it does, it is knocked away by the moving  </a:t>
            </a:r>
            <a:r>
              <a:rPr lang="en-AU" sz="3200" b="1" dirty="0">
                <a:solidFill>
                  <a:srgbClr val="00B050"/>
                </a:solidFill>
              </a:rPr>
              <a:t>green</a:t>
            </a:r>
            <a:r>
              <a:rPr lang="en-AU" sz="3200" dirty="0"/>
              <a:t> ball. The </a:t>
            </a:r>
            <a:r>
              <a:rPr lang="en-AU" sz="3200" b="1" dirty="0">
                <a:solidFill>
                  <a:srgbClr val="0000FF"/>
                </a:solidFill>
              </a:rPr>
              <a:t>blue</a:t>
            </a:r>
            <a:r>
              <a:rPr lang="en-AU" sz="3200" dirty="0"/>
              <a:t> ball is replaced and played again. This time it does run the hoop. Play is stopped because the court damage in the previous stroke was then noticed. Is it too late to deal with the possible fault in the previous stroke?</a:t>
            </a:r>
          </a:p>
          <a:p>
            <a:pPr marL="0" indent="0">
              <a:buNone/>
            </a:pPr>
            <a:endParaRPr lang="en-AU" sz="3600" dirty="0"/>
          </a:p>
          <a:p>
            <a:pPr marL="0" indent="0">
              <a:lnSpc>
                <a:spcPct val="80000"/>
              </a:lnSpc>
              <a:spcBef>
                <a:spcPts val="1200"/>
              </a:spcBef>
              <a:buNone/>
            </a:pPr>
            <a:endParaRPr lang="en-AU" sz="3000" dirty="0">
              <a:solidFill>
                <a:srgbClr val="406FC4"/>
              </a:solidFill>
            </a:endParaRPr>
          </a:p>
          <a:p>
            <a:pPr marL="0" indent="0">
              <a:lnSpc>
                <a:spcPct val="80000"/>
              </a:lnSpc>
              <a:spcBef>
                <a:spcPts val="1200"/>
              </a:spcBef>
              <a:buNone/>
            </a:pPr>
            <a:endParaRPr lang="en-GB" sz="3600" dirty="0"/>
          </a:p>
          <a:p>
            <a:pPr marL="0" indent="0">
              <a:buNone/>
            </a:pPr>
            <a:endParaRPr lang="en-AU" sz="1100" dirty="0"/>
          </a:p>
          <a:p>
            <a:pPr marL="0" indent="0">
              <a:buNone/>
            </a:pPr>
            <a:endParaRPr lang="en-GB" dirty="0"/>
          </a:p>
        </p:txBody>
      </p:sp>
      <p:sp>
        <p:nvSpPr>
          <p:cNvPr id="7" name="Content Placeholder 2">
            <a:extLst>
              <a:ext uri="{FF2B5EF4-FFF2-40B4-BE49-F238E27FC236}">
                <a16:creationId xmlns:a16="http://schemas.microsoft.com/office/drawing/2014/main" id="{0EC5CEC6-9A13-4A58-A245-369B15969F2E}"/>
              </a:ext>
            </a:extLst>
          </p:cNvPr>
          <p:cNvSpPr txBox="1">
            <a:spLocks/>
          </p:cNvSpPr>
          <p:nvPr/>
        </p:nvSpPr>
        <p:spPr>
          <a:xfrm>
            <a:off x="838200" y="4951829"/>
            <a:ext cx="10515600" cy="1707709"/>
          </a:xfrm>
          <a:prstGeom prst="rect">
            <a:avLst/>
          </a:prstGeom>
          <a:ln w="57150">
            <a:solidFill>
              <a:srgbClr val="C00000"/>
            </a:solidFill>
            <a:prstDash val="solid"/>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Not too late to deal with the fault*</a:t>
            </a:r>
            <a:endParaRPr lang="en-GB" sz="3600" dirty="0">
              <a:solidFill>
                <a:srgbClr val="406FC4"/>
              </a:solidFill>
            </a:endParaRPr>
          </a:p>
          <a:p>
            <a:pPr marL="0" indent="0">
              <a:buNone/>
            </a:pPr>
            <a:r>
              <a:rPr lang="en-AU" sz="4000" dirty="0"/>
              <a:t>New rule: Too late to deal with the fault</a:t>
            </a:r>
            <a:endParaRPr lang="en-GB" sz="4000" dirty="0"/>
          </a:p>
        </p:txBody>
      </p:sp>
      <p:sp>
        <p:nvSpPr>
          <p:cNvPr id="6" name="Content Placeholder 2">
            <a:extLst>
              <a:ext uri="{FF2B5EF4-FFF2-40B4-BE49-F238E27FC236}">
                <a16:creationId xmlns:a16="http://schemas.microsoft.com/office/drawing/2014/main" id="{5BC75CAF-1163-4039-A7DE-9AE560A49600}"/>
              </a:ext>
            </a:extLst>
          </p:cNvPr>
          <p:cNvSpPr txBox="1">
            <a:spLocks/>
          </p:cNvSpPr>
          <p:nvPr/>
        </p:nvSpPr>
        <p:spPr>
          <a:xfrm>
            <a:off x="120748" y="24959"/>
            <a:ext cx="4167473" cy="495545"/>
          </a:xfrm>
          <a:prstGeom prst="rect">
            <a:avLst/>
          </a:prstGeom>
          <a:ln w="38100">
            <a:solidFill>
              <a:schemeClr val="accent2"/>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Limit-of-Claims-example 1</a:t>
            </a:r>
            <a:endParaRPr lang="en-GB" dirty="0">
              <a:solidFill>
                <a:srgbClr val="FF0000"/>
              </a:solidFill>
            </a:endParaRPr>
          </a:p>
          <a:p>
            <a:pPr marL="0" indent="0">
              <a:buFont typeface="Arial" panose="020B0604020202020204" pitchFamily="34" charset="0"/>
              <a:buNone/>
            </a:pPr>
            <a:endParaRPr lang="en-GB" dirty="0"/>
          </a:p>
        </p:txBody>
      </p:sp>
      <p:sp>
        <p:nvSpPr>
          <p:cNvPr id="8" name="Content Placeholder 2">
            <a:extLst>
              <a:ext uri="{FF2B5EF4-FFF2-40B4-BE49-F238E27FC236}">
                <a16:creationId xmlns:a16="http://schemas.microsoft.com/office/drawing/2014/main" id="{86D94320-DBF7-4E4F-920F-FBF20E0016C0}"/>
              </a:ext>
            </a:extLst>
          </p:cNvPr>
          <p:cNvSpPr txBox="1">
            <a:spLocks/>
          </p:cNvSpPr>
          <p:nvPr/>
        </p:nvSpPr>
        <p:spPr>
          <a:xfrm>
            <a:off x="4461642" y="0"/>
            <a:ext cx="7730358"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554596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4037428"/>
          </a:xfrm>
        </p:spPr>
        <p:txBody>
          <a:bodyPr/>
          <a:lstStyle/>
          <a:p>
            <a:pPr marL="0" indent="0">
              <a:buNone/>
            </a:pPr>
            <a:r>
              <a:rPr lang="en-AU" sz="4000" dirty="0"/>
              <a:t>Owner of </a:t>
            </a:r>
            <a:r>
              <a:rPr lang="en-AU" sz="4000" b="1" dirty="0">
                <a:solidFill>
                  <a:srgbClr val="0000FF"/>
                </a:solidFill>
              </a:rPr>
              <a:t>blue</a:t>
            </a:r>
            <a:r>
              <a:rPr lang="en-AU" sz="4000" dirty="0"/>
              <a:t> has a hampered shot. When he plays his ball, he braces an arm by resting it against his thigh.</a:t>
            </a:r>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Striking fault</a:t>
            </a:r>
            <a:endParaRPr lang="en-GB" sz="4000" dirty="0">
              <a:solidFill>
                <a:srgbClr val="FF0000"/>
              </a:solidFill>
            </a:endParaRPr>
          </a:p>
          <a:p>
            <a:pPr marL="0" indent="0">
              <a:buNone/>
            </a:pPr>
            <a:r>
              <a:rPr lang="en-AU" sz="4000" dirty="0"/>
              <a:t>New rule:</a:t>
            </a:r>
            <a:endParaRPr lang="en-GB" sz="4000" dirty="0"/>
          </a:p>
        </p:txBody>
      </p:sp>
      <p:sp>
        <p:nvSpPr>
          <p:cNvPr id="6" name="Content Placeholder 2">
            <a:extLst>
              <a:ext uri="{FF2B5EF4-FFF2-40B4-BE49-F238E27FC236}">
                <a16:creationId xmlns:a16="http://schemas.microsoft.com/office/drawing/2014/main" id="{B86E3798-DCDA-4442-AA2A-1940856A9A93}"/>
              </a:ext>
            </a:extLst>
          </p:cNvPr>
          <p:cNvSpPr txBox="1">
            <a:spLocks/>
          </p:cNvSpPr>
          <p:nvPr/>
        </p:nvSpPr>
        <p:spPr>
          <a:xfrm>
            <a:off x="120748" y="24959"/>
            <a:ext cx="2899543" cy="495545"/>
          </a:xfrm>
          <a:prstGeom prst="rect">
            <a:avLst/>
          </a:prstGeom>
          <a:ln w="38100">
            <a:solidFill>
              <a:srgbClr val="00B05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19</a:t>
            </a:r>
            <a:endParaRPr lang="en-GB"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4017025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928765"/>
          </a:xfrm>
          <a:solidFill>
            <a:schemeClr val="bg1">
              <a:lumMod val="85000"/>
            </a:schemeClr>
          </a:solidFill>
        </p:spPr>
        <p:txBody>
          <a:bodyPr/>
          <a:lstStyle/>
          <a:p>
            <a:pPr marL="0" indent="0">
              <a:buNone/>
            </a:pPr>
            <a:r>
              <a:rPr lang="en-AU" sz="4000" dirty="0"/>
              <a:t>Owner of </a:t>
            </a:r>
            <a:r>
              <a:rPr lang="en-AU" sz="4000" b="1" dirty="0">
                <a:solidFill>
                  <a:srgbClr val="0000FF"/>
                </a:solidFill>
              </a:rPr>
              <a:t>blue</a:t>
            </a:r>
            <a:r>
              <a:rPr lang="en-AU" sz="4000" dirty="0"/>
              <a:t> has a hampered shot. When he plays his ball, he braces an arm by resting it against his thigh.</a:t>
            </a:r>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Striking fault</a:t>
            </a:r>
            <a:endParaRPr lang="en-GB" sz="4000" dirty="0">
              <a:solidFill>
                <a:srgbClr val="FF0000"/>
              </a:solidFill>
            </a:endParaRPr>
          </a:p>
          <a:p>
            <a:pPr marL="0" indent="0">
              <a:buNone/>
            </a:pPr>
            <a:r>
              <a:rPr lang="en-AU" sz="4000" dirty="0"/>
              <a:t>New rule: </a:t>
            </a:r>
            <a:r>
              <a:rPr lang="en-AU" sz="4000" dirty="0">
                <a:solidFill>
                  <a:srgbClr val="00A000"/>
                </a:solidFill>
              </a:rPr>
              <a:t>Not a fault</a:t>
            </a:r>
            <a:endParaRPr lang="en-GB" sz="4000" dirty="0">
              <a:solidFill>
                <a:srgbClr val="00A000"/>
              </a:solidFill>
            </a:endParaRPr>
          </a:p>
        </p:txBody>
      </p:sp>
      <p:sp>
        <p:nvSpPr>
          <p:cNvPr id="6" name="Content Placeholder 2">
            <a:extLst>
              <a:ext uri="{FF2B5EF4-FFF2-40B4-BE49-F238E27FC236}">
                <a16:creationId xmlns:a16="http://schemas.microsoft.com/office/drawing/2014/main" id="{1AD149B7-9C0B-4E77-8595-1E531F19BD3F}"/>
              </a:ext>
            </a:extLst>
          </p:cNvPr>
          <p:cNvSpPr txBox="1">
            <a:spLocks/>
          </p:cNvSpPr>
          <p:nvPr/>
        </p:nvSpPr>
        <p:spPr>
          <a:xfrm>
            <a:off x="120748" y="24959"/>
            <a:ext cx="2899543" cy="495545"/>
          </a:xfrm>
          <a:prstGeom prst="rect">
            <a:avLst/>
          </a:prstGeom>
          <a:ln w="38100">
            <a:solidFill>
              <a:srgbClr val="00B05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19</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9084364" y="0"/>
            <a:ext cx="3107635"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00B050"/>
                </a:solidFill>
              </a:rPr>
              <a:t>Not a Fault now</a:t>
            </a:r>
            <a:endParaRPr lang="en-GB" sz="3200" b="1" dirty="0">
              <a:solidFill>
                <a:srgbClr val="00B050"/>
              </a:solidFill>
              <a:latin typeface="Times New Roman" pitchFamily="18" charset="0"/>
              <a:cs typeface="Times New Roman" pitchFamily="18"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12739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2413674"/>
          </a:xfrm>
          <a:solidFill>
            <a:schemeClr val="bg1">
              <a:lumMod val="85000"/>
            </a:schemeClr>
          </a:solidFill>
        </p:spPr>
        <p:txBody>
          <a:bodyPr/>
          <a:lstStyle/>
          <a:p>
            <a:pPr marL="0" indent="0">
              <a:buNone/>
            </a:pPr>
            <a:r>
              <a:rPr lang="en-AU" sz="4000" dirty="0"/>
              <a:t>Owner of </a:t>
            </a:r>
            <a:r>
              <a:rPr lang="en-AU" sz="4000" b="1" dirty="0">
                <a:solidFill>
                  <a:srgbClr val="0000FF"/>
                </a:solidFill>
              </a:rPr>
              <a:t>blue</a:t>
            </a:r>
            <a:r>
              <a:rPr lang="en-AU" sz="4000" dirty="0"/>
              <a:t> has a hampered shot and so plays it as a sweep shot (i.e. with the shaft of the mallet horizontal and close to the ground). He uses one hand as a pivot by resting it on the ground.</a:t>
            </a:r>
          </a:p>
          <a:p>
            <a:pPr marL="0" indent="0">
              <a:buNone/>
            </a:pPr>
            <a:endParaRPr lang="en-GB" dirty="0"/>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Striking fault</a:t>
            </a:r>
            <a:endParaRPr lang="en-GB" sz="4000" dirty="0">
              <a:solidFill>
                <a:srgbClr val="FF0000"/>
              </a:solidFill>
            </a:endParaRPr>
          </a:p>
          <a:p>
            <a:pPr marL="0" indent="0">
              <a:buNone/>
            </a:pPr>
            <a:r>
              <a:rPr lang="en-AU" sz="4000" dirty="0"/>
              <a:t>New rule: </a:t>
            </a:r>
            <a:r>
              <a:rPr lang="en-AU" sz="4000" dirty="0">
                <a:solidFill>
                  <a:srgbClr val="00A000"/>
                </a:solidFill>
              </a:rPr>
              <a:t>Not a fault</a:t>
            </a:r>
            <a:endParaRPr lang="en-GB" sz="4000" dirty="0">
              <a:solidFill>
                <a:srgbClr val="00A000"/>
              </a:solidFill>
            </a:endParaRPr>
          </a:p>
        </p:txBody>
      </p:sp>
      <p:sp>
        <p:nvSpPr>
          <p:cNvPr id="6" name="Content Placeholder 2">
            <a:extLst>
              <a:ext uri="{FF2B5EF4-FFF2-40B4-BE49-F238E27FC236}">
                <a16:creationId xmlns:a16="http://schemas.microsoft.com/office/drawing/2014/main" id="{863903E8-E8F5-45C5-B384-4483B4377720}"/>
              </a:ext>
            </a:extLst>
          </p:cNvPr>
          <p:cNvSpPr txBox="1">
            <a:spLocks/>
          </p:cNvSpPr>
          <p:nvPr/>
        </p:nvSpPr>
        <p:spPr>
          <a:xfrm>
            <a:off x="120748" y="24959"/>
            <a:ext cx="2899543" cy="495545"/>
          </a:xfrm>
          <a:prstGeom prst="rect">
            <a:avLst/>
          </a:prstGeom>
          <a:ln w="38100">
            <a:solidFill>
              <a:srgbClr val="00B05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20</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9084364" y="0"/>
            <a:ext cx="3107635"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00B050"/>
                </a:solidFill>
              </a:rPr>
              <a:t>Not a Fault now</a:t>
            </a:r>
            <a:endParaRPr lang="en-GB" sz="3200" b="1" dirty="0">
              <a:solidFill>
                <a:srgbClr val="00B050"/>
              </a:solidFill>
              <a:latin typeface="Times New Roman" pitchFamily="18" charset="0"/>
              <a:cs typeface="Times New Roman" pitchFamily="18" charset="0"/>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2375235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796DFBC-FAFB-402E-86E8-2B96244B615E}"/>
              </a:ext>
            </a:extLst>
          </p:cNvPr>
          <p:cNvGraphicFramePr>
            <a:graphicFrameLocks noGrp="1"/>
          </p:cNvGraphicFramePr>
          <p:nvPr>
            <p:extLst>
              <p:ext uri="{D42A27DB-BD31-4B8C-83A1-F6EECF244321}">
                <p14:modId xmlns:p14="http://schemas.microsoft.com/office/powerpoint/2010/main" val="3895530591"/>
              </p:ext>
            </p:extLst>
          </p:nvPr>
        </p:nvGraphicFramePr>
        <p:xfrm>
          <a:off x="1960507" y="1021080"/>
          <a:ext cx="8270985" cy="4815840"/>
        </p:xfrm>
        <a:graphic>
          <a:graphicData uri="http://schemas.openxmlformats.org/drawingml/2006/table">
            <a:tbl>
              <a:tblPr firstRow="1" bandRow="1">
                <a:tableStyleId>{5C22544A-7EE6-4342-B048-85BDC9FD1C3A}</a:tableStyleId>
              </a:tblPr>
              <a:tblGrid>
                <a:gridCol w="1216342">
                  <a:extLst>
                    <a:ext uri="{9D8B030D-6E8A-4147-A177-3AD203B41FA5}">
                      <a16:colId xmlns:a16="http://schemas.microsoft.com/office/drawing/2014/main" val="3776837754"/>
                    </a:ext>
                  </a:extLst>
                </a:gridCol>
                <a:gridCol w="208280">
                  <a:extLst>
                    <a:ext uri="{9D8B030D-6E8A-4147-A177-3AD203B41FA5}">
                      <a16:colId xmlns:a16="http://schemas.microsoft.com/office/drawing/2014/main" val="3544376855"/>
                    </a:ext>
                  </a:extLst>
                </a:gridCol>
                <a:gridCol w="1216343">
                  <a:extLst>
                    <a:ext uri="{9D8B030D-6E8A-4147-A177-3AD203B41FA5}">
                      <a16:colId xmlns:a16="http://schemas.microsoft.com/office/drawing/2014/main" val="222565311"/>
                    </a:ext>
                  </a:extLst>
                </a:gridCol>
                <a:gridCol w="5630020">
                  <a:extLst>
                    <a:ext uri="{9D8B030D-6E8A-4147-A177-3AD203B41FA5}">
                      <a16:colId xmlns:a16="http://schemas.microsoft.com/office/drawing/2014/main" val="655464588"/>
                    </a:ext>
                  </a:extLst>
                </a:gridCol>
              </a:tblGrid>
              <a:tr h="387326">
                <a:tc>
                  <a:txBody>
                    <a:bodyPr/>
                    <a:lstStyle/>
                    <a:p>
                      <a:pPr algn="r"/>
                      <a:r>
                        <a:rPr lang="en-AU" sz="2400" dirty="0"/>
                        <a:t>Time</a:t>
                      </a:r>
                      <a:endParaRPr lang="en-GB" sz="2400" dirty="0"/>
                    </a:p>
                  </a:txBody>
                  <a:tcPr/>
                </a:tc>
                <a:tc>
                  <a:txBody>
                    <a:bodyPr/>
                    <a:lstStyle/>
                    <a:p>
                      <a:endParaRPr lang="en-GB" sz="2400" dirty="0"/>
                    </a:p>
                  </a:txBody>
                  <a:tcPr/>
                </a:tc>
                <a:tc>
                  <a:txBody>
                    <a:bodyPr/>
                    <a:lstStyle/>
                    <a:p>
                      <a:endParaRPr lang="en-GB" sz="2400" dirty="0"/>
                    </a:p>
                  </a:txBody>
                  <a:tcPr/>
                </a:tc>
                <a:tc>
                  <a:txBody>
                    <a:bodyPr/>
                    <a:lstStyle/>
                    <a:p>
                      <a:r>
                        <a:rPr lang="en-AU" sz="2400" dirty="0"/>
                        <a:t>Topic</a:t>
                      </a:r>
                      <a:endParaRPr lang="en-GB" sz="2400" dirty="0"/>
                    </a:p>
                  </a:txBody>
                  <a:tcPr/>
                </a:tc>
                <a:extLst>
                  <a:ext uri="{0D108BD9-81ED-4DB2-BD59-A6C34878D82A}">
                    <a16:rowId xmlns:a16="http://schemas.microsoft.com/office/drawing/2014/main" val="877488014"/>
                  </a:ext>
                </a:extLst>
              </a:tr>
              <a:tr h="335683">
                <a:tc>
                  <a:txBody>
                    <a:bodyPr/>
                    <a:lstStyle/>
                    <a:p>
                      <a:pPr algn="r"/>
                      <a:r>
                        <a:rPr lang="en-AU" sz="2000" dirty="0"/>
                        <a:t>10:30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10:40 am</a:t>
                      </a:r>
                      <a:endParaRPr lang="en-GB" sz="2000" dirty="0"/>
                    </a:p>
                  </a:txBody>
                  <a:tcPr/>
                </a:tc>
                <a:tc>
                  <a:txBody>
                    <a:bodyPr/>
                    <a:lstStyle/>
                    <a:p>
                      <a:r>
                        <a:rPr lang="en-AU" sz="2000" b="1" dirty="0"/>
                        <a:t>Introduction</a:t>
                      </a:r>
                      <a:endParaRPr lang="en-GB" sz="2000" b="1" dirty="0"/>
                    </a:p>
                  </a:txBody>
                  <a:tcPr/>
                </a:tc>
                <a:extLst>
                  <a:ext uri="{0D108BD9-81ED-4DB2-BD59-A6C34878D82A}">
                    <a16:rowId xmlns:a16="http://schemas.microsoft.com/office/drawing/2014/main" val="617217762"/>
                  </a:ext>
                </a:extLst>
              </a:tr>
              <a:tr h="335683">
                <a:tc>
                  <a:txBody>
                    <a:bodyPr/>
                    <a:lstStyle/>
                    <a:p>
                      <a:pPr algn="r"/>
                      <a:r>
                        <a:rPr lang="en-AU" sz="2000" dirty="0"/>
                        <a:t>10:40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11:30 am</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b="1" dirty="0"/>
                        <a:t>Rule 11  Faults, fault recognition &amp; remedies</a:t>
                      </a:r>
                      <a:endParaRPr lang="en-GB" sz="2000" b="1" dirty="0"/>
                    </a:p>
                  </a:txBody>
                  <a:tcPr/>
                </a:tc>
                <a:extLst>
                  <a:ext uri="{0D108BD9-81ED-4DB2-BD59-A6C34878D82A}">
                    <a16:rowId xmlns:a16="http://schemas.microsoft.com/office/drawing/2014/main" val="1846549548"/>
                  </a:ext>
                </a:extLst>
              </a:tr>
              <a:tr h="335683">
                <a:tc>
                  <a:txBody>
                    <a:bodyPr/>
                    <a:lstStyle/>
                    <a:p>
                      <a:pPr algn="r"/>
                      <a:r>
                        <a:rPr lang="en-AU" sz="2000" kern="1200" dirty="0">
                          <a:solidFill>
                            <a:srgbClr val="0000FF"/>
                          </a:solidFill>
                          <a:latin typeface="+mn-lt"/>
                          <a:ea typeface="+mn-ea"/>
                          <a:cs typeface="+mn-cs"/>
                        </a:rPr>
                        <a:t>11:30</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algn="ctr"/>
                      <a:r>
                        <a:rPr lang="en-AU" sz="2000" kern="1200" dirty="0">
                          <a:solidFill>
                            <a:srgbClr val="0000FF"/>
                          </a:solidFill>
                          <a:latin typeface="+mn-lt"/>
                          <a:ea typeface="+mn-ea"/>
                          <a:cs typeface="+mn-cs"/>
                        </a:rPr>
                        <a:t>–</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kern="1200" dirty="0">
                          <a:solidFill>
                            <a:srgbClr val="0000FF"/>
                          </a:solidFill>
                          <a:latin typeface="+mn-lt"/>
                          <a:ea typeface="+mn-ea"/>
                          <a:cs typeface="+mn-cs"/>
                        </a:rPr>
                        <a:t>11:45</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solidFill>
                            <a:srgbClr val="0000FF"/>
                          </a:solidFill>
                        </a:rPr>
                        <a:t>Short Break</a:t>
                      </a:r>
                      <a:endParaRPr lang="en-GB" sz="2000" dirty="0">
                        <a:solidFill>
                          <a:srgbClr val="0000FF"/>
                        </a:solidFill>
                      </a:endParaRPr>
                    </a:p>
                  </a:txBody>
                  <a:tcPr/>
                </a:tc>
                <a:extLst>
                  <a:ext uri="{0D108BD9-81ED-4DB2-BD59-A6C34878D82A}">
                    <a16:rowId xmlns:a16="http://schemas.microsoft.com/office/drawing/2014/main" val="3868708982"/>
                  </a:ext>
                </a:extLst>
              </a:tr>
              <a:tr h="335683">
                <a:tc>
                  <a:txBody>
                    <a:bodyPr/>
                    <a:lstStyle/>
                    <a:p>
                      <a:pPr algn="r"/>
                      <a:r>
                        <a:rPr lang="en-AU" sz="2000" dirty="0"/>
                        <a:t>11:45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12:10 am</a:t>
                      </a:r>
                      <a:endParaRPr lang="en-GB" sz="2000" dirty="0"/>
                    </a:p>
                  </a:txBody>
                  <a:tcPr/>
                </a:tc>
                <a:tc>
                  <a:txBody>
                    <a:bodyPr/>
                    <a:lstStyle/>
                    <a:p>
                      <a:r>
                        <a:rPr lang="en-AU" sz="2000" b="1" dirty="0"/>
                        <a:t>Rule 10 Wrong Ball Play by the Striker’s Side</a:t>
                      </a:r>
                      <a:endParaRPr lang="en-GB" sz="2000" b="1" dirty="0"/>
                    </a:p>
                  </a:txBody>
                  <a:tcPr/>
                </a:tc>
                <a:extLst>
                  <a:ext uri="{0D108BD9-81ED-4DB2-BD59-A6C34878D82A}">
                    <a16:rowId xmlns:a16="http://schemas.microsoft.com/office/drawing/2014/main" val="3503789591"/>
                  </a:ext>
                </a:extLst>
              </a:tr>
              <a:tr h="335683">
                <a:tc>
                  <a:txBody>
                    <a:bodyPr/>
                    <a:lstStyle/>
                    <a:p>
                      <a:pPr algn="r"/>
                      <a:r>
                        <a:rPr lang="en-AU" sz="2000" dirty="0"/>
                        <a:t>12:10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12:30 am</a:t>
                      </a:r>
                      <a:endParaRPr lang="en-GB" sz="2000" dirty="0"/>
                    </a:p>
                  </a:txBody>
                  <a:tcPr/>
                </a:tc>
                <a:tc>
                  <a:txBody>
                    <a:bodyPr/>
                    <a:lstStyle/>
                    <a:p>
                      <a:r>
                        <a:rPr lang="en-AU" sz="2000" b="1" dirty="0"/>
                        <a:t>Rule 10  Playing a Wrong Ball: “Special Situations”</a:t>
                      </a:r>
                      <a:endParaRPr lang="en-GB" sz="2000" b="1" dirty="0"/>
                    </a:p>
                  </a:txBody>
                  <a:tcPr/>
                </a:tc>
                <a:extLst>
                  <a:ext uri="{0D108BD9-81ED-4DB2-BD59-A6C34878D82A}">
                    <a16:rowId xmlns:a16="http://schemas.microsoft.com/office/drawing/2014/main" val="4267720615"/>
                  </a:ext>
                </a:extLst>
              </a:tr>
              <a:tr h="335683">
                <a:tc>
                  <a:txBody>
                    <a:bodyPr/>
                    <a:lstStyle/>
                    <a:p>
                      <a:pPr algn="r"/>
                      <a:r>
                        <a:rPr lang="en-AU" sz="2000" kern="1200" dirty="0">
                          <a:solidFill>
                            <a:srgbClr val="0000FF"/>
                          </a:solidFill>
                          <a:latin typeface="+mn-lt"/>
                          <a:ea typeface="+mn-ea"/>
                          <a:cs typeface="+mn-cs"/>
                        </a:rPr>
                        <a:t>12:30</a:t>
                      </a:r>
                      <a:r>
                        <a:rPr lang="en-AU" sz="2000" dirty="0"/>
                        <a:t> </a:t>
                      </a:r>
                      <a:r>
                        <a:rPr lang="en-AU" sz="2000" kern="1200" dirty="0">
                          <a:solidFill>
                            <a:srgbClr val="0000FF"/>
                          </a:solidFill>
                          <a:latin typeface="+mn-lt"/>
                          <a:ea typeface="+mn-ea"/>
                          <a:cs typeface="+mn-cs"/>
                        </a:rPr>
                        <a:t>am</a:t>
                      </a:r>
                      <a:endParaRPr lang="en-GB" sz="2000" kern="1200" dirty="0">
                        <a:solidFill>
                          <a:srgbClr val="0000FF"/>
                        </a:solidFill>
                        <a:latin typeface="+mn-lt"/>
                        <a:ea typeface="+mn-ea"/>
                        <a:cs typeface="+mn-cs"/>
                      </a:endParaRPr>
                    </a:p>
                  </a:txBody>
                  <a:tcPr/>
                </a:tc>
                <a:tc>
                  <a:txBody>
                    <a:bodyPr/>
                    <a:lstStyle/>
                    <a:p>
                      <a:pPr algn="ctr"/>
                      <a:r>
                        <a:rPr lang="en-AU" sz="2000" kern="1200" dirty="0">
                          <a:solidFill>
                            <a:srgbClr val="0000FF"/>
                          </a:solidFill>
                          <a:latin typeface="+mn-lt"/>
                          <a:ea typeface="+mn-ea"/>
                          <a:cs typeface="+mn-cs"/>
                        </a:rPr>
                        <a:t>–</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kern="1200" dirty="0">
                          <a:solidFill>
                            <a:srgbClr val="0000FF"/>
                          </a:solidFill>
                          <a:latin typeface="+mn-lt"/>
                          <a:ea typeface="+mn-ea"/>
                          <a:cs typeface="+mn-cs"/>
                        </a:rPr>
                        <a:t>  1:00</a:t>
                      </a:r>
                      <a:r>
                        <a:rPr lang="en-AU" sz="2000" dirty="0"/>
                        <a:t> </a:t>
                      </a:r>
                      <a:r>
                        <a:rPr lang="en-AU" sz="2000" kern="1200" dirty="0">
                          <a:solidFill>
                            <a:srgbClr val="0000FF"/>
                          </a:solidFill>
                          <a:latin typeface="+mn-lt"/>
                          <a:ea typeface="+mn-ea"/>
                          <a:cs typeface="+mn-cs"/>
                        </a:rPr>
                        <a:t>pm</a:t>
                      </a:r>
                      <a:endParaRPr lang="en-GB" sz="2000" kern="1200" dirty="0">
                        <a:solidFill>
                          <a:srgbClr val="0000FF"/>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solidFill>
                            <a:srgbClr val="0000FF"/>
                          </a:solidFill>
                        </a:rPr>
                        <a:t>Lunch</a:t>
                      </a:r>
                      <a:endParaRPr lang="en-GB" sz="2000" dirty="0">
                        <a:solidFill>
                          <a:srgbClr val="0000FF"/>
                        </a:solidFill>
                      </a:endParaRPr>
                    </a:p>
                  </a:txBody>
                  <a:tcPr/>
                </a:tc>
                <a:extLst>
                  <a:ext uri="{0D108BD9-81ED-4DB2-BD59-A6C34878D82A}">
                    <a16:rowId xmlns:a16="http://schemas.microsoft.com/office/drawing/2014/main" val="1813217359"/>
                  </a:ext>
                </a:extLst>
              </a:tr>
              <a:tr h="335683">
                <a:tc>
                  <a:txBody>
                    <a:bodyPr/>
                    <a:lstStyle/>
                    <a:p>
                      <a:pPr algn="r"/>
                      <a:r>
                        <a:rPr lang="en-AU" sz="2000" kern="1200" dirty="0">
                          <a:solidFill>
                            <a:schemeClr val="dk1"/>
                          </a:solidFill>
                          <a:latin typeface="+mn-lt"/>
                          <a:ea typeface="+mn-ea"/>
                          <a:cs typeface="+mn-cs"/>
                        </a:rPr>
                        <a:t>1:00</a:t>
                      </a:r>
                      <a:r>
                        <a:rPr lang="en-AU" sz="2000" dirty="0">
                          <a:solidFill>
                            <a:srgbClr val="0000FF"/>
                          </a:solidFill>
                        </a:rPr>
                        <a:t> </a:t>
                      </a:r>
                      <a:r>
                        <a:rPr lang="en-AU" sz="2000" kern="1200" dirty="0">
                          <a:solidFill>
                            <a:schemeClr val="dk1"/>
                          </a:solidFill>
                          <a:latin typeface="+mn-lt"/>
                          <a:ea typeface="+mn-ea"/>
                          <a:cs typeface="+mn-cs"/>
                        </a:rPr>
                        <a:t>pm</a:t>
                      </a:r>
                      <a:endParaRPr lang="en-GB" sz="2000" kern="1200" dirty="0">
                        <a:solidFill>
                          <a:schemeClr val="dk1"/>
                        </a:solidFill>
                        <a:latin typeface="+mn-lt"/>
                        <a:ea typeface="+mn-ea"/>
                        <a:cs typeface="+mn-cs"/>
                      </a:endParaRPr>
                    </a:p>
                  </a:txBody>
                  <a:tcPr/>
                </a:tc>
                <a:tc>
                  <a:txBody>
                    <a:bodyPr/>
                    <a:lstStyle/>
                    <a:p>
                      <a:pPr algn="ctr"/>
                      <a:r>
                        <a:rPr lang="en-AU" sz="2000" dirty="0">
                          <a:solidFill>
                            <a:srgbClr val="0000FF"/>
                          </a:solidFill>
                        </a:rPr>
                        <a:t>–</a:t>
                      </a:r>
                      <a:endParaRPr lang="en-GB" sz="2000" dirty="0">
                        <a:solidFill>
                          <a:srgbClr val="0000FF"/>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kern="1200" dirty="0">
                          <a:solidFill>
                            <a:schemeClr val="dk1"/>
                          </a:solidFill>
                          <a:latin typeface="+mn-lt"/>
                          <a:ea typeface="+mn-ea"/>
                          <a:cs typeface="+mn-cs"/>
                        </a:rPr>
                        <a:t>  1:15</a:t>
                      </a:r>
                      <a:r>
                        <a:rPr lang="en-AU" sz="2000" dirty="0">
                          <a:solidFill>
                            <a:srgbClr val="0000FF"/>
                          </a:solidFill>
                        </a:rPr>
                        <a:t> </a:t>
                      </a:r>
                      <a:r>
                        <a:rPr lang="en-AU" sz="2000" kern="1200" dirty="0">
                          <a:solidFill>
                            <a:schemeClr val="dk1"/>
                          </a:solidFill>
                          <a:latin typeface="+mn-lt"/>
                          <a:ea typeface="+mn-ea"/>
                          <a:cs typeface="+mn-cs"/>
                        </a:rPr>
                        <a:t>pm</a:t>
                      </a:r>
                      <a:endParaRPr lang="en-GB" sz="2000" kern="1200" dirty="0">
                        <a:solidFill>
                          <a:schemeClr val="dk1"/>
                        </a:solidFill>
                        <a:latin typeface="+mn-lt"/>
                        <a:ea typeface="+mn-ea"/>
                        <a:cs typeface="+mn-cs"/>
                      </a:endParaRPr>
                    </a:p>
                  </a:txBody>
                  <a:tcPr/>
                </a:tc>
                <a:tc>
                  <a:txBody>
                    <a:bodyPr/>
                    <a:lstStyle/>
                    <a:p>
                      <a:r>
                        <a:rPr lang="en-AU" sz="2000" b="1" dirty="0"/>
                        <a:t>Interference</a:t>
                      </a:r>
                      <a:endParaRPr lang="en-GB" sz="2000" dirty="0">
                        <a:solidFill>
                          <a:srgbClr val="0000FF"/>
                        </a:solidFill>
                      </a:endParaRPr>
                    </a:p>
                  </a:txBody>
                  <a:tcPr/>
                </a:tc>
                <a:extLst>
                  <a:ext uri="{0D108BD9-81ED-4DB2-BD59-A6C34878D82A}">
                    <a16:rowId xmlns:a16="http://schemas.microsoft.com/office/drawing/2014/main" val="2288782306"/>
                  </a:ext>
                </a:extLst>
              </a:tr>
              <a:tr h="335683">
                <a:tc>
                  <a:txBody>
                    <a:bodyPr/>
                    <a:lstStyle/>
                    <a:p>
                      <a:pPr algn="r"/>
                      <a:r>
                        <a:rPr lang="en-AU" sz="2000" dirty="0"/>
                        <a:t>1:15 am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  1:30 pm</a:t>
                      </a:r>
                      <a:endParaRPr lang="en-GB" sz="2000" dirty="0"/>
                    </a:p>
                  </a:txBody>
                  <a:tcPr/>
                </a:tc>
                <a:tc>
                  <a:txBody>
                    <a:bodyPr/>
                    <a:lstStyle/>
                    <a:p>
                      <a:r>
                        <a:rPr lang="en-AU" sz="2000" b="1" dirty="0"/>
                        <a:t>Offside Balls</a:t>
                      </a:r>
                      <a:endParaRPr lang="en-GB" sz="2000" b="1" dirty="0"/>
                    </a:p>
                  </a:txBody>
                  <a:tcPr/>
                </a:tc>
                <a:extLst>
                  <a:ext uri="{0D108BD9-81ED-4DB2-BD59-A6C34878D82A}">
                    <a16:rowId xmlns:a16="http://schemas.microsoft.com/office/drawing/2014/main" val="5320034"/>
                  </a:ext>
                </a:extLst>
              </a:tr>
              <a:tr h="335683">
                <a:tc>
                  <a:txBody>
                    <a:bodyPr/>
                    <a:lstStyle/>
                    <a:p>
                      <a:pPr algn="r"/>
                      <a:r>
                        <a:rPr lang="en-AU" sz="2000" dirty="0"/>
                        <a:t>1:30 pm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  1:45 pm</a:t>
                      </a:r>
                      <a:endParaRPr lang="en-GB" sz="2000" dirty="0"/>
                    </a:p>
                  </a:txBody>
                  <a:tcPr/>
                </a:tc>
                <a:tc>
                  <a:txBody>
                    <a:bodyPr/>
                    <a:lstStyle/>
                    <a:p>
                      <a:r>
                        <a:rPr lang="en-AU" sz="2000" b="1" dirty="0"/>
                        <a:t>Other Changes</a:t>
                      </a:r>
                      <a:endParaRPr lang="en-GB" sz="2000" b="1" dirty="0"/>
                    </a:p>
                  </a:txBody>
                  <a:tcPr/>
                </a:tc>
                <a:extLst>
                  <a:ext uri="{0D108BD9-81ED-4DB2-BD59-A6C34878D82A}">
                    <a16:rowId xmlns:a16="http://schemas.microsoft.com/office/drawing/2014/main" val="1577279648"/>
                  </a:ext>
                </a:extLst>
              </a:tr>
              <a:tr h="335683">
                <a:tc>
                  <a:txBody>
                    <a:bodyPr/>
                    <a:lstStyle/>
                    <a:p>
                      <a:pPr algn="r"/>
                      <a:r>
                        <a:rPr lang="en-AU" sz="2000" dirty="0"/>
                        <a:t>1:45 pm</a:t>
                      </a:r>
                      <a:endParaRPr lang="en-GB" sz="2000" dirty="0"/>
                    </a:p>
                  </a:txBody>
                  <a:tcPr/>
                </a:tc>
                <a:tc>
                  <a:txBody>
                    <a:bodyPr/>
                    <a:lstStyle/>
                    <a:p>
                      <a:pPr algn="ctr"/>
                      <a:r>
                        <a:rPr lang="en-AU" sz="2000" dirty="0"/>
                        <a:t>–</a:t>
                      </a: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dirty="0"/>
                        <a:t>  2:00 pm</a:t>
                      </a:r>
                      <a:endParaRPr lang="en-GB" sz="2000" dirty="0"/>
                    </a:p>
                  </a:txBody>
                  <a:tcPr/>
                </a:tc>
                <a:tc>
                  <a:txBody>
                    <a:bodyPr/>
                    <a:lstStyle/>
                    <a:p>
                      <a:r>
                        <a:rPr lang="en-AU" sz="2000" b="1" dirty="0"/>
                        <a:t>Questions</a:t>
                      </a:r>
                      <a:endParaRPr lang="en-GB" sz="2000" b="1" dirty="0"/>
                    </a:p>
                  </a:txBody>
                  <a:tcPr/>
                </a:tc>
                <a:extLst>
                  <a:ext uri="{0D108BD9-81ED-4DB2-BD59-A6C34878D82A}">
                    <a16:rowId xmlns:a16="http://schemas.microsoft.com/office/drawing/2014/main" val="2391695251"/>
                  </a:ext>
                </a:extLst>
              </a:tr>
              <a:tr h="335683">
                <a:tc>
                  <a:txBody>
                    <a:bodyPr/>
                    <a:lstStyle/>
                    <a:p>
                      <a:pPr algn="r"/>
                      <a:endParaRPr lang="en-GB" sz="2000" dirty="0"/>
                    </a:p>
                  </a:txBody>
                  <a:tcPr/>
                </a:tc>
                <a:tc>
                  <a:txBody>
                    <a:bodyPr/>
                    <a:lstStyle/>
                    <a:p>
                      <a:pPr algn="ctr"/>
                      <a:endParaRPr lang="en-GB"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p>
                  </a:txBody>
                  <a:tcPr/>
                </a:tc>
                <a:tc>
                  <a:txBody>
                    <a:bodyPr/>
                    <a:lstStyle/>
                    <a:p>
                      <a:r>
                        <a:rPr lang="en-AU" sz="2000" b="1" dirty="0"/>
                        <a:t>Possible Outdoor Session</a:t>
                      </a:r>
                      <a:endParaRPr lang="en-GB" sz="2000" b="1" dirty="0"/>
                    </a:p>
                  </a:txBody>
                  <a:tcPr/>
                </a:tc>
                <a:extLst>
                  <a:ext uri="{0D108BD9-81ED-4DB2-BD59-A6C34878D82A}">
                    <a16:rowId xmlns:a16="http://schemas.microsoft.com/office/drawing/2014/main" val="4058058457"/>
                  </a:ext>
                </a:extLst>
              </a:tr>
            </a:tbl>
          </a:graphicData>
        </a:graphic>
      </p:graphicFrame>
      <p:sp>
        <p:nvSpPr>
          <p:cNvPr id="3" name="TextBox 2">
            <a:extLst>
              <a:ext uri="{FF2B5EF4-FFF2-40B4-BE49-F238E27FC236}">
                <a16:creationId xmlns:a16="http://schemas.microsoft.com/office/drawing/2014/main" id="{D93995A8-CA43-4FBC-9162-2FA51BD56A4C}"/>
              </a:ext>
            </a:extLst>
          </p:cNvPr>
          <p:cNvSpPr txBox="1"/>
          <p:nvPr/>
        </p:nvSpPr>
        <p:spPr>
          <a:xfrm>
            <a:off x="6298049" y="4522001"/>
            <a:ext cx="3453702" cy="646331"/>
          </a:xfrm>
          <a:prstGeom prst="rect">
            <a:avLst/>
          </a:prstGeom>
          <a:noFill/>
          <a:ln w="19050">
            <a:solidFill>
              <a:srgbClr val="FF0000"/>
            </a:solidFill>
          </a:ln>
        </p:spPr>
        <p:txBody>
          <a:bodyPr wrap="none" rtlCol="0">
            <a:spAutoFit/>
          </a:bodyPr>
          <a:lstStyle/>
          <a:p>
            <a:r>
              <a:rPr lang="en-US" sz="3600" b="1" dirty="0">
                <a:solidFill>
                  <a:srgbClr val="FF0000"/>
                </a:solidFill>
              </a:rPr>
              <a:t>Finish at 2:00 pm</a:t>
            </a:r>
          </a:p>
        </p:txBody>
      </p:sp>
      <p:cxnSp>
        <p:nvCxnSpPr>
          <p:cNvPr id="4" name="Straight Arrow Connector 3">
            <a:extLst>
              <a:ext uri="{FF2B5EF4-FFF2-40B4-BE49-F238E27FC236}">
                <a16:creationId xmlns:a16="http://schemas.microsoft.com/office/drawing/2014/main" id="{B917D7CE-6601-4B4B-8E12-1136CB2CC585}"/>
              </a:ext>
            </a:extLst>
          </p:cNvPr>
          <p:cNvCxnSpPr>
            <a:cxnSpLocks/>
          </p:cNvCxnSpPr>
          <p:nvPr/>
        </p:nvCxnSpPr>
        <p:spPr>
          <a:xfrm flipH="1">
            <a:off x="4350745" y="4977175"/>
            <a:ext cx="1947304" cy="19115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27664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970329"/>
          </a:xfrm>
          <a:noFill/>
        </p:spPr>
        <p:txBody>
          <a:bodyPr/>
          <a:lstStyle/>
          <a:p>
            <a:pPr marL="0" indent="0">
              <a:buNone/>
            </a:pPr>
            <a:r>
              <a:rPr lang="en-AU" sz="4000" dirty="0"/>
              <a:t>Owner of </a:t>
            </a:r>
            <a:r>
              <a:rPr lang="en-AU" sz="4000" b="1" dirty="0">
                <a:solidFill>
                  <a:srgbClr val="0000FF"/>
                </a:solidFill>
              </a:rPr>
              <a:t>blue</a:t>
            </a:r>
            <a:r>
              <a:rPr lang="en-AU" sz="4000" dirty="0"/>
              <a:t> plays his shot before the previous turn has ended, i.e. before balls moved by the previous stroke came to rest or left the court.</a:t>
            </a:r>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70088" indent="-1970088">
              <a:buNone/>
            </a:pPr>
            <a:r>
              <a:rPr lang="en-AU" sz="4000" dirty="0"/>
              <a:t>Old rule:	</a:t>
            </a:r>
            <a:r>
              <a:rPr lang="en-AU" sz="4000" dirty="0">
                <a:solidFill>
                  <a:srgbClr val="FF0000"/>
                </a:solidFill>
              </a:rPr>
              <a:t>Striking fault or Rule 6(e) or 6(f)</a:t>
            </a:r>
            <a:r>
              <a:rPr lang="en-AU" sz="4000" dirty="0">
                <a:solidFill>
                  <a:schemeClr val="bg1"/>
                </a:solidFill>
              </a:rPr>
              <a:t>Striking </a:t>
            </a:r>
            <a:endParaRPr lang="en-GB" sz="4000" dirty="0">
              <a:solidFill>
                <a:srgbClr val="FF0000"/>
              </a:solidFill>
            </a:endParaRPr>
          </a:p>
          <a:p>
            <a:pPr marL="1970088" indent="-1970088">
              <a:buNone/>
            </a:pPr>
            <a:r>
              <a:rPr lang="en-AU" sz="4000" dirty="0"/>
              <a:t>New rule: </a:t>
            </a:r>
            <a:r>
              <a:rPr lang="en-AU" sz="4000" dirty="0">
                <a:solidFill>
                  <a:schemeClr val="bg1"/>
                </a:solidFill>
              </a:rPr>
              <a:t>Not a fault. However, there is a penalty. This situation is now covered by Rule 12</a:t>
            </a:r>
            <a:endParaRPr lang="en-GB" sz="4000" dirty="0">
              <a:solidFill>
                <a:schemeClr val="bg1"/>
              </a:solidFill>
            </a:endParaRPr>
          </a:p>
        </p:txBody>
      </p:sp>
      <p:sp>
        <p:nvSpPr>
          <p:cNvPr id="6" name="Content Placeholder 2">
            <a:extLst>
              <a:ext uri="{FF2B5EF4-FFF2-40B4-BE49-F238E27FC236}">
                <a16:creationId xmlns:a16="http://schemas.microsoft.com/office/drawing/2014/main" id="{CFD11297-4D90-4021-A9AB-77FFC7211D5A}"/>
              </a:ext>
            </a:extLst>
          </p:cNvPr>
          <p:cNvSpPr txBox="1">
            <a:spLocks/>
          </p:cNvSpPr>
          <p:nvPr/>
        </p:nvSpPr>
        <p:spPr>
          <a:xfrm>
            <a:off x="120748" y="24959"/>
            <a:ext cx="2899543" cy="495545"/>
          </a:xfrm>
          <a:prstGeom prst="rect">
            <a:avLst/>
          </a:prstGeom>
          <a:ln w="38100">
            <a:solidFill>
              <a:srgbClr val="B000A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21</a:t>
            </a:r>
            <a:endParaRPr lang="en-GB" dirty="0">
              <a:solidFill>
                <a:srgbClr val="FF0000"/>
              </a:solidFill>
            </a:endParaRP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7160524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0" y="717453"/>
            <a:ext cx="10515600" cy="1914911"/>
          </a:xfrm>
          <a:solidFill>
            <a:schemeClr val="bg1">
              <a:lumMod val="85000"/>
            </a:schemeClr>
          </a:solidFill>
        </p:spPr>
        <p:txBody>
          <a:bodyPr/>
          <a:lstStyle/>
          <a:p>
            <a:pPr marL="0" indent="0">
              <a:buNone/>
            </a:pPr>
            <a:r>
              <a:rPr lang="en-AU" sz="4000" dirty="0"/>
              <a:t>Owner of </a:t>
            </a:r>
            <a:r>
              <a:rPr lang="en-AU" sz="4000" b="1" dirty="0">
                <a:solidFill>
                  <a:srgbClr val="0000FF"/>
                </a:solidFill>
              </a:rPr>
              <a:t>blue</a:t>
            </a:r>
            <a:r>
              <a:rPr lang="en-AU" sz="4000" dirty="0"/>
              <a:t> plays his shot before the previous turn has ended, i.e. before balls moved by the previous stroke came to rest or left the court.</a:t>
            </a:r>
          </a:p>
        </p:txBody>
      </p:sp>
      <p:sp>
        <p:nvSpPr>
          <p:cNvPr id="4" name="Content Placeholder 2">
            <a:extLst>
              <a:ext uri="{FF2B5EF4-FFF2-40B4-BE49-F238E27FC236}">
                <a16:creationId xmlns:a16="http://schemas.microsoft.com/office/drawing/2014/main" id="{A2D0F325-7D64-4E46-A34C-36C9220620CC}"/>
              </a:ext>
            </a:extLst>
          </p:cNvPr>
          <p:cNvSpPr txBox="1">
            <a:spLocks/>
          </p:cNvSpPr>
          <p:nvPr/>
        </p:nvSpPr>
        <p:spPr>
          <a:xfrm>
            <a:off x="838200" y="4951829"/>
            <a:ext cx="10515600" cy="1707709"/>
          </a:xfrm>
          <a:prstGeom prst="rect">
            <a:avLst/>
          </a:prstGeom>
          <a:ln w="57150">
            <a:solidFill>
              <a:srgbClr val="C00000"/>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70088" indent="-1970088">
              <a:buNone/>
            </a:pPr>
            <a:r>
              <a:rPr lang="en-AU" sz="4000" dirty="0"/>
              <a:t>Old rule:	</a:t>
            </a:r>
            <a:r>
              <a:rPr lang="en-AU" sz="4000" dirty="0">
                <a:solidFill>
                  <a:srgbClr val="FF0000"/>
                </a:solidFill>
              </a:rPr>
              <a:t>Striking fault or Rule 6(e) or 6(f)</a:t>
            </a:r>
            <a:r>
              <a:rPr lang="en-AU" sz="4000" dirty="0">
                <a:solidFill>
                  <a:schemeClr val="bg1"/>
                </a:solidFill>
              </a:rPr>
              <a:t>Striking </a:t>
            </a:r>
            <a:endParaRPr lang="en-GB" sz="4000" dirty="0">
              <a:solidFill>
                <a:srgbClr val="FF0000"/>
              </a:solidFill>
            </a:endParaRPr>
          </a:p>
          <a:p>
            <a:pPr marL="1970088" indent="-1970088">
              <a:buNone/>
            </a:pPr>
            <a:r>
              <a:rPr lang="en-AU" sz="4000" dirty="0"/>
              <a:t>New rule: </a:t>
            </a:r>
            <a:r>
              <a:rPr lang="en-AU" sz="4000" dirty="0">
                <a:solidFill>
                  <a:srgbClr val="7030A0"/>
                </a:solidFill>
              </a:rPr>
              <a:t>Not a fault. However, there is a penalty. This situation is now covered by Rule 12</a:t>
            </a:r>
            <a:endParaRPr lang="en-GB" sz="4000" dirty="0">
              <a:solidFill>
                <a:srgbClr val="7030A0"/>
              </a:solidFill>
            </a:endParaRPr>
          </a:p>
        </p:txBody>
      </p:sp>
      <p:sp>
        <p:nvSpPr>
          <p:cNvPr id="6" name="Content Placeholder 2">
            <a:extLst>
              <a:ext uri="{FF2B5EF4-FFF2-40B4-BE49-F238E27FC236}">
                <a16:creationId xmlns:a16="http://schemas.microsoft.com/office/drawing/2014/main" id="{CFD11297-4D90-4021-A9AB-77FFC7211D5A}"/>
              </a:ext>
            </a:extLst>
          </p:cNvPr>
          <p:cNvSpPr txBox="1">
            <a:spLocks/>
          </p:cNvSpPr>
          <p:nvPr/>
        </p:nvSpPr>
        <p:spPr>
          <a:xfrm>
            <a:off x="120748" y="24959"/>
            <a:ext cx="2899543" cy="495545"/>
          </a:xfrm>
          <a:prstGeom prst="rect">
            <a:avLst/>
          </a:prstGeom>
          <a:ln w="38100">
            <a:solidFill>
              <a:srgbClr val="B000A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21</a:t>
            </a:r>
            <a:endParaRPr lang="en-GB" dirty="0">
              <a:solidFill>
                <a:srgbClr val="FF0000"/>
              </a:solidFill>
            </a:endParaRPr>
          </a:p>
          <a:p>
            <a:pPr marL="0" indent="0">
              <a:buFont typeface="Arial" panose="020B0604020202020204" pitchFamily="34" charset="0"/>
              <a:buNone/>
            </a:pPr>
            <a:endParaRPr lang="en-GB"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6997148" y="0"/>
            <a:ext cx="5194852"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US" sz="3200" b="1" dirty="0">
                <a:solidFill>
                  <a:srgbClr val="7030A0"/>
                </a:solidFill>
              </a:rPr>
              <a:t>Dealt with by a different rule</a:t>
            </a:r>
            <a:endParaRPr lang="en-GB" dirty="0">
              <a:solidFill>
                <a:srgbClr val="7030A0"/>
              </a:solidFill>
            </a:endParaRPr>
          </a:p>
        </p:txBody>
      </p:sp>
    </p:spTree>
    <p:extLst>
      <p:ext uri="{BB962C8B-B14F-4D97-AF65-F5344CB8AC3E}">
        <p14:creationId xmlns:p14="http://schemas.microsoft.com/office/powerpoint/2010/main" val="17273200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711488"/>
            <a:ext cx="10515600" cy="3015386"/>
          </a:xfrm>
        </p:spPr>
        <p:txBody>
          <a:bodyPr>
            <a:normAutofit/>
          </a:bodyPr>
          <a:lstStyle/>
          <a:p>
            <a:pPr algn="ctr"/>
            <a:r>
              <a:rPr lang="en-AU" sz="7200" b="1" dirty="0"/>
              <a:t>Rule 10</a:t>
            </a:r>
            <a:br>
              <a:rPr lang="en-AU" sz="9600" b="1" dirty="0"/>
            </a:br>
            <a:r>
              <a:rPr lang="en-AU" sz="9600" b="1" dirty="0">
                <a:solidFill>
                  <a:srgbClr val="FF0000"/>
                </a:solidFill>
              </a:rPr>
              <a:t>Playing a Wrong Ball</a:t>
            </a:r>
            <a:endParaRPr lang="en-GB" sz="9600" b="1" dirty="0"/>
          </a:p>
        </p:txBody>
      </p:sp>
      <p:grpSp>
        <p:nvGrpSpPr>
          <p:cNvPr id="17" name="Group 16">
            <a:extLst>
              <a:ext uri="{FF2B5EF4-FFF2-40B4-BE49-F238E27FC236}">
                <a16:creationId xmlns:a16="http://schemas.microsoft.com/office/drawing/2014/main" id="{33A07431-8E78-4F08-970A-987C09A4AFDF}"/>
              </a:ext>
            </a:extLst>
          </p:cNvPr>
          <p:cNvGrpSpPr/>
          <p:nvPr/>
        </p:nvGrpSpPr>
        <p:grpSpPr>
          <a:xfrm>
            <a:off x="4460493" y="3601900"/>
            <a:ext cx="2520000" cy="2528521"/>
            <a:chOff x="4167396" y="3429000"/>
            <a:chExt cx="2520000" cy="2528521"/>
          </a:xfrm>
        </p:grpSpPr>
        <p:pic>
          <p:nvPicPr>
            <p:cNvPr id="6" name="Graphic 3" descr="Man">
              <a:extLst>
                <a:ext uri="{FF2B5EF4-FFF2-40B4-BE49-F238E27FC236}">
                  <a16:creationId xmlns:a16="http://schemas.microsoft.com/office/drawing/2014/main" id="{88863B3D-B690-47D8-A621-9742279E850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67396" y="3429000"/>
              <a:ext cx="2520000" cy="2520000"/>
            </a:xfrm>
            <a:prstGeom prst="rect">
              <a:avLst/>
            </a:prstGeom>
          </p:spPr>
        </p:pic>
        <p:grpSp>
          <p:nvGrpSpPr>
            <p:cNvPr id="16" name="Group 15">
              <a:extLst>
                <a:ext uri="{FF2B5EF4-FFF2-40B4-BE49-F238E27FC236}">
                  <a16:creationId xmlns:a16="http://schemas.microsoft.com/office/drawing/2014/main" id="{5071B623-D869-402E-B0E8-5C5A6040A507}"/>
                </a:ext>
              </a:extLst>
            </p:cNvPr>
            <p:cNvGrpSpPr/>
            <p:nvPr/>
          </p:nvGrpSpPr>
          <p:grpSpPr>
            <a:xfrm>
              <a:off x="5914042" y="4699351"/>
              <a:ext cx="537073" cy="1258170"/>
              <a:chOff x="5914042" y="4699351"/>
              <a:chExt cx="537073" cy="1258170"/>
            </a:xfrm>
          </p:grpSpPr>
          <p:cxnSp>
            <p:nvCxnSpPr>
              <p:cNvPr id="8" name="Straight Connector 7">
                <a:extLst>
                  <a:ext uri="{FF2B5EF4-FFF2-40B4-BE49-F238E27FC236}">
                    <a16:creationId xmlns:a16="http://schemas.microsoft.com/office/drawing/2014/main" id="{9B04EF7F-AE59-4006-B2F8-98815536D144}"/>
                  </a:ext>
                </a:extLst>
              </p:cNvPr>
              <p:cNvCxnSpPr>
                <a:cxnSpLocks noChangeAspect="1"/>
              </p:cNvCxnSpPr>
              <p:nvPr/>
            </p:nvCxnSpPr>
            <p:spPr>
              <a:xfrm>
                <a:off x="5914042" y="4699351"/>
                <a:ext cx="297638" cy="1232606"/>
              </a:xfrm>
              <a:prstGeom prst="line">
                <a:avLst/>
              </a:prstGeom>
              <a:ln w="381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5E5D927-79D4-49C1-B0B5-14AB3128DD2E}"/>
                  </a:ext>
                </a:extLst>
              </p:cNvPr>
              <p:cNvCxnSpPr>
                <a:cxnSpLocks/>
              </p:cNvCxnSpPr>
              <p:nvPr/>
            </p:nvCxnSpPr>
            <p:spPr>
              <a:xfrm flipH="1">
                <a:off x="5914042" y="5829612"/>
                <a:ext cx="537073" cy="127909"/>
              </a:xfrm>
              <a:prstGeom prst="line">
                <a:avLst/>
              </a:prstGeom>
              <a:ln w="1270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0" name="Oval 9">
            <a:extLst>
              <a:ext uri="{FF2B5EF4-FFF2-40B4-BE49-F238E27FC236}">
                <a16:creationId xmlns:a16="http://schemas.microsoft.com/office/drawing/2014/main" id="{67528849-441E-4D26-BFC2-BB20233A7E7D}"/>
              </a:ext>
            </a:extLst>
          </p:cNvPr>
          <p:cNvSpPr>
            <a:spLocks noChangeAspect="1"/>
          </p:cNvSpPr>
          <p:nvPr/>
        </p:nvSpPr>
        <p:spPr>
          <a:xfrm>
            <a:off x="6834894" y="5858512"/>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22666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7200" b="1" dirty="0">
                <a:solidFill>
                  <a:srgbClr val="0000FF"/>
                </a:solidFill>
              </a:rPr>
              <a:t>Rule 1.2 </a:t>
            </a:r>
            <a:r>
              <a:rPr lang="en-AU" sz="5400" dirty="0"/>
              <a:t>[</a:t>
            </a:r>
            <a:r>
              <a:rPr lang="en-GB" sz="5400" dirty="0">
                <a:solidFill>
                  <a:schemeClr val="accent1">
                    <a:lumMod val="60000"/>
                    <a:lumOff val="40000"/>
                  </a:schemeClr>
                </a:solidFill>
                <a:latin typeface="Times New Roman" panose="02020603050405020304" pitchFamily="18" charset="0"/>
                <a:cs typeface="Times New Roman" panose="02020603050405020304" pitchFamily="18" charset="0"/>
              </a:rPr>
              <a:t>Like old Rule 1(e)</a:t>
            </a:r>
            <a:r>
              <a:rPr lang="en-AU" sz="5400" dirty="0"/>
              <a:t>]</a:t>
            </a:r>
            <a:endParaRPr lang="en-GB" sz="54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51013" y="1838878"/>
            <a:ext cx="10889974" cy="4351338"/>
          </a:xfrm>
          <a:noFill/>
        </p:spPr>
        <p:txBody>
          <a:bodyPr>
            <a:noAutofit/>
          </a:bodyPr>
          <a:lstStyle/>
          <a:p>
            <a:pPr marL="0" indent="0">
              <a:lnSpc>
                <a:spcPct val="100000"/>
              </a:lnSpc>
              <a:spcBef>
                <a:spcPts val="0"/>
              </a:spcBef>
              <a:buNone/>
            </a:pPr>
            <a:r>
              <a:rPr lang="en-GB" sz="4400" dirty="0">
                <a:latin typeface="Times New Roman" panose="02020603050405020304" pitchFamily="18" charset="0"/>
                <a:cs typeface="Times New Roman" panose="02020603050405020304" pitchFamily="18" charset="0"/>
              </a:rPr>
              <a:t>The balls are played in the sequence blue, red, black and yellow</a:t>
            </a:r>
            <a:r>
              <a:rPr lang="en-GB" sz="4400" dirty="0">
                <a:solidFill>
                  <a:srgbClr val="009E47"/>
                </a:solidFill>
                <a:latin typeface="Times New Roman" panose="02020603050405020304" pitchFamily="18" charset="0"/>
                <a:cs typeface="Times New Roman" panose="02020603050405020304" pitchFamily="18" charset="0"/>
              </a:rPr>
              <a:t>*</a:t>
            </a:r>
            <a:r>
              <a:rPr lang="en-GB" sz="4400" dirty="0">
                <a:latin typeface="Times New Roman" panose="02020603050405020304" pitchFamily="18" charset="0"/>
                <a:cs typeface="Times New Roman" panose="02020603050405020304" pitchFamily="18" charset="0"/>
              </a:rPr>
              <a:t>. A</a:t>
            </a:r>
            <a:r>
              <a:rPr lang="en-US" sz="4400" dirty="0">
                <a:latin typeface="Times New Roman" panose="02020603050405020304" pitchFamily="18" charset="0"/>
                <a:cs typeface="Times New Roman" panose="02020603050405020304" pitchFamily="18" charset="0"/>
              </a:rPr>
              <a:t>t the end of each turn, </a:t>
            </a:r>
            <a:r>
              <a:rPr lang="en-GB" sz="4400" dirty="0">
                <a:latin typeface="Times New Roman" panose="02020603050405020304" pitchFamily="18" charset="0"/>
                <a:cs typeface="Times New Roman" panose="02020603050405020304" pitchFamily="18" charset="0"/>
              </a:rPr>
              <a:t>after whichever ball was played in the last stroke, the next ball in the sequence is known as the </a:t>
            </a:r>
            <a:r>
              <a:rPr lang="en-GB" sz="4400" b="1" dirty="0">
                <a:latin typeface="Times New Roman" panose="02020603050405020304" pitchFamily="18" charset="0"/>
                <a:cs typeface="Times New Roman" panose="02020603050405020304" pitchFamily="18" charset="0"/>
              </a:rPr>
              <a:t>striker's ball</a:t>
            </a:r>
            <a:r>
              <a:rPr lang="en-GB" sz="4400" dirty="0">
                <a:latin typeface="Times New Roman" panose="02020603050405020304" pitchFamily="18" charset="0"/>
                <a:cs typeface="Times New Roman" panose="02020603050405020304" pitchFamily="18" charset="0"/>
              </a:rPr>
              <a:t>, and its owner is known as the </a:t>
            </a:r>
            <a:r>
              <a:rPr lang="en-GB" sz="4400" b="1" dirty="0">
                <a:latin typeface="Times New Roman" panose="02020603050405020304" pitchFamily="18" charset="0"/>
                <a:cs typeface="Times New Roman" panose="02020603050405020304" pitchFamily="18" charset="0"/>
              </a:rPr>
              <a:t>striker</a:t>
            </a:r>
            <a:r>
              <a:rPr lang="en-GB" sz="4400" dirty="0">
                <a:latin typeface="Times New Roman" panose="02020603050405020304" pitchFamily="18" charset="0"/>
                <a:cs typeface="Times New Roman" panose="02020603050405020304" pitchFamily="18" charset="0"/>
              </a:rPr>
              <a:t>.</a:t>
            </a:r>
            <a:r>
              <a:rPr lang="en-GB" sz="4400" dirty="0">
                <a:solidFill>
                  <a:srgbClr val="406FC4"/>
                </a:solidFill>
                <a:latin typeface="Times New Roman" panose="02020603050405020304" pitchFamily="18" charset="0"/>
                <a:cs typeface="Times New Roman" panose="02020603050405020304" pitchFamily="18" charset="0"/>
              </a:rPr>
              <a:t> [This is subject to Rules 10 &amp; 19]</a:t>
            </a:r>
          </a:p>
        </p:txBody>
      </p:sp>
    </p:spTree>
    <p:extLst>
      <p:ext uri="{BB962C8B-B14F-4D97-AF65-F5344CB8AC3E}">
        <p14:creationId xmlns:p14="http://schemas.microsoft.com/office/powerpoint/2010/main" val="26035913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93761-64A4-46BD-9BF3-822E93174657}"/>
              </a:ext>
            </a:extLst>
          </p:cNvPr>
          <p:cNvSpPr>
            <a:spLocks noGrp="1"/>
          </p:cNvSpPr>
          <p:nvPr>
            <p:ph type="title"/>
          </p:nvPr>
        </p:nvSpPr>
        <p:spPr>
          <a:xfrm>
            <a:off x="487680" y="457200"/>
            <a:ext cx="4284345" cy="1270000"/>
          </a:xfrm>
          <a:noFill/>
        </p:spPr>
        <p:txBody>
          <a:bodyPr>
            <a:noAutofit/>
          </a:bodyPr>
          <a:lstStyle/>
          <a:p>
            <a:pPr algn="ctr"/>
            <a:r>
              <a:rPr lang="en-GB" sz="4000" b="1" dirty="0"/>
              <a:t>Rule 10</a:t>
            </a:r>
            <a:br>
              <a:rPr lang="en-GB" sz="4000" b="1" dirty="0"/>
            </a:br>
            <a:r>
              <a:rPr lang="en-GB" sz="4000" b="1" dirty="0"/>
              <a:t>Playing a Wrong Ball</a:t>
            </a:r>
          </a:p>
        </p:txBody>
      </p:sp>
      <p:pic>
        <p:nvPicPr>
          <p:cNvPr id="6" name="Content Placeholder 5">
            <a:extLst>
              <a:ext uri="{FF2B5EF4-FFF2-40B4-BE49-F238E27FC236}">
                <a16:creationId xmlns:a16="http://schemas.microsoft.com/office/drawing/2014/main" id="{940E3EC3-AE72-4E37-ACED-B360F3B4C69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037457" y="243840"/>
            <a:ext cx="6934200" cy="6370320"/>
          </a:xfrm>
          <a:solidFill>
            <a:schemeClr val="accent2"/>
          </a:solidFill>
        </p:spPr>
      </p:pic>
      <p:sp>
        <p:nvSpPr>
          <p:cNvPr id="4" name="Text Placeholder 3">
            <a:extLst>
              <a:ext uri="{FF2B5EF4-FFF2-40B4-BE49-F238E27FC236}">
                <a16:creationId xmlns:a16="http://schemas.microsoft.com/office/drawing/2014/main" id="{37DB5FD6-55BB-4FD7-8704-BEF450280709}"/>
              </a:ext>
            </a:extLst>
          </p:cNvPr>
          <p:cNvSpPr>
            <a:spLocks noGrp="1"/>
          </p:cNvSpPr>
          <p:nvPr>
            <p:ph type="body" sz="half" idx="2"/>
          </p:nvPr>
        </p:nvSpPr>
        <p:spPr>
          <a:xfrm>
            <a:off x="487680" y="2057400"/>
            <a:ext cx="4284345" cy="3811588"/>
          </a:xfrm>
        </p:spPr>
        <p:txBody>
          <a:bodyPr>
            <a:normAutofit/>
          </a:bodyPr>
          <a:lstStyle/>
          <a:p>
            <a:pPr>
              <a:spcBef>
                <a:spcPts val="0"/>
              </a:spcBef>
            </a:pPr>
            <a:r>
              <a:rPr lang="en-AU" b="1" dirty="0"/>
              <a:t> * </a:t>
            </a:r>
            <a:r>
              <a:rPr lang="en-AU" dirty="0"/>
              <a:t>The </a:t>
            </a:r>
            <a:r>
              <a:rPr lang="en-AU" b="1" i="1" dirty="0"/>
              <a:t>striker</a:t>
            </a:r>
            <a:r>
              <a:rPr lang="en-AU" dirty="0"/>
              <a:t> for the last stroke is the owner of</a:t>
            </a:r>
          </a:p>
          <a:p>
            <a:pPr>
              <a:spcBef>
                <a:spcPts val="0"/>
              </a:spcBef>
            </a:pPr>
            <a:r>
              <a:rPr lang="en-AU" dirty="0"/>
              <a:t>     the ball next in sequence after the ball played</a:t>
            </a:r>
          </a:p>
          <a:p>
            <a:pPr>
              <a:spcBef>
                <a:spcPts val="0"/>
              </a:spcBef>
            </a:pPr>
            <a:r>
              <a:rPr lang="en-AU" dirty="0"/>
              <a:t>     in the previous stroke ball unless</a:t>
            </a:r>
            <a:endParaRPr lang="en-GB" dirty="0"/>
          </a:p>
          <a:p>
            <a:pPr marL="540000" lvl="0" indent="-285750">
              <a:spcBef>
                <a:spcPts val="0"/>
              </a:spcBef>
              <a:buFont typeface="Arial" panose="020B0604020202020204" pitchFamily="34" charset="0"/>
              <a:buChar char="•"/>
            </a:pPr>
            <a:r>
              <a:rPr lang="en-AU" dirty="0"/>
              <a:t>the last stroke was replayed by the same side under Rules 8 to 14, or</a:t>
            </a:r>
            <a:endParaRPr lang="en-GB" dirty="0"/>
          </a:p>
          <a:p>
            <a:pPr marL="540000" lvl="0" indent="-285750">
              <a:spcBef>
                <a:spcPts val="0"/>
              </a:spcBef>
              <a:buFont typeface="Arial" panose="020B0604020202020204" pitchFamily="34" charset="0"/>
              <a:buChar char="•"/>
            </a:pPr>
            <a:r>
              <a:rPr lang="en-AU" dirty="0"/>
              <a:t>the last stroke was an extra stroke played under Rule 19.</a:t>
            </a:r>
            <a:endParaRPr lang="en-GB" dirty="0"/>
          </a:p>
          <a:p>
            <a:pPr>
              <a:spcBef>
                <a:spcPts val="0"/>
              </a:spcBef>
            </a:pPr>
            <a:r>
              <a:rPr lang="en-AU" dirty="0"/>
              <a:t>     If the last stroke was played under those</a:t>
            </a:r>
          </a:p>
          <a:p>
            <a:pPr>
              <a:spcBef>
                <a:spcPts val="0"/>
              </a:spcBef>
            </a:pPr>
            <a:r>
              <a:rPr lang="en-AU" dirty="0"/>
              <a:t>     rules, the striker for that stroke is the</a:t>
            </a:r>
          </a:p>
          <a:p>
            <a:pPr>
              <a:spcBef>
                <a:spcPts val="0"/>
              </a:spcBef>
            </a:pPr>
            <a:r>
              <a:rPr lang="en-AU" dirty="0"/>
              <a:t>     player who should have played it.</a:t>
            </a:r>
            <a:endParaRPr lang="en-GB" dirty="0"/>
          </a:p>
          <a:p>
            <a:pPr>
              <a:spcBef>
                <a:spcPts val="1200"/>
              </a:spcBef>
            </a:pPr>
            <a:r>
              <a:rPr lang="en-AU" b="1" dirty="0"/>
              <a:t>** </a:t>
            </a:r>
            <a:r>
              <a:rPr lang="en-AU" dirty="0"/>
              <a:t>The </a:t>
            </a:r>
            <a:r>
              <a:rPr lang="en-AU" b="1" i="1" dirty="0"/>
              <a:t>partner ball</a:t>
            </a:r>
            <a:r>
              <a:rPr lang="en-AU" b="1" dirty="0"/>
              <a:t> </a:t>
            </a:r>
            <a:r>
              <a:rPr lang="en-AU" dirty="0"/>
              <a:t>is the ball that belongs to</a:t>
            </a:r>
          </a:p>
          <a:p>
            <a:pPr>
              <a:spcBef>
                <a:spcPts val="0"/>
              </a:spcBef>
            </a:pPr>
            <a:r>
              <a:rPr lang="en-AU" dirty="0"/>
              <a:t>     the striker’s side, but is not the striker's ball.</a:t>
            </a:r>
            <a:endParaRPr lang="en-GB" dirty="0"/>
          </a:p>
          <a:p>
            <a:pPr>
              <a:spcBef>
                <a:spcPts val="1200"/>
              </a:spcBef>
            </a:pPr>
            <a:r>
              <a:rPr lang="en-AU" b="1" dirty="0"/>
              <a:t>***</a:t>
            </a:r>
            <a:r>
              <a:rPr lang="en-AU" dirty="0"/>
              <a:t> Unless an official ruling is made to cover this</a:t>
            </a:r>
          </a:p>
          <a:p>
            <a:pPr>
              <a:spcBef>
                <a:spcPts val="0"/>
              </a:spcBef>
            </a:pPr>
            <a:r>
              <a:rPr lang="en-AU" dirty="0"/>
              <a:t>     unlikely situation, apply Rule 15.3.</a:t>
            </a:r>
            <a:endParaRPr lang="en-GB" dirty="0"/>
          </a:p>
        </p:txBody>
      </p:sp>
    </p:spTree>
    <p:extLst>
      <p:ext uri="{BB962C8B-B14F-4D97-AF65-F5344CB8AC3E}">
        <p14:creationId xmlns:p14="http://schemas.microsoft.com/office/powerpoint/2010/main" val="280019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85016"/>
            <a:ext cx="10515600" cy="1061894"/>
          </a:xfrm>
        </p:spPr>
        <p:txBody>
          <a:bodyPr>
            <a:normAutofit fontScale="90000"/>
          </a:bodyPr>
          <a:lstStyle/>
          <a:p>
            <a:pPr algn="ctr"/>
            <a:r>
              <a:rPr lang="en-AU" sz="7300" b="1" dirty="0">
                <a:solidFill>
                  <a:srgbClr val="FF0000"/>
                </a:solidFill>
              </a:rPr>
              <a:t>Playing a Wrong Ball</a:t>
            </a:r>
            <a:endParaRPr lang="en-GB"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397875"/>
            <a:ext cx="10515600" cy="5275109"/>
          </a:xfrm>
        </p:spPr>
        <p:txBody>
          <a:bodyPr>
            <a:normAutofit fontScale="25000" lnSpcReduction="20000"/>
          </a:bodyPr>
          <a:lstStyle/>
          <a:p>
            <a:pPr marL="0" indent="0">
              <a:lnSpc>
                <a:spcPct val="120000"/>
              </a:lnSpc>
              <a:spcBef>
                <a:spcPts val="0"/>
              </a:spcBef>
              <a:buNone/>
            </a:pPr>
            <a:r>
              <a:rPr lang="en-AU" sz="16000" b="1" dirty="0">
                <a:latin typeface="Times New Roman" panose="02020603050405020304" pitchFamily="18" charset="0"/>
                <a:cs typeface="Times New Roman" panose="02020603050405020304" pitchFamily="18" charset="0"/>
              </a:rPr>
              <a:t>The most common wrong ball play:</a:t>
            </a:r>
          </a:p>
          <a:p>
            <a:pPr marL="0" indent="0" algn="ctr">
              <a:lnSpc>
                <a:spcPct val="120000"/>
              </a:lnSpc>
              <a:spcBef>
                <a:spcPts val="0"/>
              </a:spcBef>
              <a:buNone/>
            </a:pPr>
            <a:r>
              <a:rPr lang="en-AU" sz="24000" b="1" dirty="0">
                <a:latin typeface="Times New Roman" panose="02020603050405020304" pitchFamily="18" charset="0"/>
                <a:cs typeface="Times New Roman" panose="02020603050405020304" pitchFamily="18" charset="0"/>
              </a:rPr>
              <a:t>Striker </a:t>
            </a:r>
            <a:r>
              <a:rPr lang="en-AU" sz="24000" dirty="0">
                <a:latin typeface="Times New Roman" panose="02020603050405020304" pitchFamily="18" charset="0"/>
                <a:cs typeface="Times New Roman" panose="02020603050405020304" pitchFamily="18" charset="0"/>
              </a:rPr>
              <a:t>plays the </a:t>
            </a:r>
            <a:r>
              <a:rPr lang="en-AU" sz="24000" b="1" dirty="0">
                <a:latin typeface="Times New Roman" panose="02020603050405020304" pitchFamily="18" charset="0"/>
                <a:cs typeface="Times New Roman" panose="02020603050405020304" pitchFamily="18" charset="0"/>
              </a:rPr>
              <a:t>partner ball</a:t>
            </a:r>
            <a:br>
              <a:rPr lang="en-AU" sz="24000" b="1" dirty="0">
                <a:latin typeface="Times New Roman" panose="02020603050405020304" pitchFamily="18" charset="0"/>
                <a:cs typeface="Times New Roman" panose="02020603050405020304" pitchFamily="18" charset="0"/>
              </a:rPr>
            </a:br>
            <a:r>
              <a:rPr lang="en-AU" sz="24000" dirty="0">
                <a:latin typeface="Times New Roman" panose="02020603050405020304" pitchFamily="18" charset="0"/>
                <a:cs typeface="Times New Roman" panose="02020603050405020304" pitchFamily="18" charset="0"/>
              </a:rPr>
              <a:t>in </a:t>
            </a:r>
            <a:r>
              <a:rPr lang="en-AU" sz="24000" b="1" dirty="0">
                <a:latin typeface="Times New Roman" panose="02020603050405020304" pitchFamily="18" charset="0"/>
                <a:cs typeface="Times New Roman" panose="02020603050405020304" pitchFamily="18" charset="0"/>
              </a:rPr>
              <a:t>singles</a:t>
            </a:r>
            <a:endParaRPr lang="en-AU" sz="24000" dirty="0">
              <a:solidFill>
                <a:srgbClr val="0000FF"/>
              </a:solidFill>
              <a:latin typeface="Times New Roman" panose="02020603050405020304" pitchFamily="18" charset="0"/>
              <a:cs typeface="Times New Roman" panose="02020603050405020304" pitchFamily="18" charset="0"/>
            </a:endParaRPr>
          </a:p>
          <a:p>
            <a:pPr marL="720000" indent="-720000">
              <a:lnSpc>
                <a:spcPct val="120000"/>
              </a:lnSpc>
              <a:spcBef>
                <a:spcPts val="0"/>
              </a:spcBef>
              <a:buNone/>
            </a:pPr>
            <a:r>
              <a:rPr lang="en-AU" sz="12300" dirty="0">
                <a:latin typeface="Times New Roman" panose="02020603050405020304" pitchFamily="18" charset="0"/>
                <a:cs typeface="Times New Roman" panose="02020603050405020304" pitchFamily="18" charset="0"/>
              </a:rPr>
              <a:t>       </a:t>
            </a:r>
            <a:endParaRPr lang="en-AU" sz="11200" b="1" i="1" dirty="0">
              <a:solidFill>
                <a:srgbClr val="0000FF"/>
              </a:solidFill>
            </a:endParaRPr>
          </a:p>
          <a:p>
            <a:pPr marL="0" indent="0">
              <a:lnSpc>
                <a:spcPct val="120000"/>
              </a:lnSpc>
              <a:spcBef>
                <a:spcPts val="1800"/>
              </a:spcBef>
              <a:buNone/>
            </a:pPr>
            <a:r>
              <a:rPr lang="en-GB" sz="16000" b="1" dirty="0">
                <a:latin typeface="Times New Roman" panose="02020603050405020304" pitchFamily="18" charset="0"/>
                <a:cs typeface="Times New Roman" panose="02020603050405020304" pitchFamily="18" charset="0"/>
              </a:rPr>
              <a:t>The non-offending side chooses whether to apply </a:t>
            </a:r>
            <a:r>
              <a:rPr lang="en-GB" sz="16000" b="1" dirty="0">
                <a:solidFill>
                  <a:srgbClr val="0000FF"/>
                </a:solidFill>
                <a:latin typeface="Times New Roman" panose="02020603050405020304" pitchFamily="18" charset="0"/>
                <a:cs typeface="Times New Roman" panose="02020603050405020304" pitchFamily="18" charset="0"/>
              </a:rPr>
              <a:t>Replace-and-Replay</a:t>
            </a:r>
            <a:r>
              <a:rPr lang="en-GB" sz="16000" b="1" dirty="0">
                <a:latin typeface="Times New Roman" panose="02020603050405020304" pitchFamily="18" charset="0"/>
                <a:cs typeface="Times New Roman" panose="02020603050405020304" pitchFamily="18" charset="0"/>
              </a:rPr>
              <a:t> or </a:t>
            </a:r>
            <a:r>
              <a:rPr lang="en-GB" sz="16000" b="1" dirty="0">
                <a:solidFill>
                  <a:srgbClr val="0000FF"/>
                </a:solidFill>
                <a:latin typeface="Times New Roman" panose="02020603050405020304" pitchFamily="18" charset="0"/>
                <a:cs typeface="Times New Roman" panose="02020603050405020304" pitchFamily="18" charset="0"/>
              </a:rPr>
              <a:t>Ball-Swap</a:t>
            </a:r>
            <a:endParaRPr lang="en-AU" sz="16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18569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85016"/>
            <a:ext cx="10515600" cy="1061894"/>
          </a:xfrm>
        </p:spPr>
        <p:txBody>
          <a:bodyPr>
            <a:normAutofit fontScale="90000"/>
          </a:bodyPr>
          <a:lstStyle/>
          <a:p>
            <a:pPr algn="ctr"/>
            <a:r>
              <a:rPr lang="en-AU" sz="7300" b="1" dirty="0">
                <a:solidFill>
                  <a:srgbClr val="0000FF"/>
                </a:solidFill>
              </a:rPr>
              <a:t>Replace and Replay</a:t>
            </a:r>
            <a:endParaRPr lang="en-GB" b="1" dirty="0">
              <a:solidFill>
                <a:srgbClr val="0000FF"/>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397875"/>
            <a:ext cx="10515600" cy="5275109"/>
          </a:xfrm>
        </p:spPr>
        <p:txBody>
          <a:bodyPr>
            <a:normAutofit fontScale="25000" lnSpcReduction="20000"/>
          </a:bodyPr>
          <a:lstStyle/>
          <a:p>
            <a:pPr marL="0" indent="0">
              <a:lnSpc>
                <a:spcPct val="120000"/>
              </a:lnSpc>
              <a:spcBef>
                <a:spcPts val="0"/>
              </a:spcBef>
              <a:buNone/>
            </a:pPr>
            <a:r>
              <a:rPr lang="en-AU" sz="16000" b="1" dirty="0">
                <a:latin typeface="Times New Roman" panose="02020603050405020304" pitchFamily="18" charset="0"/>
                <a:cs typeface="Times New Roman" panose="02020603050405020304" pitchFamily="18" charset="0"/>
              </a:rPr>
              <a:t>Same as in the old rules</a:t>
            </a:r>
            <a:endParaRPr lang="en-AU" sz="11200" b="1" i="1" dirty="0">
              <a:solidFill>
                <a:srgbClr val="0000FF"/>
              </a:solidFill>
            </a:endParaRPr>
          </a:p>
          <a:p>
            <a:pPr marL="360000" indent="-360000">
              <a:lnSpc>
                <a:spcPct val="110000"/>
              </a:lnSpc>
              <a:spcBef>
                <a:spcPts val="1800"/>
              </a:spcBef>
            </a:pPr>
            <a:r>
              <a:rPr lang="en-GB" sz="16000" b="1" dirty="0">
                <a:latin typeface="Times New Roman" panose="02020603050405020304" pitchFamily="18" charset="0"/>
                <a:cs typeface="Times New Roman" panose="02020603050405020304" pitchFamily="18" charset="0"/>
              </a:rPr>
              <a:t>Any points scored are </a:t>
            </a:r>
            <a:r>
              <a:rPr lang="en-GB" sz="16000" b="1" dirty="0">
                <a:solidFill>
                  <a:srgbClr val="0000FF"/>
                </a:solidFill>
                <a:latin typeface="Times New Roman" panose="02020603050405020304" pitchFamily="18" charset="0"/>
                <a:cs typeface="Times New Roman" panose="02020603050405020304" pitchFamily="18" charset="0"/>
              </a:rPr>
              <a:t>cancelled</a:t>
            </a:r>
          </a:p>
          <a:p>
            <a:pPr marL="360000" indent="-360000">
              <a:lnSpc>
                <a:spcPct val="110000"/>
              </a:lnSpc>
              <a:spcBef>
                <a:spcPts val="1800"/>
              </a:spcBef>
            </a:pPr>
            <a:r>
              <a:rPr lang="en-GB" sz="16000" b="1" dirty="0">
                <a:latin typeface="Times New Roman" panose="02020603050405020304" pitchFamily="18" charset="0"/>
                <a:cs typeface="Times New Roman" panose="02020603050405020304" pitchFamily="18" charset="0"/>
              </a:rPr>
              <a:t>All balls moved are </a:t>
            </a:r>
            <a:r>
              <a:rPr lang="en-GB" sz="16000" b="1" dirty="0">
                <a:solidFill>
                  <a:srgbClr val="0000FF"/>
                </a:solidFill>
                <a:latin typeface="Times New Roman" panose="02020603050405020304" pitchFamily="18" charset="0"/>
                <a:cs typeface="Times New Roman" panose="02020603050405020304" pitchFamily="18" charset="0"/>
              </a:rPr>
              <a:t>replaced</a:t>
            </a:r>
            <a:r>
              <a:rPr lang="en-GB" sz="16000" b="1" dirty="0">
                <a:latin typeface="Times New Roman" panose="02020603050405020304" pitchFamily="18" charset="0"/>
                <a:cs typeface="Times New Roman" panose="02020603050405020304" pitchFamily="18" charset="0"/>
              </a:rPr>
              <a:t> in the positions they occupied before the last stroke</a:t>
            </a:r>
          </a:p>
          <a:p>
            <a:pPr marL="360000" indent="-360000">
              <a:lnSpc>
                <a:spcPct val="110000"/>
              </a:lnSpc>
              <a:spcBef>
                <a:spcPts val="1800"/>
              </a:spcBef>
            </a:pPr>
            <a:r>
              <a:rPr lang="en-GB" sz="16000" b="1" dirty="0">
                <a:latin typeface="Times New Roman" panose="02020603050405020304" pitchFamily="18" charset="0"/>
                <a:cs typeface="Times New Roman" panose="02020603050405020304" pitchFamily="18" charset="0"/>
              </a:rPr>
              <a:t>The striker for the last stroke then </a:t>
            </a:r>
            <a:r>
              <a:rPr lang="en-GB" sz="16000" b="1" dirty="0">
                <a:solidFill>
                  <a:srgbClr val="0000FF"/>
                </a:solidFill>
                <a:latin typeface="Times New Roman" panose="02020603050405020304" pitchFamily="18" charset="0"/>
                <a:cs typeface="Times New Roman" panose="02020603050405020304" pitchFamily="18" charset="0"/>
              </a:rPr>
              <a:t>replays</a:t>
            </a:r>
            <a:r>
              <a:rPr lang="en-GB" sz="16000" b="1" dirty="0">
                <a:latin typeface="Times New Roman" panose="02020603050405020304" pitchFamily="18" charset="0"/>
                <a:cs typeface="Times New Roman" panose="02020603050405020304" pitchFamily="18" charset="0"/>
              </a:rPr>
              <a:t> that stroke with the striker’s ball.</a:t>
            </a:r>
            <a:endParaRPr lang="en-AU" sz="16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73050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7200" b="1" dirty="0">
                <a:solidFill>
                  <a:srgbClr val="0000FF"/>
                </a:solidFill>
              </a:rPr>
              <a:t>Ball Swap</a:t>
            </a:r>
            <a:endParaRPr lang="en-GB" sz="4000" dirty="0">
              <a:solidFill>
                <a:srgbClr val="0000FF"/>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97424" y="1731057"/>
            <a:ext cx="10848813" cy="4507183"/>
          </a:xfrm>
        </p:spPr>
        <p:txBody>
          <a:bodyPr>
            <a:noAutofit/>
          </a:bodyPr>
          <a:lstStyle/>
          <a:p>
            <a:pPr marL="540000" indent="-457200">
              <a:lnSpc>
                <a:spcPct val="80000"/>
              </a:lnSpc>
              <a:spcBef>
                <a:spcPts val="1800"/>
              </a:spcBef>
            </a:pPr>
            <a:r>
              <a:rPr lang="en-GB" sz="4000" b="1" dirty="0">
                <a:latin typeface="Times New Roman" panose="02020603050405020304" pitchFamily="18" charset="0"/>
                <a:cs typeface="Times New Roman" panose="02020603050405020304" pitchFamily="18" charset="0"/>
              </a:rPr>
              <a:t>The </a:t>
            </a:r>
            <a:r>
              <a:rPr lang="en-US" sz="4000" b="1" dirty="0">
                <a:latin typeface="Times New Roman" panose="02020603050405020304" pitchFamily="18" charset="0"/>
                <a:cs typeface="Times New Roman" panose="02020603050405020304" pitchFamily="18" charset="0"/>
              </a:rPr>
              <a:t>last stroke is treated as valid e</a:t>
            </a:r>
            <a:r>
              <a:rPr lang="en-GB" sz="4000" b="1" dirty="0" err="1">
                <a:latin typeface="Times New Roman" panose="02020603050405020304" pitchFamily="18" charset="0"/>
                <a:cs typeface="Times New Roman" panose="02020603050405020304" pitchFamily="18" charset="0"/>
              </a:rPr>
              <a:t>xcept</a:t>
            </a:r>
            <a:r>
              <a:rPr lang="en-GB" sz="4000" b="1" dirty="0">
                <a:latin typeface="Times New Roman" panose="02020603050405020304" pitchFamily="18" charset="0"/>
                <a:cs typeface="Times New Roman" panose="02020603050405020304" pitchFamily="18" charset="0"/>
              </a:rPr>
              <a:t> that</a:t>
            </a:r>
          </a:p>
          <a:p>
            <a:pPr marL="1080000" lvl="1" indent="-540000">
              <a:lnSpc>
                <a:spcPct val="80000"/>
              </a:lnSpc>
              <a:spcBef>
                <a:spcPts val="1800"/>
              </a:spcBef>
              <a:buFont typeface="Wingdings" pitchFamily="2" charset="2"/>
              <a:buChar char="Ø"/>
            </a:pPr>
            <a:r>
              <a:rPr lang="en-US" sz="4000" b="1" dirty="0">
                <a:latin typeface="Times New Roman" panose="02020603050405020304" pitchFamily="18" charset="0"/>
                <a:cs typeface="Times New Roman" panose="02020603050405020304" pitchFamily="18" charset="0"/>
              </a:rPr>
              <a:t>the </a:t>
            </a:r>
            <a:r>
              <a:rPr lang="en-US" sz="4000" b="1" dirty="0">
                <a:solidFill>
                  <a:srgbClr val="0000FF"/>
                </a:solidFill>
                <a:latin typeface="Times New Roman" panose="02020603050405020304" pitchFamily="18" charset="0"/>
                <a:cs typeface="Times New Roman" panose="02020603050405020304" pitchFamily="18" charset="0"/>
              </a:rPr>
              <a:t>positions</a:t>
            </a:r>
            <a:r>
              <a:rPr lang="en-US" sz="4000" b="1" dirty="0">
                <a:latin typeface="Times New Roman" panose="02020603050405020304" pitchFamily="18" charset="0"/>
                <a:cs typeface="Times New Roman" panose="02020603050405020304" pitchFamily="18" charset="0"/>
              </a:rPr>
              <a:t> of the </a:t>
            </a:r>
            <a:r>
              <a:rPr lang="en-US" sz="4000" b="1" dirty="0">
                <a:solidFill>
                  <a:srgbClr val="0000FF"/>
                </a:solidFill>
                <a:latin typeface="Times New Roman" panose="02020603050405020304" pitchFamily="18" charset="0"/>
                <a:cs typeface="Times New Roman" panose="02020603050405020304" pitchFamily="18" charset="0"/>
              </a:rPr>
              <a:t>ball played </a:t>
            </a:r>
            <a:r>
              <a:rPr lang="en-US" sz="4000" b="1" dirty="0">
                <a:latin typeface="Times New Roman" panose="02020603050405020304" pitchFamily="18" charset="0"/>
                <a:cs typeface="Times New Roman" panose="02020603050405020304" pitchFamily="18" charset="0"/>
              </a:rPr>
              <a:t>in the last stroke and its </a:t>
            </a:r>
            <a:r>
              <a:rPr lang="en-US" sz="4000" b="1" dirty="0">
                <a:solidFill>
                  <a:srgbClr val="0000FF"/>
                </a:solidFill>
                <a:latin typeface="Times New Roman" panose="02020603050405020304" pitchFamily="18" charset="0"/>
                <a:cs typeface="Times New Roman" panose="02020603050405020304" pitchFamily="18" charset="0"/>
              </a:rPr>
              <a:t>partner ball </a:t>
            </a:r>
            <a:r>
              <a:rPr lang="en-US" sz="4000" b="1" dirty="0">
                <a:latin typeface="Times New Roman" panose="02020603050405020304" pitchFamily="18" charset="0"/>
                <a:cs typeface="Times New Roman" panose="02020603050405020304" pitchFamily="18" charset="0"/>
              </a:rPr>
              <a:t>are swapped*</a:t>
            </a:r>
            <a:endParaRPr lang="en-GB" sz="4000" b="1" dirty="0">
              <a:latin typeface="Times New Roman" panose="02020603050405020304" pitchFamily="18" charset="0"/>
              <a:cs typeface="Times New Roman" panose="02020603050405020304" pitchFamily="18" charset="0"/>
            </a:endParaRPr>
          </a:p>
          <a:p>
            <a:pPr marL="540000" indent="-457200">
              <a:lnSpc>
                <a:spcPct val="80000"/>
              </a:lnSpc>
              <a:spcBef>
                <a:spcPts val="1800"/>
              </a:spcBef>
            </a:pPr>
            <a:r>
              <a:rPr lang="en-US" sz="4000" b="1" dirty="0">
                <a:latin typeface="Times New Roman" panose="02020603050405020304" pitchFamily="18" charset="0"/>
                <a:cs typeface="Times New Roman" panose="02020603050405020304" pitchFamily="18" charset="0"/>
              </a:rPr>
              <a:t>Non-offending side plays ball next in sequence after the ball that </a:t>
            </a:r>
            <a:r>
              <a:rPr lang="en-US" sz="4000" b="1" dirty="0">
                <a:solidFill>
                  <a:srgbClr val="0000FF"/>
                </a:solidFill>
                <a:latin typeface="Times New Roman" panose="02020603050405020304" pitchFamily="18" charset="0"/>
                <a:cs typeface="Times New Roman" panose="02020603050405020304" pitchFamily="18" charset="0"/>
              </a:rPr>
              <a:t>should have been played</a:t>
            </a:r>
            <a:endParaRPr lang="en-US" sz="4000" dirty="0">
              <a:solidFill>
                <a:srgbClr val="0000FF"/>
              </a:solidFill>
            </a:endParaRPr>
          </a:p>
          <a:p>
            <a:pPr marL="540000" indent="0">
              <a:lnSpc>
                <a:spcPct val="80000"/>
              </a:lnSpc>
              <a:spcBef>
                <a:spcPts val="2400"/>
              </a:spcBef>
              <a:buNone/>
            </a:pPr>
            <a:r>
              <a:rPr lang="en-US" sz="4800" baseline="30000" dirty="0"/>
              <a:t>*</a:t>
            </a:r>
            <a:r>
              <a:rPr lang="en-US" sz="4000" dirty="0"/>
              <a:t>A swapped ball takes the offside status of the</a:t>
            </a:r>
            <a:br>
              <a:rPr lang="en-US" sz="4000" dirty="0"/>
            </a:br>
            <a:r>
              <a:rPr lang="en-US" sz="4000" dirty="0"/>
              <a:t>  ball with which it is swapped</a:t>
            </a:r>
            <a:endParaRPr lang="en-GB" sz="4000" dirty="0"/>
          </a:p>
        </p:txBody>
      </p:sp>
      <p:sp>
        <p:nvSpPr>
          <p:cNvPr id="4" name="TextBox 3"/>
          <p:cNvSpPr txBox="1"/>
          <p:nvPr/>
        </p:nvSpPr>
        <p:spPr>
          <a:xfrm>
            <a:off x="11225048" y="5657671"/>
            <a:ext cx="777766" cy="1200329"/>
          </a:xfrm>
          <a:prstGeom prst="rect">
            <a:avLst/>
          </a:prstGeom>
          <a:noFill/>
        </p:spPr>
        <p:txBody>
          <a:bodyPr wrap="square" rtlCol="0">
            <a:spAutoFit/>
          </a:bodyPr>
          <a:lstStyle/>
          <a:p>
            <a:r>
              <a:rPr lang="en-US" sz="7200" dirty="0">
                <a:solidFill>
                  <a:srgbClr val="00B0F0"/>
                </a:solidFill>
              </a:rPr>
              <a:t>…</a:t>
            </a:r>
          </a:p>
        </p:txBody>
      </p:sp>
    </p:spTree>
    <p:extLst>
      <p:ext uri="{BB962C8B-B14F-4D97-AF65-F5344CB8AC3E}">
        <p14:creationId xmlns:p14="http://schemas.microsoft.com/office/powerpoint/2010/main" val="14642254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9811B091-3290-4662-9157-F4CD22B3B064}"/>
              </a:ext>
            </a:extLst>
          </p:cNvPr>
          <p:cNvSpPr txBox="1">
            <a:spLocks/>
          </p:cNvSpPr>
          <p:nvPr/>
        </p:nvSpPr>
        <p:spPr>
          <a:xfrm>
            <a:off x="838200" y="3216166"/>
            <a:ext cx="11063068" cy="336751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a:t>
            </a:r>
            <a:r>
              <a:rPr lang="en-AU" sz="4000" dirty="0" err="1">
                <a:solidFill>
                  <a:schemeClr val="bg1"/>
                </a:solidFill>
              </a:rPr>
              <a:t>Red&amp;Yellow</a:t>
            </a:r>
            <a:r>
              <a:rPr lang="en-AU" sz="4000" dirty="0">
                <a:solidFill>
                  <a:schemeClr val="bg1"/>
                </a:solidFill>
              </a:rPr>
              <a:t> can choose to</a:t>
            </a:r>
          </a:p>
          <a:p>
            <a:pPr marL="0" indent="-457200">
              <a:lnSpc>
                <a:spcPct val="110000"/>
              </a:lnSpc>
              <a:buNone/>
            </a:pPr>
            <a:r>
              <a:rPr lang="en-GB" sz="3300" dirty="0">
                <a:solidFill>
                  <a:schemeClr val="bg1"/>
                </a:solidFill>
              </a:rPr>
              <a:t>(a) have </a:t>
            </a:r>
            <a:r>
              <a:rPr lang="en-AU" sz="3000" dirty="0">
                <a:solidFill>
                  <a:schemeClr val="bg1"/>
                </a:solidFill>
              </a:rPr>
              <a:t>the balls replaced an have the stroke replayed with the blue </a:t>
            </a:r>
            <a:r>
              <a:rPr lang="en-AU" sz="3000" b="1" dirty="0">
                <a:solidFill>
                  <a:schemeClr val="bg1"/>
                </a:solidFill>
              </a:rPr>
              <a:t>ball</a:t>
            </a:r>
            <a:r>
              <a:rPr lang="en-GB" sz="3000" dirty="0">
                <a:solidFill>
                  <a:schemeClr val="bg1"/>
                </a:solidFill>
              </a:rPr>
              <a:t>; or</a:t>
            </a:r>
            <a:br>
              <a:rPr lang="en-AU" sz="3000" dirty="0">
                <a:solidFill>
                  <a:schemeClr val="bg1"/>
                </a:solidFill>
              </a:rPr>
            </a:br>
            <a:r>
              <a:rPr lang="en-GB" sz="3000" dirty="0">
                <a:solidFill>
                  <a:schemeClr val="bg1"/>
                </a:solidFill>
              </a:rPr>
              <a:t>(b) Accept the stroke a valid except the position of the </a:t>
            </a:r>
            <a:r>
              <a:rPr lang="en-GB" sz="3000" b="1" dirty="0">
                <a:solidFill>
                  <a:schemeClr val="bg1"/>
                </a:solidFill>
              </a:rPr>
              <a:t>blue</a:t>
            </a:r>
            <a:r>
              <a:rPr lang="en-GB" sz="3000" dirty="0">
                <a:solidFill>
                  <a:schemeClr val="bg1"/>
                </a:solidFill>
              </a:rPr>
              <a:t> and </a:t>
            </a:r>
            <a:r>
              <a:rPr lang="en-GB" sz="3000" b="1" dirty="0">
                <a:solidFill>
                  <a:schemeClr val="bg1"/>
                </a:solidFill>
              </a:rPr>
              <a:t>black</a:t>
            </a:r>
            <a:r>
              <a:rPr lang="en-GB" sz="3000" dirty="0">
                <a:solidFill>
                  <a:schemeClr val="bg1"/>
                </a:solidFill>
              </a:rPr>
              <a:t> balls are</a:t>
            </a:r>
            <a:br>
              <a:rPr lang="en-GB" sz="3000" dirty="0">
                <a:solidFill>
                  <a:schemeClr val="bg1"/>
                </a:solidFill>
              </a:rPr>
            </a:br>
            <a:r>
              <a:rPr lang="en-GB" sz="3000" dirty="0">
                <a:solidFill>
                  <a:schemeClr val="bg1"/>
                </a:solidFill>
              </a:rPr>
              <a:t>      swapped.</a:t>
            </a:r>
          </a:p>
          <a:p>
            <a:pPr marL="907200" indent="-2082800">
              <a:buNone/>
            </a:pPr>
            <a:r>
              <a:rPr lang="en-GB" sz="4000" dirty="0"/>
              <a:t>Hoop scored?:	</a:t>
            </a:r>
            <a:r>
              <a:rPr lang="en-GB" sz="4000" dirty="0">
                <a:solidFill>
                  <a:schemeClr val="bg1"/>
                </a:solidFill>
              </a:rPr>
              <a:t>If (a) No.                            If (b) (</a:t>
            </a:r>
            <a:r>
              <a:rPr lang="en-GB" sz="4000" b="1" dirty="0">
                <a:solidFill>
                  <a:schemeClr val="bg1"/>
                </a:solidFill>
              </a:rPr>
              <a:t>blue</a:t>
            </a:r>
            <a:r>
              <a:rPr lang="en-GB" sz="4000" dirty="0">
                <a:solidFill>
                  <a:schemeClr val="bg1"/>
                </a:solidFill>
              </a:rPr>
              <a:t>)</a:t>
            </a:r>
          </a:p>
          <a:p>
            <a:pPr marL="1892300" indent="-2349500">
              <a:buNone/>
              <a:tabLst>
                <a:tab pos="2786063" algn="l"/>
              </a:tabLst>
            </a:pPr>
            <a:r>
              <a:rPr lang="en-GB" sz="4000" dirty="0"/>
              <a:t>To play:		</a:t>
            </a:r>
            <a:r>
              <a:rPr lang="en-AU" sz="4000" dirty="0">
                <a:solidFill>
                  <a:schemeClr val="bg1"/>
                </a:solidFill>
              </a:rPr>
              <a:t>If (a) </a:t>
            </a:r>
            <a:r>
              <a:rPr lang="en-AU" sz="4000" b="1" dirty="0">
                <a:solidFill>
                  <a:schemeClr val="bg1"/>
                </a:solidFill>
              </a:rPr>
              <a:t>blue </a:t>
            </a:r>
            <a:r>
              <a:rPr lang="en-AU" sz="4000" dirty="0">
                <a:solidFill>
                  <a:schemeClr val="bg1"/>
                </a:solidFill>
              </a:rPr>
              <a:t>(a replay) </a:t>
            </a:r>
            <a:r>
              <a:rPr lang="en-AU" sz="4000" b="1" dirty="0">
                <a:solidFill>
                  <a:schemeClr val="bg1"/>
                </a:solidFill>
              </a:rPr>
              <a:t>       </a:t>
            </a:r>
            <a:r>
              <a:rPr lang="en-AU" sz="4000" dirty="0">
                <a:solidFill>
                  <a:schemeClr val="bg1"/>
                </a:solidFill>
              </a:rPr>
              <a:t>If (b) </a:t>
            </a:r>
            <a:r>
              <a:rPr lang="en-AU" sz="4000" b="1" dirty="0">
                <a:solidFill>
                  <a:schemeClr val="bg1"/>
                </a:solidFill>
              </a:rPr>
              <a:t>red</a:t>
            </a:r>
            <a:r>
              <a:rPr lang="en-AU" sz="4000" dirty="0">
                <a:solidFill>
                  <a:schemeClr val="bg1"/>
                </a:solidFill>
              </a:rPr>
              <a:t> (next turn)</a:t>
            </a:r>
            <a:r>
              <a:rPr lang="en-GB" sz="4000" dirty="0">
                <a:solidFill>
                  <a:schemeClr val="bg1"/>
                </a:solidFill>
              </a:rPr>
              <a:t>.</a:t>
            </a:r>
            <a:endParaRPr lang="en-GB" sz="4000" b="1" dirty="0">
              <a:solidFill>
                <a:schemeClr val="bg1"/>
              </a:solidFill>
            </a:endParaRPr>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2048323"/>
          </a:xfrm>
        </p:spPr>
        <p:txBody>
          <a:bodyPr>
            <a:noAutofit/>
          </a:bodyPr>
          <a:lstStyle/>
          <a:p>
            <a:pPr marL="0" indent="0">
              <a:buNone/>
            </a:pPr>
            <a:r>
              <a:rPr lang="en-AU" sz="4000" dirty="0"/>
              <a:t>When it was </a:t>
            </a:r>
            <a:r>
              <a:rPr lang="en-AU" sz="4000" b="1" dirty="0">
                <a:solidFill>
                  <a:srgbClr val="0000FF"/>
                </a:solidFill>
              </a:rPr>
              <a:t>blue</a:t>
            </a:r>
            <a:r>
              <a:rPr lang="en-AU" sz="4000" dirty="0"/>
              <a:t>’s turn to play, the owner of </a:t>
            </a:r>
            <a:r>
              <a:rPr lang="en-AU" sz="4000" b="1" dirty="0">
                <a:solidFill>
                  <a:srgbClr val="0000FF"/>
                </a:solidFill>
              </a:rPr>
              <a:t>blue</a:t>
            </a:r>
            <a:r>
              <a:rPr lang="en-AU" sz="4000" dirty="0"/>
              <a:t> went for the hoop with </a:t>
            </a:r>
            <a:r>
              <a:rPr lang="en-AU" sz="4000" b="1" dirty="0"/>
              <a:t>black </a:t>
            </a:r>
            <a:r>
              <a:rPr lang="en-AU" sz="4000" dirty="0"/>
              <a:t>and missed.</a:t>
            </a:r>
            <a:br>
              <a:rPr lang="en-AU" sz="4000" dirty="0"/>
            </a:br>
            <a:r>
              <a:rPr lang="en-AU" sz="4000" dirty="0"/>
              <a:t>Play is forestalled. </a:t>
            </a: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10.3.1</a:t>
            </a:r>
          </a:p>
        </p:txBody>
      </p:sp>
      <p:grpSp>
        <p:nvGrpSpPr>
          <p:cNvPr id="2" name="Group 7">
            <a:extLst>
              <a:ext uri="{FF2B5EF4-FFF2-40B4-BE49-F238E27FC236}">
                <a16:creationId xmlns:a16="http://schemas.microsoft.com/office/drawing/2014/main" id="{79814F05-FFC7-4178-ABA2-FB84C879EDC5}"/>
              </a:ext>
            </a:extLst>
          </p:cNvPr>
          <p:cNvGrpSpPr/>
          <p:nvPr/>
        </p:nvGrpSpPr>
        <p:grpSpPr>
          <a:xfrm>
            <a:off x="5958753" y="4181507"/>
            <a:ext cx="914400" cy="914400"/>
            <a:chOff x="192156" y="5052391"/>
            <a:chExt cx="914400" cy="914400"/>
          </a:xfrm>
        </p:grpSpPr>
        <p:pic>
          <p:nvPicPr>
            <p:cNvPr id="9"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11" name="Straight Connector 10">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13" name="Straight Arrow Connector 12">
            <a:extLst>
              <a:ext uri="{FF2B5EF4-FFF2-40B4-BE49-F238E27FC236}">
                <a16:creationId xmlns:a16="http://schemas.microsoft.com/office/drawing/2014/main" id="{56B5B64E-7255-4874-811A-86FDFFCB9C88}"/>
              </a:ext>
            </a:extLst>
          </p:cNvPr>
          <p:cNvCxnSpPr>
            <a:cxnSpLocks/>
          </p:cNvCxnSpPr>
          <p:nvPr/>
        </p:nvCxnSpPr>
        <p:spPr>
          <a:xfrm>
            <a:off x="7192770" y="4921342"/>
            <a:ext cx="1615999" cy="38406"/>
          </a:xfrm>
          <a:prstGeom prst="straightConnector1">
            <a:avLst/>
          </a:prstGeom>
          <a:ln w="762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6" name="Group 24"/>
          <p:cNvGrpSpPr/>
          <p:nvPr/>
        </p:nvGrpSpPr>
        <p:grpSpPr>
          <a:xfrm>
            <a:off x="8617526" y="4423253"/>
            <a:ext cx="189643" cy="697157"/>
            <a:chOff x="3991417" y="3095057"/>
            <a:chExt cx="189643" cy="697157"/>
          </a:xfrm>
        </p:grpSpPr>
        <p:cxnSp>
          <p:nvCxnSpPr>
            <p:cNvPr id="22" name="Straight Connector 21">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5601" name="Picture 1"/>
          <p:cNvPicPr>
            <a:picLocks noChangeAspect="1" noChangeArrowheads="1"/>
          </p:cNvPicPr>
          <p:nvPr/>
        </p:nvPicPr>
        <p:blipFill>
          <a:blip r:embed="rId5" cstate="print"/>
          <a:srcRect/>
          <a:stretch>
            <a:fillRect/>
          </a:stretch>
        </p:blipFill>
        <p:spPr bwMode="auto">
          <a:xfrm>
            <a:off x="5969244" y="2927082"/>
            <a:ext cx="878541" cy="914400"/>
          </a:xfrm>
          <a:prstGeom prst="rect">
            <a:avLst/>
          </a:prstGeom>
          <a:noFill/>
          <a:ln w="9525">
            <a:noFill/>
            <a:miter lim="800000"/>
            <a:headEnd/>
            <a:tailEnd/>
          </a:ln>
        </p:spPr>
      </p:pic>
      <p:cxnSp>
        <p:nvCxnSpPr>
          <p:cNvPr id="36" name="Straight Arrow Connector 35">
            <a:extLst>
              <a:ext uri="{FF2B5EF4-FFF2-40B4-BE49-F238E27FC236}">
                <a16:creationId xmlns:a16="http://schemas.microsoft.com/office/drawing/2014/main" id="{56B5B64E-7255-4874-811A-86FDFFCB9C88}"/>
              </a:ext>
            </a:extLst>
          </p:cNvPr>
          <p:cNvCxnSpPr>
            <a:cxnSpLocks/>
          </p:cNvCxnSpPr>
          <p:nvPr/>
        </p:nvCxnSpPr>
        <p:spPr>
          <a:xfrm>
            <a:off x="7155984" y="3733673"/>
            <a:ext cx="3991794" cy="1392"/>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56B5B64E-7255-4874-811A-86FDFFCB9C88}"/>
              </a:ext>
            </a:extLst>
          </p:cNvPr>
          <p:cNvCxnSpPr>
            <a:cxnSpLocks/>
          </p:cNvCxnSpPr>
          <p:nvPr/>
        </p:nvCxnSpPr>
        <p:spPr>
          <a:xfrm flipH="1" flipV="1">
            <a:off x="8282658" y="4681784"/>
            <a:ext cx="510540" cy="26670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6730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5"/>
            <a:ext cx="10515600" cy="1416145"/>
          </a:xfrm>
          <a:solidFill>
            <a:schemeClr val="bg1">
              <a:lumMod val="85000"/>
            </a:schemeClr>
          </a:solidFill>
        </p:spPr>
        <p:txBody>
          <a:bodyPr>
            <a:noAutofit/>
          </a:bodyPr>
          <a:lstStyle/>
          <a:p>
            <a:pPr marL="0" indent="0">
              <a:buNone/>
            </a:pPr>
            <a:r>
              <a:rPr lang="en-AU" sz="4000" dirty="0"/>
              <a:t>The owner of </a:t>
            </a:r>
            <a:r>
              <a:rPr lang="en-AU" sz="4000" b="1" dirty="0">
                <a:solidFill>
                  <a:srgbClr val="0000FF"/>
                </a:solidFill>
              </a:rPr>
              <a:t>blue</a:t>
            </a:r>
            <a:r>
              <a:rPr lang="en-AU" sz="4000" dirty="0"/>
              <a:t> went for the hoop with </a:t>
            </a:r>
            <a:r>
              <a:rPr lang="en-AU" sz="4000" b="1" dirty="0"/>
              <a:t>black </a:t>
            </a:r>
            <a:r>
              <a:rPr lang="en-AU" sz="4000" dirty="0"/>
              <a:t>and missed. Play is forestalled. </a:t>
            </a:r>
            <a:r>
              <a:rPr lang="en-AU" sz="3600" dirty="0">
                <a:solidFill>
                  <a:schemeClr val="bg1">
                    <a:lumMod val="50000"/>
                  </a:schemeClr>
                </a:solidFill>
              </a:rPr>
              <a:t>(Singles or doubles)</a:t>
            </a:r>
            <a:r>
              <a:rPr lang="en-AU" sz="4000" dirty="0"/>
              <a:t>.</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3216166"/>
            <a:ext cx="11063068" cy="336751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a:t>
            </a:r>
            <a:r>
              <a:rPr lang="en-AU" sz="4000" dirty="0" err="1">
                <a:solidFill>
                  <a:srgbClr val="FF0000"/>
                </a:solidFill>
              </a:rPr>
              <a:t>Red&amp;Yellow</a:t>
            </a:r>
            <a:r>
              <a:rPr lang="en-AU" sz="4000" dirty="0">
                <a:solidFill>
                  <a:srgbClr val="FF0000"/>
                </a:solidFill>
              </a:rPr>
              <a:t> </a:t>
            </a:r>
            <a:r>
              <a:rPr lang="en-AU" sz="4000" dirty="0"/>
              <a:t>can choose to</a:t>
            </a:r>
          </a:p>
          <a:p>
            <a:pPr marL="0" indent="-457200">
              <a:lnSpc>
                <a:spcPct val="110000"/>
              </a:lnSpc>
              <a:buNone/>
            </a:pPr>
            <a:r>
              <a:rPr lang="en-GB" sz="3300" dirty="0"/>
              <a:t>(a) have </a:t>
            </a:r>
            <a:r>
              <a:rPr lang="en-AU" sz="3000" dirty="0"/>
              <a:t>the balls replaced an have the stroke replayed with the </a:t>
            </a:r>
            <a:r>
              <a:rPr lang="en-AU" sz="3100" b="1" dirty="0">
                <a:solidFill>
                  <a:srgbClr val="0000FF"/>
                </a:solidFill>
              </a:rPr>
              <a:t>blue</a:t>
            </a:r>
            <a:r>
              <a:rPr lang="en-AU" sz="3000" dirty="0"/>
              <a:t> </a:t>
            </a:r>
            <a:r>
              <a:rPr lang="en-AU" sz="3100" dirty="0"/>
              <a:t>ball</a:t>
            </a:r>
            <a:r>
              <a:rPr lang="en-GB" sz="3000" dirty="0"/>
              <a:t>; or</a:t>
            </a:r>
            <a:br>
              <a:rPr lang="en-AU" sz="3000" dirty="0"/>
            </a:br>
            <a:r>
              <a:rPr lang="en-GB" sz="3000" dirty="0"/>
              <a:t>(b) Accept the stroke a valid except the position of the </a:t>
            </a:r>
            <a:r>
              <a:rPr lang="en-GB" sz="3000" b="1" dirty="0">
                <a:solidFill>
                  <a:srgbClr val="0000FF"/>
                </a:solidFill>
              </a:rPr>
              <a:t>blue</a:t>
            </a:r>
            <a:r>
              <a:rPr lang="en-GB" sz="3000" dirty="0"/>
              <a:t> and </a:t>
            </a:r>
            <a:r>
              <a:rPr lang="en-GB" sz="3000" b="1" dirty="0"/>
              <a:t>black</a:t>
            </a:r>
            <a:r>
              <a:rPr lang="en-GB" sz="3000" dirty="0"/>
              <a:t> balls are</a:t>
            </a:r>
            <a:br>
              <a:rPr lang="en-GB" sz="3000" dirty="0"/>
            </a:br>
            <a:r>
              <a:rPr lang="en-GB" sz="3000" dirty="0"/>
              <a:t>      swapped.</a:t>
            </a:r>
          </a:p>
          <a:p>
            <a:pPr marL="907200" indent="-2082800">
              <a:buNone/>
            </a:pPr>
            <a:r>
              <a:rPr lang="en-GB" sz="4000" dirty="0"/>
              <a:t>Hoop scored?:	If (a) No.                            If (b) Hoop not run</a:t>
            </a:r>
          </a:p>
          <a:p>
            <a:pPr marL="1892300" indent="-2349500">
              <a:buNone/>
              <a:tabLst>
                <a:tab pos="2786063" algn="l"/>
              </a:tabLst>
            </a:pPr>
            <a:r>
              <a:rPr lang="en-GB" sz="4000" dirty="0"/>
              <a:t>To play:		</a:t>
            </a:r>
            <a:r>
              <a:rPr lang="en-AU" sz="4000" dirty="0"/>
              <a:t>If (a) </a:t>
            </a:r>
            <a:r>
              <a:rPr lang="en-AU" sz="4000" b="1" dirty="0">
                <a:solidFill>
                  <a:srgbClr val="0000FF"/>
                </a:solidFill>
              </a:rPr>
              <a:t>blue </a:t>
            </a:r>
            <a:r>
              <a:rPr lang="en-AU" sz="4000" dirty="0"/>
              <a:t>(a replay) </a:t>
            </a:r>
            <a:r>
              <a:rPr lang="en-AU" sz="4000" b="1" dirty="0">
                <a:solidFill>
                  <a:srgbClr val="FF0000"/>
                </a:solidFill>
              </a:rPr>
              <a:t>       </a:t>
            </a:r>
            <a:r>
              <a:rPr lang="en-AU" sz="4000" dirty="0"/>
              <a:t>If (b) </a:t>
            </a:r>
            <a:r>
              <a:rPr lang="en-AU" sz="4000" b="1" dirty="0">
                <a:solidFill>
                  <a:srgbClr val="FF0000"/>
                </a:solidFill>
              </a:rPr>
              <a:t>red</a:t>
            </a:r>
            <a:r>
              <a:rPr lang="en-AU" sz="4000" dirty="0"/>
              <a:t> (next turn)</a:t>
            </a:r>
            <a:r>
              <a:rPr lang="en-GB" sz="4000" dirty="0"/>
              <a:t>.</a:t>
            </a:r>
            <a:endParaRPr lang="en-GB" sz="4000" b="1" dirty="0"/>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rgbClr val="0000FF"/>
                </a:solidFill>
                <a:latin typeface="Times New Roman" pitchFamily="18" charset="0"/>
                <a:cs typeface="Times New Roman" pitchFamily="18" charset="0"/>
              </a:rPr>
              <a:t>Rule 10.3.1</a:t>
            </a:r>
          </a:p>
        </p:txBody>
      </p:sp>
    </p:spTree>
    <p:extLst>
      <p:ext uri="{BB962C8B-B14F-4D97-AF65-F5344CB8AC3E}">
        <p14:creationId xmlns:p14="http://schemas.microsoft.com/office/powerpoint/2010/main" val="524250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711488"/>
            <a:ext cx="10515600" cy="3015386"/>
          </a:xfrm>
        </p:spPr>
        <p:txBody>
          <a:bodyPr>
            <a:normAutofit/>
          </a:bodyPr>
          <a:lstStyle/>
          <a:p>
            <a:pPr algn="ctr"/>
            <a:r>
              <a:rPr lang="en-AU" sz="7200" b="1" dirty="0"/>
              <a:t>Rule 11</a:t>
            </a:r>
            <a:br>
              <a:rPr lang="en-AU" sz="9600" b="1" dirty="0"/>
            </a:br>
            <a:r>
              <a:rPr lang="en-AU" sz="9600" b="1" dirty="0">
                <a:solidFill>
                  <a:srgbClr val="FF0000"/>
                </a:solidFill>
              </a:rPr>
              <a:t>Faults</a:t>
            </a:r>
            <a:endParaRPr lang="en-GB" sz="9600" b="1" dirty="0"/>
          </a:p>
        </p:txBody>
      </p:sp>
      <p:grpSp>
        <p:nvGrpSpPr>
          <p:cNvPr id="17" name="Group 16">
            <a:extLst>
              <a:ext uri="{FF2B5EF4-FFF2-40B4-BE49-F238E27FC236}">
                <a16:creationId xmlns:a16="http://schemas.microsoft.com/office/drawing/2014/main" id="{33A07431-8E78-4F08-970A-987C09A4AFDF}"/>
              </a:ext>
            </a:extLst>
          </p:cNvPr>
          <p:cNvGrpSpPr/>
          <p:nvPr/>
        </p:nvGrpSpPr>
        <p:grpSpPr>
          <a:xfrm>
            <a:off x="4460493" y="3601900"/>
            <a:ext cx="2520000" cy="2528521"/>
            <a:chOff x="4167396" y="3429000"/>
            <a:chExt cx="2520000" cy="2528521"/>
          </a:xfrm>
        </p:grpSpPr>
        <p:pic>
          <p:nvPicPr>
            <p:cNvPr id="6" name="Graphic 3" descr="Man">
              <a:extLst>
                <a:ext uri="{FF2B5EF4-FFF2-40B4-BE49-F238E27FC236}">
                  <a16:creationId xmlns:a16="http://schemas.microsoft.com/office/drawing/2014/main" id="{88863B3D-B690-47D8-A621-9742279E850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67396" y="3429000"/>
              <a:ext cx="2520000" cy="2520000"/>
            </a:xfrm>
            <a:prstGeom prst="rect">
              <a:avLst/>
            </a:prstGeom>
          </p:spPr>
        </p:pic>
        <p:grpSp>
          <p:nvGrpSpPr>
            <p:cNvPr id="16" name="Group 15">
              <a:extLst>
                <a:ext uri="{FF2B5EF4-FFF2-40B4-BE49-F238E27FC236}">
                  <a16:creationId xmlns:a16="http://schemas.microsoft.com/office/drawing/2014/main" id="{5071B623-D869-402E-B0E8-5C5A6040A507}"/>
                </a:ext>
              </a:extLst>
            </p:cNvPr>
            <p:cNvGrpSpPr/>
            <p:nvPr/>
          </p:nvGrpSpPr>
          <p:grpSpPr>
            <a:xfrm>
              <a:off x="5914042" y="4699351"/>
              <a:ext cx="537073" cy="1258170"/>
              <a:chOff x="5914042" y="4699351"/>
              <a:chExt cx="537073" cy="1258170"/>
            </a:xfrm>
          </p:grpSpPr>
          <p:cxnSp>
            <p:nvCxnSpPr>
              <p:cNvPr id="8" name="Straight Connector 7">
                <a:extLst>
                  <a:ext uri="{FF2B5EF4-FFF2-40B4-BE49-F238E27FC236}">
                    <a16:creationId xmlns:a16="http://schemas.microsoft.com/office/drawing/2014/main" id="{9B04EF7F-AE59-4006-B2F8-98815536D144}"/>
                  </a:ext>
                </a:extLst>
              </p:cNvPr>
              <p:cNvCxnSpPr>
                <a:cxnSpLocks noChangeAspect="1"/>
              </p:cNvCxnSpPr>
              <p:nvPr/>
            </p:nvCxnSpPr>
            <p:spPr>
              <a:xfrm>
                <a:off x="5914042" y="4699351"/>
                <a:ext cx="297638" cy="1232606"/>
              </a:xfrm>
              <a:prstGeom prst="line">
                <a:avLst/>
              </a:prstGeom>
              <a:ln w="381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5E5D927-79D4-49C1-B0B5-14AB3128DD2E}"/>
                  </a:ext>
                </a:extLst>
              </p:cNvPr>
              <p:cNvCxnSpPr>
                <a:cxnSpLocks/>
              </p:cNvCxnSpPr>
              <p:nvPr/>
            </p:nvCxnSpPr>
            <p:spPr>
              <a:xfrm flipH="1">
                <a:off x="5914042" y="5829612"/>
                <a:ext cx="537073" cy="127909"/>
              </a:xfrm>
              <a:prstGeom prst="line">
                <a:avLst/>
              </a:prstGeom>
              <a:ln w="1270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0" name="Oval 9">
            <a:extLst>
              <a:ext uri="{FF2B5EF4-FFF2-40B4-BE49-F238E27FC236}">
                <a16:creationId xmlns:a16="http://schemas.microsoft.com/office/drawing/2014/main" id="{67528849-441E-4D26-BFC2-BB20233A7E7D}"/>
              </a:ext>
            </a:extLst>
          </p:cNvPr>
          <p:cNvSpPr>
            <a:spLocks noChangeAspect="1"/>
          </p:cNvSpPr>
          <p:nvPr/>
        </p:nvSpPr>
        <p:spPr>
          <a:xfrm>
            <a:off x="6407706" y="5922466"/>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C9054366-58AF-4029-B04B-57259AC8662B}"/>
              </a:ext>
            </a:extLst>
          </p:cNvPr>
          <p:cNvSpPr>
            <a:spLocks noChangeAspect="1"/>
          </p:cNvSpPr>
          <p:nvPr/>
        </p:nvSpPr>
        <p:spPr>
          <a:xfrm>
            <a:off x="6874256" y="5902550"/>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tar: 5 Points 11">
            <a:extLst>
              <a:ext uri="{FF2B5EF4-FFF2-40B4-BE49-F238E27FC236}">
                <a16:creationId xmlns:a16="http://schemas.microsoft.com/office/drawing/2014/main" id="{505C34F9-AC4D-42A2-87C0-4957207FD498}"/>
              </a:ext>
            </a:extLst>
          </p:cNvPr>
          <p:cNvSpPr>
            <a:spLocks noChangeAspect="1"/>
          </p:cNvSpPr>
          <p:nvPr/>
        </p:nvSpPr>
        <p:spPr>
          <a:xfrm>
            <a:off x="6467400" y="5805052"/>
            <a:ext cx="288000" cy="2880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841728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614165"/>
            <a:ext cx="10515600" cy="730688"/>
          </a:xfrm>
        </p:spPr>
        <p:txBody>
          <a:bodyPr>
            <a:noAutofit/>
          </a:bodyPr>
          <a:lstStyle/>
          <a:p>
            <a:pPr marL="0" indent="0">
              <a:buNone/>
            </a:pPr>
            <a:r>
              <a:rPr lang="en-AU" sz="4000" dirty="0"/>
              <a:t>The owner of </a:t>
            </a:r>
            <a:r>
              <a:rPr lang="en-AU" sz="4000" b="1" dirty="0">
                <a:solidFill>
                  <a:srgbClr val="0000FF"/>
                </a:solidFill>
              </a:rPr>
              <a:t>blue</a:t>
            </a:r>
            <a:r>
              <a:rPr lang="en-AU" sz="4000" dirty="0"/>
              <a:t> went for the hoop with </a:t>
            </a:r>
            <a:r>
              <a:rPr lang="en-AU" sz="4000" b="1" dirty="0"/>
              <a:t>black. </a:t>
            </a:r>
            <a:br>
              <a:rPr lang="en-AU" sz="4000" b="1" dirty="0"/>
            </a:br>
            <a:endParaRPr lang="en-AU" sz="4000" dirty="0"/>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1481960"/>
            <a:ext cx="11063068" cy="506073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b="1" i="1" dirty="0"/>
              <a:t>Before swap</a:t>
            </a:r>
            <a:r>
              <a:rPr lang="en-AU" sz="4000" dirty="0"/>
              <a:t>							</a:t>
            </a:r>
            <a:r>
              <a:rPr lang="en-AU" sz="4000" b="1" i="1" dirty="0"/>
              <a:t>After swap</a:t>
            </a:r>
          </a:p>
          <a:p>
            <a:pPr marL="907200" indent="-2082800">
              <a:buNone/>
            </a:pPr>
            <a:endParaRPr lang="en-AU" sz="4000" b="1" i="1" dirty="0">
              <a:solidFill>
                <a:schemeClr val="bg1"/>
              </a:solidFill>
            </a:endParaRPr>
          </a:p>
          <a:p>
            <a:pPr marL="907200" indent="-2082800">
              <a:buNone/>
            </a:pPr>
            <a:endParaRPr lang="en-AU" sz="4000" b="1" i="1" dirty="0">
              <a:solidFill>
                <a:schemeClr val="bg1"/>
              </a:solidFill>
            </a:endParaRPr>
          </a:p>
          <a:p>
            <a:pPr marL="907200" indent="-2082800">
              <a:buNone/>
            </a:pPr>
            <a:endParaRPr lang="en-AU" sz="4000" b="1" i="1" dirty="0">
              <a:solidFill>
                <a:schemeClr val="bg1"/>
              </a:solidFill>
            </a:endParaRPr>
          </a:p>
          <a:p>
            <a:pPr marL="907200" indent="-2082800">
              <a:buNone/>
            </a:pPr>
            <a:endParaRPr lang="en-AU" sz="4000" b="1" i="1" dirty="0">
              <a:solidFill>
                <a:schemeClr val="bg1"/>
              </a:solidFill>
            </a:endParaRPr>
          </a:p>
          <a:p>
            <a:pPr marL="907200" indent="-2082800">
              <a:buNone/>
            </a:pPr>
            <a:endParaRPr lang="en-AU" sz="4000" b="1" i="1" dirty="0">
              <a:solidFill>
                <a:schemeClr val="bg1"/>
              </a:solidFill>
            </a:endParaRPr>
          </a:p>
          <a:p>
            <a:pPr marL="907200" indent="-2082800">
              <a:buNone/>
            </a:pPr>
            <a:endParaRPr lang="en-AU" sz="4000" b="1" i="1" dirty="0">
              <a:solidFill>
                <a:schemeClr val="bg1"/>
              </a:solidFill>
            </a:endParaRPr>
          </a:p>
          <a:p>
            <a:pPr marL="907200" indent="-2082800">
              <a:buNone/>
            </a:pPr>
            <a:r>
              <a:rPr lang="en-AU" sz="4000" dirty="0"/>
              <a:t>                                                   </a:t>
            </a:r>
          </a:p>
          <a:p>
            <a:pPr marL="907200" indent="-2082800">
              <a:buNone/>
            </a:pPr>
            <a:endParaRPr lang="en-AU" sz="4000" dirty="0"/>
          </a:p>
          <a:p>
            <a:pPr marL="907200" indent="-2082800">
              <a:buNone/>
            </a:pPr>
            <a:r>
              <a:rPr lang="en-AU" sz="4000" dirty="0">
                <a:solidFill>
                  <a:srgbClr val="FF0000"/>
                </a:solidFill>
              </a:rPr>
              <a:t>                                                                       </a:t>
            </a:r>
            <a:r>
              <a:rPr lang="en-AU" sz="4000" b="1" dirty="0">
                <a:solidFill>
                  <a:srgbClr val="FF0000"/>
                </a:solidFill>
              </a:rPr>
              <a:t>Red</a:t>
            </a:r>
            <a:r>
              <a:rPr lang="en-AU" sz="4000" dirty="0"/>
              <a:t> to play</a:t>
            </a:r>
            <a:endParaRPr lang="en-GB" sz="4000" b="1" dirty="0">
              <a:solidFill>
                <a:schemeClr val="bg1"/>
              </a:solidFill>
            </a:endParaRP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10.3.1</a:t>
            </a:r>
          </a:p>
        </p:txBody>
      </p:sp>
      <p:grpSp>
        <p:nvGrpSpPr>
          <p:cNvPr id="2" name="Group 7">
            <a:extLst>
              <a:ext uri="{FF2B5EF4-FFF2-40B4-BE49-F238E27FC236}">
                <a16:creationId xmlns:a16="http://schemas.microsoft.com/office/drawing/2014/main" id="{79814F05-FFC7-4178-ABA2-FB84C879EDC5}"/>
              </a:ext>
            </a:extLst>
          </p:cNvPr>
          <p:cNvGrpSpPr/>
          <p:nvPr/>
        </p:nvGrpSpPr>
        <p:grpSpPr>
          <a:xfrm>
            <a:off x="788276" y="3499699"/>
            <a:ext cx="914400" cy="914400"/>
            <a:chOff x="192156" y="5052391"/>
            <a:chExt cx="914400" cy="914400"/>
          </a:xfrm>
        </p:grpSpPr>
        <p:pic>
          <p:nvPicPr>
            <p:cNvPr id="9"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11" name="Straight Connector 10">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13" name="Straight Arrow Connector 12">
            <a:extLst>
              <a:ext uri="{FF2B5EF4-FFF2-40B4-BE49-F238E27FC236}">
                <a16:creationId xmlns:a16="http://schemas.microsoft.com/office/drawing/2014/main" id="{56B5B64E-7255-4874-811A-86FDFFCB9C88}"/>
              </a:ext>
            </a:extLst>
          </p:cNvPr>
          <p:cNvCxnSpPr>
            <a:cxnSpLocks/>
          </p:cNvCxnSpPr>
          <p:nvPr/>
        </p:nvCxnSpPr>
        <p:spPr>
          <a:xfrm flipV="1">
            <a:off x="1636496" y="3863340"/>
            <a:ext cx="1038124" cy="439256"/>
          </a:xfrm>
          <a:prstGeom prst="straightConnector1">
            <a:avLst/>
          </a:prstGeom>
          <a:ln w="762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8" name="Group 24"/>
          <p:cNvGrpSpPr/>
          <p:nvPr/>
        </p:nvGrpSpPr>
        <p:grpSpPr>
          <a:xfrm>
            <a:off x="2493693" y="3315775"/>
            <a:ext cx="189643" cy="697157"/>
            <a:chOff x="3991417" y="3095057"/>
            <a:chExt cx="189643" cy="697157"/>
          </a:xfrm>
        </p:grpSpPr>
        <p:cxnSp>
          <p:nvCxnSpPr>
            <p:cNvPr id="22" name="Straight Connector 21">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Oval 17">
            <a:extLst>
              <a:ext uri="{FF2B5EF4-FFF2-40B4-BE49-F238E27FC236}">
                <a16:creationId xmlns:a16="http://schemas.microsoft.com/office/drawing/2014/main" id="{9C1E38B4-BB89-4AA1-9323-427A2D789F1B}"/>
              </a:ext>
            </a:extLst>
          </p:cNvPr>
          <p:cNvSpPr>
            <a:spLocks noChangeAspect="1"/>
          </p:cNvSpPr>
          <p:nvPr/>
        </p:nvSpPr>
        <p:spPr>
          <a:xfrm>
            <a:off x="1434662" y="2325600"/>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9C1E38B4-BB89-4AA1-9323-427A2D789F1B}"/>
              </a:ext>
            </a:extLst>
          </p:cNvPr>
          <p:cNvSpPr>
            <a:spLocks noChangeAspect="1"/>
          </p:cNvSpPr>
          <p:nvPr/>
        </p:nvSpPr>
        <p:spPr>
          <a:xfrm>
            <a:off x="3965399" y="4359277"/>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9C1E38B4-BB89-4AA1-9323-427A2D789F1B}"/>
              </a:ext>
            </a:extLst>
          </p:cNvPr>
          <p:cNvSpPr>
            <a:spLocks noChangeAspect="1"/>
          </p:cNvSpPr>
          <p:nvPr/>
        </p:nvSpPr>
        <p:spPr>
          <a:xfrm>
            <a:off x="1851016" y="3368339"/>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9C1E38B4-BB89-4AA1-9323-427A2D789F1B}"/>
              </a:ext>
            </a:extLst>
          </p:cNvPr>
          <p:cNvSpPr>
            <a:spLocks noChangeAspect="1"/>
          </p:cNvSpPr>
          <p:nvPr/>
        </p:nvSpPr>
        <p:spPr>
          <a:xfrm>
            <a:off x="1999963" y="4805966"/>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7">
            <a:extLst>
              <a:ext uri="{FF2B5EF4-FFF2-40B4-BE49-F238E27FC236}">
                <a16:creationId xmlns:a16="http://schemas.microsoft.com/office/drawing/2014/main" id="{79814F05-FFC7-4178-ABA2-FB84C879EDC5}"/>
              </a:ext>
            </a:extLst>
          </p:cNvPr>
          <p:cNvGrpSpPr/>
          <p:nvPr/>
        </p:nvGrpSpPr>
        <p:grpSpPr>
          <a:xfrm>
            <a:off x="7388773" y="3604803"/>
            <a:ext cx="914400" cy="914400"/>
            <a:chOff x="192156" y="5052391"/>
            <a:chExt cx="914400" cy="914400"/>
          </a:xfrm>
        </p:grpSpPr>
        <p:pic>
          <p:nvPicPr>
            <p:cNvPr id="39"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14"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41" name="Straight Connector 40">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9" name="Straight Arrow Connector 28">
            <a:extLst>
              <a:ext uri="{FF2B5EF4-FFF2-40B4-BE49-F238E27FC236}">
                <a16:creationId xmlns:a16="http://schemas.microsoft.com/office/drawing/2014/main" id="{56B5B64E-7255-4874-811A-86FDFFCB9C88}"/>
              </a:ext>
            </a:extLst>
          </p:cNvPr>
          <p:cNvCxnSpPr>
            <a:cxnSpLocks/>
          </p:cNvCxnSpPr>
          <p:nvPr/>
        </p:nvCxnSpPr>
        <p:spPr>
          <a:xfrm>
            <a:off x="8267700" y="2743200"/>
            <a:ext cx="312420" cy="670560"/>
          </a:xfrm>
          <a:prstGeom prst="straightConnector1">
            <a:avLst/>
          </a:prstGeom>
          <a:ln w="3810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5" name="Group 24"/>
          <p:cNvGrpSpPr/>
          <p:nvPr/>
        </p:nvGrpSpPr>
        <p:grpSpPr>
          <a:xfrm>
            <a:off x="9094190" y="3420879"/>
            <a:ext cx="189643" cy="697157"/>
            <a:chOff x="3991417" y="3095057"/>
            <a:chExt cx="189643" cy="697157"/>
          </a:xfrm>
        </p:grpSpPr>
        <p:cxnSp>
          <p:nvCxnSpPr>
            <p:cNvPr id="35" name="Straight Connector 34">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Oval 30">
            <a:extLst>
              <a:ext uri="{FF2B5EF4-FFF2-40B4-BE49-F238E27FC236}">
                <a16:creationId xmlns:a16="http://schemas.microsoft.com/office/drawing/2014/main" id="{9C1E38B4-BB89-4AA1-9323-427A2D789F1B}"/>
              </a:ext>
            </a:extLst>
          </p:cNvPr>
          <p:cNvSpPr>
            <a:spLocks noChangeAspect="1"/>
          </p:cNvSpPr>
          <p:nvPr/>
        </p:nvSpPr>
        <p:spPr>
          <a:xfrm>
            <a:off x="8035159" y="2430000"/>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9C1E38B4-BB89-4AA1-9323-427A2D789F1B}"/>
              </a:ext>
            </a:extLst>
          </p:cNvPr>
          <p:cNvSpPr>
            <a:spLocks noChangeAspect="1"/>
          </p:cNvSpPr>
          <p:nvPr/>
        </p:nvSpPr>
        <p:spPr>
          <a:xfrm>
            <a:off x="10565896" y="4464381"/>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9C1E38B4-BB89-4AA1-9323-427A2D789F1B}"/>
              </a:ext>
            </a:extLst>
          </p:cNvPr>
          <p:cNvSpPr>
            <a:spLocks noChangeAspect="1"/>
          </p:cNvSpPr>
          <p:nvPr/>
        </p:nvSpPr>
        <p:spPr>
          <a:xfrm>
            <a:off x="8531176" y="3447975"/>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endParaRPr lang="en-GB" dirty="0"/>
          </a:p>
        </p:txBody>
      </p:sp>
      <p:sp>
        <p:nvSpPr>
          <p:cNvPr id="34" name="Oval 33">
            <a:extLst>
              <a:ext uri="{FF2B5EF4-FFF2-40B4-BE49-F238E27FC236}">
                <a16:creationId xmlns:a16="http://schemas.microsoft.com/office/drawing/2014/main" id="{9C1E38B4-BB89-4AA1-9323-427A2D789F1B}"/>
              </a:ext>
            </a:extLst>
          </p:cNvPr>
          <p:cNvSpPr>
            <a:spLocks noChangeAspect="1"/>
          </p:cNvSpPr>
          <p:nvPr/>
        </p:nvSpPr>
        <p:spPr>
          <a:xfrm>
            <a:off x="8600460" y="4911070"/>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2" name="Straight Arrow Connector 51">
            <a:extLst>
              <a:ext uri="{FF2B5EF4-FFF2-40B4-BE49-F238E27FC236}">
                <a16:creationId xmlns:a16="http://schemas.microsoft.com/office/drawing/2014/main" id="{56B5B64E-7255-4874-811A-86FDFFCB9C88}"/>
              </a:ext>
            </a:extLst>
          </p:cNvPr>
          <p:cNvCxnSpPr>
            <a:cxnSpLocks/>
          </p:cNvCxnSpPr>
          <p:nvPr/>
        </p:nvCxnSpPr>
        <p:spPr>
          <a:xfrm flipH="1" flipV="1">
            <a:off x="2141220" y="3604260"/>
            <a:ext cx="510540" cy="26670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24161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950259"/>
            <a:ext cx="10515600" cy="5417925"/>
          </a:xfrm>
        </p:spPr>
        <p:txBody>
          <a:bodyPr>
            <a:normAutofit fontScale="25000" lnSpcReduction="20000"/>
          </a:bodyPr>
          <a:lstStyle/>
          <a:p>
            <a:pPr marL="720000" indent="-720000">
              <a:lnSpc>
                <a:spcPct val="120000"/>
              </a:lnSpc>
              <a:spcBef>
                <a:spcPts val="0"/>
              </a:spcBef>
              <a:buNone/>
            </a:pPr>
            <a:r>
              <a:rPr lang="en-AU" sz="16000" b="1" dirty="0">
                <a:solidFill>
                  <a:srgbClr val="0000FF"/>
                </a:solidFill>
              </a:rPr>
              <a:t>Replace-&amp;-Replay:</a:t>
            </a:r>
          </a:p>
          <a:p>
            <a:pPr marL="720000" indent="-360000">
              <a:lnSpc>
                <a:spcPct val="120000"/>
              </a:lnSpc>
              <a:spcBef>
                <a:spcPts val="0"/>
              </a:spcBef>
            </a:pPr>
            <a:r>
              <a:rPr lang="en-AU" sz="14400" dirty="0"/>
              <a:t>Balls are placed where they were before the stroke</a:t>
            </a:r>
          </a:p>
          <a:p>
            <a:pPr marL="720000" indent="-360000">
              <a:lnSpc>
                <a:spcPct val="120000"/>
              </a:lnSpc>
              <a:spcBef>
                <a:spcPts val="0"/>
              </a:spcBef>
            </a:pPr>
            <a:r>
              <a:rPr lang="en-AU" sz="14400" dirty="0"/>
              <a:t>No hoop scores for the wrong ball</a:t>
            </a:r>
          </a:p>
          <a:p>
            <a:pPr marL="720000" indent="-360000">
              <a:lnSpc>
                <a:spcPct val="120000"/>
              </a:lnSpc>
              <a:spcBef>
                <a:spcPts val="0"/>
              </a:spcBef>
            </a:pPr>
            <a:r>
              <a:rPr lang="en-AU" sz="14400" dirty="0"/>
              <a:t>The same side plays the next stroke</a:t>
            </a:r>
          </a:p>
          <a:p>
            <a:pPr marL="720000" indent="-720000">
              <a:lnSpc>
                <a:spcPct val="120000"/>
              </a:lnSpc>
              <a:spcBef>
                <a:spcPts val="1800"/>
              </a:spcBef>
              <a:buNone/>
            </a:pPr>
            <a:r>
              <a:rPr lang="en-AU" sz="16000" b="1" dirty="0">
                <a:solidFill>
                  <a:srgbClr val="0000FF"/>
                </a:solidFill>
              </a:rPr>
              <a:t>Ball-Swap:</a:t>
            </a:r>
          </a:p>
          <a:p>
            <a:pPr marL="720000" indent="-360000">
              <a:lnSpc>
                <a:spcPct val="120000"/>
              </a:lnSpc>
              <a:spcBef>
                <a:spcPts val="0"/>
              </a:spcBef>
            </a:pPr>
            <a:r>
              <a:rPr lang="en-AU" sz="14400" dirty="0"/>
              <a:t>Balls are left where they stopped </a:t>
            </a:r>
            <a:r>
              <a:rPr lang="en-AU" sz="14400" b="1" dirty="0"/>
              <a:t>except</a:t>
            </a:r>
            <a:br>
              <a:rPr lang="en-AU" sz="14400" dirty="0"/>
            </a:br>
            <a:r>
              <a:rPr lang="en-AU" sz="14400" dirty="0"/>
              <a:t>	the balls on the striker’s side swap positions</a:t>
            </a:r>
          </a:p>
          <a:p>
            <a:pPr marL="720000" indent="-360000">
              <a:lnSpc>
                <a:spcPct val="120000"/>
              </a:lnSpc>
              <a:spcBef>
                <a:spcPts val="0"/>
              </a:spcBef>
            </a:pPr>
            <a:r>
              <a:rPr lang="en-AU" sz="14400" dirty="0"/>
              <a:t>The stroke is treated as valid (so a hoop run scores)</a:t>
            </a:r>
          </a:p>
          <a:p>
            <a:pPr marL="720000" indent="-360000">
              <a:lnSpc>
                <a:spcPct val="120000"/>
              </a:lnSpc>
              <a:spcBef>
                <a:spcPts val="0"/>
              </a:spcBef>
            </a:pPr>
            <a:r>
              <a:rPr lang="en-AU" sz="14400" dirty="0"/>
              <a:t>The opposite side plays the next stroke</a:t>
            </a:r>
          </a:p>
          <a:p>
            <a:pPr marL="720000" indent="-360000">
              <a:lnSpc>
                <a:spcPct val="120000"/>
              </a:lnSpc>
              <a:spcBef>
                <a:spcPts val="0"/>
              </a:spcBef>
            </a:pPr>
            <a:endParaRPr lang="en-AU" sz="14400" dirty="0"/>
          </a:p>
        </p:txBody>
      </p:sp>
    </p:spTree>
    <p:extLst>
      <p:ext uri="{BB962C8B-B14F-4D97-AF65-F5344CB8AC3E}">
        <p14:creationId xmlns:p14="http://schemas.microsoft.com/office/powerpoint/2010/main" val="4473050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Content Placeholder 25">
            <a:extLst>
              <a:ext uri="{FF2B5EF4-FFF2-40B4-BE49-F238E27FC236}">
                <a16:creationId xmlns:a16="http://schemas.microsoft.com/office/drawing/2014/main" id="{86243E5B-83E8-4B54-A0D6-8E11FC4E1335}"/>
              </a:ext>
            </a:extLst>
          </p:cNvPr>
          <p:cNvSpPr txBox="1">
            <a:spLocks/>
          </p:cNvSpPr>
          <p:nvPr/>
        </p:nvSpPr>
        <p:spPr>
          <a:xfrm>
            <a:off x="8161295" y="1475720"/>
            <a:ext cx="3774008" cy="5013592"/>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Font typeface="Arial" panose="020B0604020202020204" pitchFamily="34" charset="0"/>
              <a:buNone/>
            </a:pPr>
            <a:r>
              <a:rPr lang="en-AU" sz="3400" b="1" i="1" dirty="0"/>
              <a:t>After replace but before replay</a:t>
            </a:r>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spcBef>
                <a:spcPts val="3600"/>
              </a:spcBef>
              <a:buNone/>
            </a:pPr>
            <a:r>
              <a:rPr lang="en-AU" sz="3400" b="1" i="1" dirty="0">
                <a:solidFill>
                  <a:srgbClr val="FF0000"/>
                </a:solidFill>
              </a:rPr>
              <a:t>   </a:t>
            </a:r>
            <a:r>
              <a:rPr lang="en-AU" sz="3400" b="1" i="1" dirty="0">
                <a:solidFill>
                  <a:srgbClr val="0000FF"/>
                </a:solidFill>
              </a:rPr>
              <a:t>Blue</a:t>
            </a:r>
            <a:r>
              <a:rPr lang="en-AU" sz="3400" b="1" i="1" dirty="0"/>
              <a:t> to play</a:t>
            </a:r>
          </a:p>
        </p:txBody>
      </p:sp>
      <p:sp>
        <p:nvSpPr>
          <p:cNvPr id="58" name="Content Placeholder 25">
            <a:extLst>
              <a:ext uri="{FF2B5EF4-FFF2-40B4-BE49-F238E27FC236}">
                <a16:creationId xmlns:a16="http://schemas.microsoft.com/office/drawing/2014/main" id="{FB774F7B-9AB0-4E0C-AB18-EE3E33170E39}"/>
              </a:ext>
            </a:extLst>
          </p:cNvPr>
          <p:cNvSpPr txBox="1">
            <a:spLocks/>
          </p:cNvSpPr>
          <p:nvPr/>
        </p:nvSpPr>
        <p:spPr>
          <a:xfrm>
            <a:off x="4337360" y="1484483"/>
            <a:ext cx="3774008" cy="5013594"/>
          </a:xfrm>
          <a:prstGeom prst="rect">
            <a:avLst/>
          </a:prstGeom>
          <a:ln>
            <a:solidFill>
              <a:schemeClr val="tx1"/>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3400" b="1" i="1" dirty="0"/>
              <a:t>After swap</a:t>
            </a:r>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buFont typeface="Arial" panose="020B0604020202020204" pitchFamily="34" charset="0"/>
              <a:buNone/>
            </a:pPr>
            <a:endParaRPr lang="en-AU" sz="3400" b="1" i="1" dirty="0"/>
          </a:p>
          <a:p>
            <a:pPr marL="0" indent="0">
              <a:spcBef>
                <a:spcPts val="600"/>
              </a:spcBef>
              <a:buFont typeface="Arial" panose="020B0604020202020204" pitchFamily="34" charset="0"/>
              <a:buNone/>
            </a:pPr>
            <a:r>
              <a:rPr lang="en-AU" sz="3400" b="1" i="1" dirty="0"/>
              <a:t>   </a:t>
            </a:r>
            <a:r>
              <a:rPr lang="en-AU" sz="3400" b="1" i="1" dirty="0">
                <a:solidFill>
                  <a:srgbClr val="FF0000"/>
                </a:solidFill>
              </a:rPr>
              <a:t>Red</a:t>
            </a:r>
            <a:r>
              <a:rPr lang="en-AU" sz="3400" b="1" i="1" dirty="0"/>
              <a:t> to play</a:t>
            </a:r>
            <a:endParaRPr lang="en-GB" sz="3400" b="1" i="1" dirty="0"/>
          </a:p>
        </p:txBody>
      </p:sp>
      <p:sp>
        <p:nvSpPr>
          <p:cNvPr id="26" name="Content Placeholder 25">
            <a:extLst>
              <a:ext uri="{FF2B5EF4-FFF2-40B4-BE49-F238E27FC236}">
                <a16:creationId xmlns:a16="http://schemas.microsoft.com/office/drawing/2014/main" id="{ABB586A8-6718-43F6-87FF-A515EC40D292}"/>
              </a:ext>
            </a:extLst>
          </p:cNvPr>
          <p:cNvSpPr>
            <a:spLocks noGrp="1"/>
          </p:cNvSpPr>
          <p:nvPr>
            <p:ph idx="1"/>
          </p:nvPr>
        </p:nvSpPr>
        <p:spPr>
          <a:xfrm>
            <a:off x="526578" y="1475719"/>
            <a:ext cx="3774008" cy="5013593"/>
          </a:xfrm>
          <a:ln>
            <a:solidFill>
              <a:schemeClr val="tx1"/>
            </a:solidFill>
          </a:ln>
        </p:spPr>
        <p:txBody>
          <a:bodyPr>
            <a:normAutofit/>
          </a:bodyPr>
          <a:lstStyle/>
          <a:p>
            <a:pPr marL="0" indent="0">
              <a:buNone/>
            </a:pPr>
            <a:r>
              <a:rPr lang="en-AU" sz="3400" b="1" i="1" dirty="0"/>
              <a:t>Before swap</a:t>
            </a:r>
            <a:endParaRPr lang="en-GB" sz="3400" b="1" i="1" dirty="0"/>
          </a:p>
        </p:txBody>
      </p:sp>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a:t>
            </a:r>
            <a:endParaRPr lang="en-GB" dirty="0"/>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10.3.1</a:t>
            </a:r>
          </a:p>
        </p:txBody>
      </p:sp>
      <p:grpSp>
        <p:nvGrpSpPr>
          <p:cNvPr id="2" name="Group 7">
            <a:extLst>
              <a:ext uri="{FF2B5EF4-FFF2-40B4-BE49-F238E27FC236}">
                <a16:creationId xmlns:a16="http://schemas.microsoft.com/office/drawing/2014/main" id="{79814F05-FFC7-4178-ABA2-FB84C879EDC5}"/>
              </a:ext>
            </a:extLst>
          </p:cNvPr>
          <p:cNvGrpSpPr/>
          <p:nvPr/>
        </p:nvGrpSpPr>
        <p:grpSpPr>
          <a:xfrm>
            <a:off x="788276" y="3499699"/>
            <a:ext cx="914400" cy="914400"/>
            <a:chOff x="192156" y="5052391"/>
            <a:chExt cx="914400" cy="914400"/>
          </a:xfrm>
        </p:grpSpPr>
        <p:pic>
          <p:nvPicPr>
            <p:cNvPr id="9"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11" name="Straight Connector 10">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13" name="Straight Arrow Connector 12">
            <a:extLst>
              <a:ext uri="{FF2B5EF4-FFF2-40B4-BE49-F238E27FC236}">
                <a16:creationId xmlns:a16="http://schemas.microsoft.com/office/drawing/2014/main" id="{56B5B64E-7255-4874-811A-86FDFFCB9C88}"/>
              </a:ext>
            </a:extLst>
          </p:cNvPr>
          <p:cNvCxnSpPr>
            <a:cxnSpLocks/>
          </p:cNvCxnSpPr>
          <p:nvPr/>
        </p:nvCxnSpPr>
        <p:spPr>
          <a:xfrm flipV="1">
            <a:off x="1636496" y="3863340"/>
            <a:ext cx="1038124" cy="439256"/>
          </a:xfrm>
          <a:prstGeom prst="straightConnector1">
            <a:avLst/>
          </a:prstGeom>
          <a:ln w="762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8" name="Group 24"/>
          <p:cNvGrpSpPr/>
          <p:nvPr/>
        </p:nvGrpSpPr>
        <p:grpSpPr>
          <a:xfrm>
            <a:off x="2493693" y="3315775"/>
            <a:ext cx="189643" cy="697157"/>
            <a:chOff x="3991417" y="3095057"/>
            <a:chExt cx="189643" cy="697157"/>
          </a:xfrm>
        </p:grpSpPr>
        <p:cxnSp>
          <p:nvCxnSpPr>
            <p:cNvPr id="22" name="Straight Connector 21">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Oval 17">
            <a:extLst>
              <a:ext uri="{FF2B5EF4-FFF2-40B4-BE49-F238E27FC236}">
                <a16:creationId xmlns:a16="http://schemas.microsoft.com/office/drawing/2014/main" id="{9C1E38B4-BB89-4AA1-9323-427A2D789F1B}"/>
              </a:ext>
            </a:extLst>
          </p:cNvPr>
          <p:cNvSpPr>
            <a:spLocks noChangeAspect="1"/>
          </p:cNvSpPr>
          <p:nvPr/>
        </p:nvSpPr>
        <p:spPr>
          <a:xfrm>
            <a:off x="1434662" y="2325600"/>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9C1E38B4-BB89-4AA1-9323-427A2D789F1B}"/>
              </a:ext>
            </a:extLst>
          </p:cNvPr>
          <p:cNvSpPr>
            <a:spLocks noChangeAspect="1"/>
          </p:cNvSpPr>
          <p:nvPr/>
        </p:nvSpPr>
        <p:spPr>
          <a:xfrm>
            <a:off x="3965399" y="4359277"/>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9C1E38B4-BB89-4AA1-9323-427A2D789F1B}"/>
              </a:ext>
            </a:extLst>
          </p:cNvPr>
          <p:cNvSpPr>
            <a:spLocks noChangeAspect="1"/>
          </p:cNvSpPr>
          <p:nvPr/>
        </p:nvSpPr>
        <p:spPr>
          <a:xfrm>
            <a:off x="1851016" y="3368339"/>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9C1E38B4-BB89-4AA1-9323-427A2D789F1B}"/>
              </a:ext>
            </a:extLst>
          </p:cNvPr>
          <p:cNvSpPr>
            <a:spLocks noChangeAspect="1"/>
          </p:cNvSpPr>
          <p:nvPr/>
        </p:nvSpPr>
        <p:spPr>
          <a:xfrm>
            <a:off x="1999963" y="4805966"/>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E714BA02-B17C-443D-99BE-52AF4F198251}"/>
              </a:ext>
            </a:extLst>
          </p:cNvPr>
          <p:cNvGrpSpPr/>
          <p:nvPr/>
        </p:nvGrpSpPr>
        <p:grpSpPr>
          <a:xfrm>
            <a:off x="4612210" y="2478805"/>
            <a:ext cx="3465123" cy="2769070"/>
            <a:chOff x="7388773" y="2430000"/>
            <a:chExt cx="3465123" cy="2769070"/>
          </a:xfrm>
        </p:grpSpPr>
        <p:grpSp>
          <p:nvGrpSpPr>
            <p:cNvPr id="10" name="Group 7">
              <a:extLst>
                <a:ext uri="{FF2B5EF4-FFF2-40B4-BE49-F238E27FC236}">
                  <a16:creationId xmlns:a16="http://schemas.microsoft.com/office/drawing/2014/main" id="{79814F05-FFC7-4178-ABA2-FB84C879EDC5}"/>
                </a:ext>
              </a:extLst>
            </p:cNvPr>
            <p:cNvGrpSpPr/>
            <p:nvPr/>
          </p:nvGrpSpPr>
          <p:grpSpPr>
            <a:xfrm>
              <a:off x="7388773" y="3604803"/>
              <a:ext cx="914400" cy="914400"/>
              <a:chOff x="192156" y="5052391"/>
              <a:chExt cx="914400" cy="914400"/>
            </a:xfrm>
          </p:grpSpPr>
          <p:pic>
            <p:nvPicPr>
              <p:cNvPr id="39"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14"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41" name="Straight Connector 40">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9" name="Straight Arrow Connector 28">
              <a:extLst>
                <a:ext uri="{FF2B5EF4-FFF2-40B4-BE49-F238E27FC236}">
                  <a16:creationId xmlns:a16="http://schemas.microsoft.com/office/drawing/2014/main" id="{56B5B64E-7255-4874-811A-86FDFFCB9C88}"/>
                </a:ext>
              </a:extLst>
            </p:cNvPr>
            <p:cNvCxnSpPr>
              <a:cxnSpLocks/>
            </p:cNvCxnSpPr>
            <p:nvPr/>
          </p:nvCxnSpPr>
          <p:spPr>
            <a:xfrm>
              <a:off x="8267700" y="2743200"/>
              <a:ext cx="312420" cy="670560"/>
            </a:xfrm>
            <a:prstGeom prst="straightConnector1">
              <a:avLst/>
            </a:prstGeom>
            <a:ln w="3810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5" name="Group 24"/>
            <p:cNvGrpSpPr/>
            <p:nvPr/>
          </p:nvGrpSpPr>
          <p:grpSpPr>
            <a:xfrm>
              <a:off x="9094190" y="3420879"/>
              <a:ext cx="189643" cy="697157"/>
              <a:chOff x="3991417" y="3095057"/>
              <a:chExt cx="189643" cy="697157"/>
            </a:xfrm>
          </p:grpSpPr>
          <p:cxnSp>
            <p:nvCxnSpPr>
              <p:cNvPr id="35" name="Straight Connector 34">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Oval 30">
              <a:extLst>
                <a:ext uri="{FF2B5EF4-FFF2-40B4-BE49-F238E27FC236}">
                  <a16:creationId xmlns:a16="http://schemas.microsoft.com/office/drawing/2014/main" id="{9C1E38B4-BB89-4AA1-9323-427A2D789F1B}"/>
                </a:ext>
              </a:extLst>
            </p:cNvPr>
            <p:cNvSpPr>
              <a:spLocks noChangeAspect="1"/>
            </p:cNvSpPr>
            <p:nvPr/>
          </p:nvSpPr>
          <p:spPr>
            <a:xfrm>
              <a:off x="8035159" y="2430000"/>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9C1E38B4-BB89-4AA1-9323-427A2D789F1B}"/>
                </a:ext>
              </a:extLst>
            </p:cNvPr>
            <p:cNvSpPr>
              <a:spLocks noChangeAspect="1"/>
            </p:cNvSpPr>
            <p:nvPr/>
          </p:nvSpPr>
          <p:spPr>
            <a:xfrm>
              <a:off x="10565896" y="4464381"/>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9C1E38B4-BB89-4AA1-9323-427A2D789F1B}"/>
                </a:ext>
              </a:extLst>
            </p:cNvPr>
            <p:cNvSpPr>
              <a:spLocks noChangeAspect="1"/>
            </p:cNvSpPr>
            <p:nvPr/>
          </p:nvSpPr>
          <p:spPr>
            <a:xfrm>
              <a:off x="8531176" y="3447975"/>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endParaRPr lang="en-GB" dirty="0"/>
            </a:p>
          </p:txBody>
        </p:sp>
        <p:sp>
          <p:nvSpPr>
            <p:cNvPr id="34" name="Oval 33">
              <a:extLst>
                <a:ext uri="{FF2B5EF4-FFF2-40B4-BE49-F238E27FC236}">
                  <a16:creationId xmlns:a16="http://schemas.microsoft.com/office/drawing/2014/main" id="{9C1E38B4-BB89-4AA1-9323-427A2D789F1B}"/>
                </a:ext>
              </a:extLst>
            </p:cNvPr>
            <p:cNvSpPr>
              <a:spLocks noChangeAspect="1"/>
            </p:cNvSpPr>
            <p:nvPr/>
          </p:nvSpPr>
          <p:spPr>
            <a:xfrm>
              <a:off x="8600460" y="4911070"/>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52" name="Straight Arrow Connector 51">
            <a:extLst>
              <a:ext uri="{FF2B5EF4-FFF2-40B4-BE49-F238E27FC236}">
                <a16:creationId xmlns:a16="http://schemas.microsoft.com/office/drawing/2014/main" id="{56B5B64E-7255-4874-811A-86FDFFCB9C88}"/>
              </a:ext>
            </a:extLst>
          </p:cNvPr>
          <p:cNvCxnSpPr>
            <a:cxnSpLocks/>
          </p:cNvCxnSpPr>
          <p:nvPr/>
        </p:nvCxnSpPr>
        <p:spPr>
          <a:xfrm flipH="1" flipV="1">
            <a:off x="2141220" y="3604260"/>
            <a:ext cx="510540" cy="26670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0" name="Group 7">
            <a:extLst>
              <a:ext uri="{FF2B5EF4-FFF2-40B4-BE49-F238E27FC236}">
                <a16:creationId xmlns:a16="http://schemas.microsoft.com/office/drawing/2014/main" id="{0FF8ACC6-B940-407C-B087-5213EF54CAC5}"/>
              </a:ext>
            </a:extLst>
          </p:cNvPr>
          <p:cNvGrpSpPr/>
          <p:nvPr/>
        </p:nvGrpSpPr>
        <p:grpSpPr>
          <a:xfrm>
            <a:off x="8077333" y="2309605"/>
            <a:ext cx="914400" cy="914400"/>
            <a:chOff x="192156" y="5052391"/>
            <a:chExt cx="914400" cy="914400"/>
          </a:xfrm>
        </p:grpSpPr>
        <p:pic>
          <p:nvPicPr>
            <p:cNvPr id="53" name="Graphic 3" descr="Man">
              <a:extLst>
                <a:ext uri="{FF2B5EF4-FFF2-40B4-BE49-F238E27FC236}">
                  <a16:creationId xmlns:a16="http://schemas.microsoft.com/office/drawing/2014/main" id="{58CE026A-7EF5-4F8D-96C6-9285722A2FD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54" name="Group 8">
              <a:extLst>
                <a:ext uri="{FF2B5EF4-FFF2-40B4-BE49-F238E27FC236}">
                  <a16:creationId xmlns:a16="http://schemas.microsoft.com/office/drawing/2014/main" id="{FB6902C0-0E5B-4B98-830D-BE6CC81E439F}"/>
                </a:ext>
              </a:extLst>
            </p:cNvPr>
            <p:cNvGrpSpPr/>
            <p:nvPr/>
          </p:nvGrpSpPr>
          <p:grpSpPr>
            <a:xfrm>
              <a:off x="825939" y="5513347"/>
              <a:ext cx="198000" cy="453444"/>
              <a:chOff x="1378226" y="5509591"/>
              <a:chExt cx="198000" cy="453444"/>
            </a:xfrm>
          </p:grpSpPr>
          <p:cxnSp>
            <p:nvCxnSpPr>
              <p:cNvPr id="55" name="Straight Connector 54">
                <a:extLst>
                  <a:ext uri="{FF2B5EF4-FFF2-40B4-BE49-F238E27FC236}">
                    <a16:creationId xmlns:a16="http://schemas.microsoft.com/office/drawing/2014/main" id="{2819F1DE-26C7-4AD1-9FA1-D7DACA8A2628}"/>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D974DED-26BC-4D1D-A5AF-5CAAC1571F11}"/>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4" name="Group 24">
            <a:extLst>
              <a:ext uri="{FF2B5EF4-FFF2-40B4-BE49-F238E27FC236}">
                <a16:creationId xmlns:a16="http://schemas.microsoft.com/office/drawing/2014/main" id="{E7F535E7-78EC-47E1-9372-8420C1C5A9F0}"/>
              </a:ext>
            </a:extLst>
          </p:cNvPr>
          <p:cNvGrpSpPr/>
          <p:nvPr/>
        </p:nvGrpSpPr>
        <p:grpSpPr>
          <a:xfrm>
            <a:off x="10125551" y="3580028"/>
            <a:ext cx="189643" cy="697157"/>
            <a:chOff x="3991417" y="3095057"/>
            <a:chExt cx="189643" cy="697157"/>
          </a:xfrm>
        </p:grpSpPr>
        <p:cxnSp>
          <p:nvCxnSpPr>
            <p:cNvPr id="49" name="Straight Connector 48">
              <a:extLst>
                <a:ext uri="{FF2B5EF4-FFF2-40B4-BE49-F238E27FC236}">
                  <a16:creationId xmlns:a16="http://schemas.microsoft.com/office/drawing/2014/main" id="{AF25982C-6B72-43F2-9343-6B4BE3DD4920}"/>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52CF256-B491-4422-AE35-0482DDEE303E}"/>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19EA738-9610-494E-9D6F-D357F1C466D9}"/>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Oval 44">
            <a:extLst>
              <a:ext uri="{FF2B5EF4-FFF2-40B4-BE49-F238E27FC236}">
                <a16:creationId xmlns:a16="http://schemas.microsoft.com/office/drawing/2014/main" id="{4D488C1A-36F4-40DF-BBE8-ABE699BCA01A}"/>
              </a:ext>
            </a:extLst>
          </p:cNvPr>
          <p:cNvSpPr>
            <a:spLocks noChangeAspect="1"/>
          </p:cNvSpPr>
          <p:nvPr/>
        </p:nvSpPr>
        <p:spPr>
          <a:xfrm>
            <a:off x="9066520" y="2589149"/>
            <a:ext cx="288000" cy="288000"/>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E0AC5977-E595-459C-9E5E-7A51C483F626}"/>
              </a:ext>
            </a:extLst>
          </p:cNvPr>
          <p:cNvSpPr>
            <a:spLocks noChangeAspect="1"/>
          </p:cNvSpPr>
          <p:nvPr/>
        </p:nvSpPr>
        <p:spPr>
          <a:xfrm>
            <a:off x="11597257" y="4623530"/>
            <a:ext cx="288000" cy="288000"/>
          </a:xfrm>
          <a:prstGeom prst="ellipse">
            <a:avLst/>
          </a:prstGeom>
          <a:solidFill>
            <a:srgbClr val="D2A000"/>
          </a:solidFill>
          <a:ln>
            <a:solidFill>
              <a:srgbClr val="D2A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742B8744-A3AF-43BE-9479-A77D69283D32}"/>
              </a:ext>
            </a:extLst>
          </p:cNvPr>
          <p:cNvSpPr>
            <a:spLocks noChangeAspect="1"/>
          </p:cNvSpPr>
          <p:nvPr/>
        </p:nvSpPr>
        <p:spPr>
          <a:xfrm>
            <a:off x="9143998" y="4378283"/>
            <a:ext cx="288000" cy="28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endParaRPr lang="en-GB" dirty="0"/>
          </a:p>
        </p:txBody>
      </p:sp>
      <p:sp>
        <p:nvSpPr>
          <p:cNvPr id="48" name="Oval 47">
            <a:extLst>
              <a:ext uri="{FF2B5EF4-FFF2-40B4-BE49-F238E27FC236}">
                <a16:creationId xmlns:a16="http://schemas.microsoft.com/office/drawing/2014/main" id="{07251FF2-4D92-4018-BC9E-F134D4CA827A}"/>
              </a:ext>
            </a:extLst>
          </p:cNvPr>
          <p:cNvSpPr>
            <a:spLocks noChangeAspect="1"/>
          </p:cNvSpPr>
          <p:nvPr/>
        </p:nvSpPr>
        <p:spPr>
          <a:xfrm>
            <a:off x="9631821" y="5070219"/>
            <a:ext cx="288000" cy="28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Content Placeholder 2">
            <a:extLst>
              <a:ext uri="{FF2B5EF4-FFF2-40B4-BE49-F238E27FC236}">
                <a16:creationId xmlns:a16="http://schemas.microsoft.com/office/drawing/2014/main" id="{43A5A4E7-774A-4429-8AFC-CD12FB6ABDE0}"/>
              </a:ext>
            </a:extLst>
          </p:cNvPr>
          <p:cNvSpPr txBox="1">
            <a:spLocks/>
          </p:cNvSpPr>
          <p:nvPr/>
        </p:nvSpPr>
        <p:spPr>
          <a:xfrm>
            <a:off x="838201" y="614165"/>
            <a:ext cx="10515600" cy="7306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000" dirty="0"/>
              <a:t>The owner of </a:t>
            </a:r>
            <a:r>
              <a:rPr lang="en-AU" sz="4000" b="1" dirty="0">
                <a:solidFill>
                  <a:srgbClr val="0000FF"/>
                </a:solidFill>
              </a:rPr>
              <a:t>blue</a:t>
            </a:r>
            <a:r>
              <a:rPr lang="en-AU" sz="4000" dirty="0"/>
              <a:t> went for the hoop with </a:t>
            </a:r>
            <a:r>
              <a:rPr lang="en-AU" sz="4000" b="1" dirty="0"/>
              <a:t>black. </a:t>
            </a:r>
            <a:br>
              <a:rPr lang="en-AU" sz="4000" b="1" dirty="0"/>
            </a:br>
            <a:endParaRPr lang="en-AU" sz="4000" dirty="0"/>
          </a:p>
        </p:txBody>
      </p:sp>
    </p:spTree>
    <p:extLst>
      <p:ext uri="{BB962C8B-B14F-4D97-AF65-F5344CB8AC3E}">
        <p14:creationId xmlns:p14="http://schemas.microsoft.com/office/powerpoint/2010/main" val="29086617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490664"/>
            <a:ext cx="10515600" cy="4938711"/>
          </a:xfrm>
        </p:spPr>
        <p:txBody>
          <a:bodyPr>
            <a:noAutofit/>
          </a:bodyPr>
          <a:lstStyle/>
          <a:p>
            <a:pPr marL="540000" indent="-457200">
              <a:lnSpc>
                <a:spcPct val="80000"/>
              </a:lnSpc>
              <a:spcBef>
                <a:spcPts val="1800"/>
              </a:spcBef>
            </a:pPr>
            <a:r>
              <a:rPr lang="en-AU" sz="4000" dirty="0"/>
              <a:t>It overcomes a major problem with mandatory Replace-and-Replay when the</a:t>
            </a:r>
            <a:br>
              <a:rPr lang="en-AU" sz="4000" dirty="0"/>
            </a:br>
            <a:r>
              <a:rPr lang="en-AU" sz="4000" b="1" dirty="0"/>
              <a:t>first out-of-sequence</a:t>
            </a:r>
            <a:r>
              <a:rPr lang="en-AU" sz="4000" dirty="0"/>
              <a:t> play is not noticed </a:t>
            </a:r>
          </a:p>
          <a:p>
            <a:pPr marL="997200" lvl="1" indent="-457200">
              <a:lnSpc>
                <a:spcPct val="80000"/>
              </a:lnSpc>
              <a:spcBef>
                <a:spcPts val="1800"/>
              </a:spcBef>
            </a:pPr>
            <a:r>
              <a:rPr lang="en-GB" sz="2800" dirty="0"/>
              <a:t>When a ball is played out-of-sequence it jumps the queue</a:t>
            </a:r>
          </a:p>
          <a:p>
            <a:pPr marL="997200" lvl="1" indent="-457200">
              <a:lnSpc>
                <a:spcPct val="80000"/>
              </a:lnSpc>
              <a:spcBef>
                <a:spcPts val="1800"/>
              </a:spcBef>
            </a:pPr>
            <a:r>
              <a:rPr lang="en-AU" sz="2800" dirty="0"/>
              <a:t>Unless noticed straight away, Replace &amp; Replace fails to address the problem</a:t>
            </a:r>
          </a:p>
          <a:p>
            <a:pPr marL="997200" lvl="1" indent="-457200">
              <a:lnSpc>
                <a:spcPct val="80000"/>
              </a:lnSpc>
              <a:spcBef>
                <a:spcPts val="1800"/>
              </a:spcBef>
            </a:pPr>
            <a:r>
              <a:rPr lang="en-AU" sz="2800" dirty="0"/>
              <a:t>The problem is that the first player to play </a:t>
            </a:r>
            <a:r>
              <a:rPr lang="en-GB" sz="2800" dirty="0"/>
              <a:t>out-of-sequence </a:t>
            </a:r>
            <a:r>
              <a:rPr lang="en-AU" sz="2800" dirty="0"/>
              <a:t>may get an unfair advantage</a:t>
            </a:r>
          </a:p>
          <a:p>
            <a:pPr marL="997200" lvl="1" indent="-457200">
              <a:lnSpc>
                <a:spcPct val="80000"/>
              </a:lnSpc>
              <a:spcBef>
                <a:spcPts val="1800"/>
              </a:spcBef>
            </a:pPr>
            <a:r>
              <a:rPr lang="en-AU" sz="2800" dirty="0"/>
              <a:t>Swapping the balls changes the sequence in a way that nullifies that unfair advantage</a:t>
            </a:r>
          </a:p>
        </p:txBody>
      </p:sp>
      <p:sp>
        <p:nvSpPr>
          <p:cNvPr id="7" name="Title 1">
            <a:extLst>
              <a:ext uri="{FF2B5EF4-FFF2-40B4-BE49-F238E27FC236}">
                <a16:creationId xmlns:a16="http://schemas.microsoft.com/office/drawing/2014/main" id="{5FB84420-12A9-4249-8CF8-E13874B53D92}"/>
              </a:ext>
            </a:extLst>
          </p:cNvPr>
          <p:cNvSpPr>
            <a:spLocks noGrp="1"/>
          </p:cNvSpPr>
          <p:nvPr>
            <p:ph type="title"/>
          </p:nvPr>
        </p:nvSpPr>
        <p:spPr>
          <a:xfrm>
            <a:off x="838200" y="165100"/>
            <a:ext cx="10515600" cy="1325563"/>
          </a:xfrm>
        </p:spPr>
        <p:txBody>
          <a:bodyPr>
            <a:normAutofit fontScale="90000"/>
          </a:bodyPr>
          <a:lstStyle/>
          <a:p>
            <a:pPr algn="ctr"/>
            <a:r>
              <a:rPr lang="en-AU" sz="7200" b="1" dirty="0">
                <a:solidFill>
                  <a:srgbClr val="FF0000"/>
                </a:solidFill>
              </a:rPr>
              <a:t>Why Ball Swap is a Good Rule</a:t>
            </a:r>
            <a:endParaRPr lang="en-GB" sz="4000" dirty="0">
              <a:solidFill>
                <a:srgbClr val="406FC4"/>
              </a:solidFill>
            </a:endParaRPr>
          </a:p>
        </p:txBody>
      </p:sp>
    </p:spTree>
    <p:extLst>
      <p:ext uri="{BB962C8B-B14F-4D97-AF65-F5344CB8AC3E}">
        <p14:creationId xmlns:p14="http://schemas.microsoft.com/office/powerpoint/2010/main" val="40002915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85016"/>
            <a:ext cx="10515600" cy="1061894"/>
          </a:xfrm>
        </p:spPr>
        <p:txBody>
          <a:bodyPr>
            <a:normAutofit/>
          </a:bodyPr>
          <a:lstStyle/>
          <a:p>
            <a:pPr algn="ctr"/>
            <a:r>
              <a:rPr lang="en-AU" sz="4800" b="1" dirty="0">
                <a:solidFill>
                  <a:srgbClr val="0000FF"/>
                </a:solidFill>
              </a:rPr>
              <a:t>Option of Replace &amp; Replay or Ball Swap</a:t>
            </a:r>
            <a:endParaRPr lang="en-GB" sz="4800" b="1" dirty="0">
              <a:solidFill>
                <a:srgbClr val="0000FF"/>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332089"/>
            <a:ext cx="10515600" cy="5340895"/>
          </a:xfrm>
        </p:spPr>
        <p:txBody>
          <a:bodyPr>
            <a:normAutofit fontScale="25000" lnSpcReduction="20000"/>
          </a:bodyPr>
          <a:lstStyle/>
          <a:p>
            <a:pPr marL="0" indent="0">
              <a:lnSpc>
                <a:spcPct val="120000"/>
              </a:lnSpc>
              <a:spcBef>
                <a:spcPts val="0"/>
              </a:spcBef>
              <a:buNone/>
            </a:pPr>
            <a:r>
              <a:rPr lang="en-AU" sz="14400" dirty="0">
                <a:latin typeface="Times New Roman" panose="02020603050405020304" pitchFamily="18" charset="0"/>
                <a:cs typeface="Times New Roman" panose="02020603050405020304" pitchFamily="18" charset="0"/>
              </a:rPr>
              <a:t>In addition to</a:t>
            </a:r>
          </a:p>
          <a:p>
            <a:pPr marL="720000" indent="-540000">
              <a:lnSpc>
                <a:spcPct val="110000"/>
              </a:lnSpc>
              <a:spcBef>
                <a:spcPts val="1200"/>
              </a:spcBef>
              <a:buFont typeface="+mj-lt"/>
              <a:buAutoNum type="arabicPeriod"/>
            </a:pPr>
            <a:r>
              <a:rPr lang="en-AU" sz="14400" i="1" dirty="0">
                <a:latin typeface="Times New Roman" panose="02020603050405020304" pitchFamily="18" charset="0"/>
                <a:cs typeface="Times New Roman" panose="02020603050405020304" pitchFamily="18" charset="0"/>
              </a:rPr>
              <a:t>The</a:t>
            </a:r>
            <a:r>
              <a:rPr lang="en-AU" sz="14400" b="1" i="1" dirty="0">
                <a:latin typeface="Times New Roman" panose="02020603050405020304" pitchFamily="18" charset="0"/>
                <a:cs typeface="Times New Roman" panose="02020603050405020304" pitchFamily="18" charset="0"/>
              </a:rPr>
              <a:t> Striker </a:t>
            </a:r>
            <a:r>
              <a:rPr lang="en-AU" sz="14400" i="1" dirty="0">
                <a:latin typeface="Times New Roman" panose="02020603050405020304" pitchFamily="18" charset="0"/>
                <a:cs typeface="Times New Roman" panose="02020603050405020304" pitchFamily="18" charset="0"/>
              </a:rPr>
              <a:t>plays the </a:t>
            </a:r>
            <a:r>
              <a:rPr lang="en-AU" sz="14400" b="1" i="1" dirty="0">
                <a:latin typeface="Times New Roman" panose="02020603050405020304" pitchFamily="18" charset="0"/>
                <a:cs typeface="Times New Roman" panose="02020603050405020304" pitchFamily="18" charset="0"/>
              </a:rPr>
              <a:t>partner ball </a:t>
            </a:r>
            <a:r>
              <a:rPr lang="en-AU" sz="14400" i="1" dirty="0">
                <a:latin typeface="Times New Roman" panose="02020603050405020304" pitchFamily="18" charset="0"/>
                <a:cs typeface="Times New Roman" panose="02020603050405020304" pitchFamily="18" charset="0"/>
              </a:rPr>
              <a:t>in </a:t>
            </a:r>
            <a:r>
              <a:rPr lang="en-AU" sz="14400" b="1" i="1" dirty="0">
                <a:latin typeface="Times New Roman" panose="02020603050405020304" pitchFamily="18" charset="0"/>
                <a:cs typeface="Times New Roman" panose="02020603050405020304" pitchFamily="18" charset="0"/>
              </a:rPr>
              <a:t>singles</a:t>
            </a:r>
          </a:p>
          <a:p>
            <a:pPr marL="0" indent="0">
              <a:lnSpc>
                <a:spcPct val="110000"/>
              </a:lnSpc>
              <a:spcBef>
                <a:spcPts val="1200"/>
              </a:spcBef>
              <a:buNone/>
            </a:pPr>
            <a:r>
              <a:rPr lang="en-AU" sz="14400" dirty="0">
                <a:latin typeface="Times New Roman" panose="02020603050405020304" pitchFamily="18" charset="0"/>
                <a:cs typeface="Times New Roman" panose="02020603050405020304" pitchFamily="18" charset="0"/>
              </a:rPr>
              <a:t>the ball swap option also applies if</a:t>
            </a:r>
            <a:endParaRPr lang="en-GB" sz="14400" b="1" dirty="0">
              <a:solidFill>
                <a:srgbClr val="0000FF"/>
              </a:solidFill>
              <a:latin typeface="Times New Roman" panose="02020603050405020304" pitchFamily="18" charset="0"/>
              <a:cs typeface="Times New Roman" panose="02020603050405020304" pitchFamily="18" charset="0"/>
            </a:endParaRPr>
          </a:p>
          <a:p>
            <a:pPr marL="720000" indent="-540000">
              <a:lnSpc>
                <a:spcPct val="110000"/>
              </a:lnSpc>
              <a:spcBef>
                <a:spcPts val="1200"/>
              </a:spcBef>
              <a:buFont typeface="+mj-lt"/>
              <a:buAutoNum type="arabicPeriod" startAt="2"/>
            </a:pPr>
            <a:r>
              <a:rPr lang="en-AU" sz="14400" i="1" dirty="0">
                <a:latin typeface="Times New Roman" panose="02020603050405020304" pitchFamily="18" charset="0"/>
                <a:cs typeface="Times New Roman" panose="02020603050405020304" pitchFamily="18" charset="0"/>
              </a:rPr>
              <a:t>The</a:t>
            </a:r>
            <a:r>
              <a:rPr lang="en-AU" sz="14400" b="1" i="1" dirty="0">
                <a:latin typeface="Times New Roman" panose="02020603050405020304" pitchFamily="18" charset="0"/>
                <a:cs typeface="Times New Roman" panose="02020603050405020304" pitchFamily="18" charset="0"/>
              </a:rPr>
              <a:t> Striker </a:t>
            </a:r>
            <a:r>
              <a:rPr lang="en-AU" sz="14400" i="1" dirty="0">
                <a:latin typeface="Times New Roman" panose="02020603050405020304" pitchFamily="18" charset="0"/>
                <a:cs typeface="Times New Roman" panose="02020603050405020304" pitchFamily="18" charset="0"/>
              </a:rPr>
              <a:t>plays the </a:t>
            </a:r>
            <a:r>
              <a:rPr lang="en-AU" sz="14400" b="1" i="1" dirty="0">
                <a:latin typeface="Times New Roman" panose="02020603050405020304" pitchFamily="18" charset="0"/>
                <a:cs typeface="Times New Roman" panose="02020603050405020304" pitchFamily="18" charset="0"/>
              </a:rPr>
              <a:t>partner ball </a:t>
            </a:r>
            <a:r>
              <a:rPr lang="en-AU" sz="14400" i="1" dirty="0">
                <a:latin typeface="Times New Roman" panose="02020603050405020304" pitchFamily="18" charset="0"/>
                <a:cs typeface="Times New Roman" panose="02020603050405020304" pitchFamily="18" charset="0"/>
              </a:rPr>
              <a:t>in </a:t>
            </a:r>
            <a:r>
              <a:rPr lang="en-AU" sz="14400" b="1" i="1" dirty="0">
                <a:latin typeface="Times New Roman" panose="02020603050405020304" pitchFamily="18" charset="0"/>
                <a:cs typeface="Times New Roman" panose="02020603050405020304" pitchFamily="18" charset="0"/>
              </a:rPr>
              <a:t>doubles</a:t>
            </a:r>
            <a:r>
              <a:rPr lang="en-AU" sz="14400" i="1" dirty="0">
                <a:latin typeface="Times New Roman" panose="02020603050405020304" pitchFamily="18" charset="0"/>
                <a:cs typeface="Times New Roman" panose="02020603050405020304" pitchFamily="18" charset="0"/>
              </a:rPr>
              <a:t>, or</a:t>
            </a:r>
            <a:endParaRPr lang="en-AU" sz="14400" i="1" dirty="0">
              <a:solidFill>
                <a:srgbClr val="0000FF"/>
              </a:solidFill>
              <a:latin typeface="Times New Roman" panose="02020603050405020304" pitchFamily="18" charset="0"/>
              <a:cs typeface="Times New Roman" panose="02020603050405020304" pitchFamily="18" charset="0"/>
            </a:endParaRPr>
          </a:p>
          <a:p>
            <a:pPr marL="720000" indent="-540000">
              <a:lnSpc>
                <a:spcPct val="110000"/>
              </a:lnSpc>
              <a:spcBef>
                <a:spcPts val="1200"/>
              </a:spcBef>
              <a:buFont typeface="+mj-lt"/>
              <a:buAutoNum type="arabicPeriod" startAt="2"/>
            </a:pPr>
            <a:r>
              <a:rPr lang="en-AU" sz="14400" i="1" dirty="0">
                <a:latin typeface="Times New Roman" panose="02020603050405020304" pitchFamily="18" charset="0"/>
                <a:cs typeface="Times New Roman" panose="02020603050405020304" pitchFamily="18" charset="0"/>
              </a:rPr>
              <a:t>The </a:t>
            </a:r>
            <a:r>
              <a:rPr lang="en-AU" sz="14400" b="1" i="1" dirty="0">
                <a:latin typeface="Times New Roman" panose="02020603050405020304" pitchFamily="18" charset="0"/>
                <a:cs typeface="Times New Roman" panose="02020603050405020304" pitchFamily="18" charset="0"/>
              </a:rPr>
              <a:t>Striker’s partner </a:t>
            </a:r>
            <a:r>
              <a:rPr lang="en-AU" sz="14400" i="1" dirty="0">
                <a:latin typeface="Times New Roman" panose="02020603050405020304" pitchFamily="18" charset="0"/>
                <a:cs typeface="Times New Roman" panose="02020603050405020304" pitchFamily="18" charset="0"/>
              </a:rPr>
              <a:t>plays </a:t>
            </a:r>
            <a:r>
              <a:rPr lang="en-AU" sz="14400" b="1" i="1" dirty="0">
                <a:latin typeface="Times New Roman" panose="02020603050405020304" pitchFamily="18" charset="0"/>
                <a:cs typeface="Times New Roman" panose="02020603050405020304" pitchFamily="18" charset="0"/>
              </a:rPr>
              <a:t>his own ball </a:t>
            </a:r>
            <a:r>
              <a:rPr lang="en-AU" sz="14400" i="1" dirty="0">
                <a:latin typeface="Times New Roman" panose="02020603050405020304" pitchFamily="18" charset="0"/>
                <a:cs typeface="Times New Roman" panose="02020603050405020304" pitchFamily="18" charset="0"/>
              </a:rPr>
              <a:t>in </a:t>
            </a:r>
            <a:r>
              <a:rPr lang="en-AU" sz="14400" b="1" i="1" dirty="0">
                <a:latin typeface="Times New Roman" panose="02020603050405020304" pitchFamily="18" charset="0"/>
                <a:cs typeface="Times New Roman" panose="02020603050405020304" pitchFamily="18" charset="0"/>
              </a:rPr>
              <a:t>doubles</a:t>
            </a:r>
            <a:endParaRPr lang="en-AU" sz="14400" i="1" dirty="0">
              <a:solidFill>
                <a:srgbClr val="0000FF"/>
              </a:solidFill>
              <a:latin typeface="Times New Roman" panose="02020603050405020304" pitchFamily="18" charset="0"/>
              <a:cs typeface="Times New Roman" panose="02020603050405020304" pitchFamily="18" charset="0"/>
            </a:endParaRPr>
          </a:p>
          <a:p>
            <a:pPr marL="0" indent="0">
              <a:lnSpc>
                <a:spcPct val="100000"/>
              </a:lnSpc>
              <a:spcBef>
                <a:spcPts val="1800"/>
              </a:spcBef>
              <a:buNone/>
            </a:pPr>
            <a:r>
              <a:rPr lang="en-GB" sz="12800" dirty="0">
                <a:latin typeface="Times New Roman" panose="02020603050405020304" pitchFamily="18" charset="0"/>
                <a:cs typeface="Times New Roman" panose="02020603050405020304" pitchFamily="18" charset="0"/>
              </a:rPr>
              <a:t>In all three cases</a:t>
            </a:r>
          </a:p>
          <a:p>
            <a:pPr marL="720000" indent="-540000">
              <a:lnSpc>
                <a:spcPct val="100000"/>
              </a:lnSpc>
              <a:spcBef>
                <a:spcPts val="0"/>
              </a:spcBef>
            </a:pPr>
            <a:r>
              <a:rPr lang="en-GB" sz="12800" dirty="0">
                <a:latin typeface="Times New Roman" panose="02020603050405020304" pitchFamily="18" charset="0"/>
                <a:cs typeface="Times New Roman" panose="02020603050405020304" pitchFamily="18" charset="0"/>
              </a:rPr>
              <a:t>The </a:t>
            </a:r>
            <a:r>
              <a:rPr lang="en-GB" sz="12800" b="1" dirty="0">
                <a:latin typeface="Times New Roman" panose="02020603050405020304" pitchFamily="18" charset="0"/>
                <a:cs typeface="Times New Roman" panose="02020603050405020304" pitchFamily="18" charset="0"/>
              </a:rPr>
              <a:t>striker’s side</a:t>
            </a:r>
            <a:r>
              <a:rPr lang="en-GB" sz="12800" dirty="0">
                <a:latin typeface="Times New Roman" panose="02020603050405020304" pitchFamily="18" charset="0"/>
                <a:cs typeface="Times New Roman" panose="02020603050405020304" pitchFamily="18" charset="0"/>
              </a:rPr>
              <a:t> played the stroke, and</a:t>
            </a:r>
          </a:p>
          <a:p>
            <a:pPr marL="720000" indent="-540000">
              <a:lnSpc>
                <a:spcPct val="100000"/>
              </a:lnSpc>
              <a:spcBef>
                <a:spcPts val="300"/>
              </a:spcBef>
            </a:pPr>
            <a:r>
              <a:rPr lang="en-GB" sz="12800" dirty="0">
                <a:latin typeface="Times New Roman" panose="02020603050405020304" pitchFamily="18" charset="0"/>
                <a:cs typeface="Times New Roman" panose="02020603050405020304" pitchFamily="18" charset="0"/>
              </a:rPr>
              <a:t>The ball played </a:t>
            </a:r>
            <a:r>
              <a:rPr lang="en-GB" sz="12800" b="1" dirty="0">
                <a:latin typeface="Times New Roman" panose="02020603050405020304" pitchFamily="18" charset="0"/>
                <a:cs typeface="Times New Roman" panose="02020603050405020304" pitchFamily="18" charset="0"/>
              </a:rPr>
              <a:t>belonged to the striker’s side</a:t>
            </a:r>
            <a:br>
              <a:rPr lang="en-GB" sz="12800" b="1" dirty="0">
                <a:latin typeface="Times New Roman" panose="02020603050405020304" pitchFamily="18" charset="0"/>
                <a:cs typeface="Times New Roman" panose="02020603050405020304" pitchFamily="18" charset="0"/>
              </a:rPr>
            </a:br>
            <a:r>
              <a:rPr lang="en-GB" sz="12800" b="1" dirty="0">
                <a:latin typeface="Times New Roman" panose="02020603050405020304" pitchFamily="18" charset="0"/>
                <a:cs typeface="Times New Roman" panose="02020603050405020304" pitchFamily="18" charset="0"/>
              </a:rPr>
              <a:t> </a:t>
            </a:r>
            <a:r>
              <a:rPr lang="en-GB" sz="12800" dirty="0">
                <a:latin typeface="Times New Roman" panose="02020603050405020304" pitchFamily="18" charset="0"/>
                <a:cs typeface="Times New Roman" panose="02020603050405020304" pitchFamily="18" charset="0"/>
              </a:rPr>
              <a:t>but </a:t>
            </a:r>
            <a:r>
              <a:rPr lang="en-GB" sz="12800" b="1" dirty="0">
                <a:latin typeface="Times New Roman" panose="02020603050405020304" pitchFamily="18" charset="0"/>
                <a:cs typeface="Times New Roman" panose="02020603050405020304" pitchFamily="18" charset="0"/>
              </a:rPr>
              <a:t>was not </a:t>
            </a:r>
            <a:r>
              <a:rPr lang="en-GB" sz="12800" dirty="0">
                <a:latin typeface="Times New Roman" panose="02020603050405020304" pitchFamily="18" charset="0"/>
                <a:cs typeface="Times New Roman" panose="02020603050405020304" pitchFamily="18" charset="0"/>
              </a:rPr>
              <a:t>the </a:t>
            </a:r>
            <a:r>
              <a:rPr lang="en-GB" sz="12800" b="1" dirty="0">
                <a:latin typeface="Times New Roman" panose="02020603050405020304" pitchFamily="18" charset="0"/>
                <a:cs typeface="Times New Roman" panose="02020603050405020304" pitchFamily="18" charset="0"/>
              </a:rPr>
              <a:t>striker’s</a:t>
            </a:r>
            <a:r>
              <a:rPr lang="en-GB" sz="12800" dirty="0">
                <a:latin typeface="Times New Roman" panose="02020603050405020304" pitchFamily="18" charset="0"/>
                <a:cs typeface="Times New Roman" panose="02020603050405020304" pitchFamily="18" charset="0"/>
              </a:rPr>
              <a:t> ball</a:t>
            </a:r>
          </a:p>
        </p:txBody>
      </p:sp>
    </p:spTree>
    <p:extLst>
      <p:ext uri="{BB962C8B-B14F-4D97-AF65-F5344CB8AC3E}">
        <p14:creationId xmlns:p14="http://schemas.microsoft.com/office/powerpoint/2010/main" val="18505572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85016"/>
            <a:ext cx="10515600" cy="1061894"/>
          </a:xfrm>
        </p:spPr>
        <p:txBody>
          <a:bodyPr>
            <a:normAutofit fontScale="90000"/>
          </a:bodyPr>
          <a:lstStyle/>
          <a:p>
            <a:pPr algn="ctr"/>
            <a:r>
              <a:rPr lang="en-AU" sz="7300" b="1" dirty="0">
                <a:solidFill>
                  <a:srgbClr val="FF0000"/>
                </a:solidFill>
              </a:rPr>
              <a:t>Rule 3.1 </a:t>
            </a:r>
            <a:endParaRPr lang="en-GB"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397875"/>
            <a:ext cx="10515600" cy="5275109"/>
          </a:xfrm>
        </p:spPr>
        <p:txBody>
          <a:bodyPr>
            <a:normAutofit/>
          </a:bodyPr>
          <a:lstStyle/>
          <a:p>
            <a:pPr marL="0" indent="0">
              <a:spcBef>
                <a:spcPts val="0"/>
              </a:spcBef>
              <a:buNone/>
            </a:pPr>
            <a:r>
              <a:rPr lang="en-AU" sz="6000" dirty="0">
                <a:solidFill>
                  <a:srgbClr val="7030A0"/>
                </a:solidFill>
                <a:cs typeface="Times New Roman" panose="02020603050405020304" pitchFamily="18" charset="0"/>
              </a:rPr>
              <a:t>If</a:t>
            </a:r>
            <a:r>
              <a:rPr lang="en-AU" sz="4800" dirty="0">
                <a:cs typeface="Times New Roman" panose="02020603050405020304" pitchFamily="18" charset="0"/>
              </a:rPr>
              <a:t> the </a:t>
            </a:r>
            <a:r>
              <a:rPr lang="en-AU" sz="4800" b="1" dirty="0">
                <a:cs typeface="Times New Roman" panose="02020603050405020304" pitchFamily="18" charset="0"/>
              </a:rPr>
              <a:t>striker</a:t>
            </a:r>
            <a:r>
              <a:rPr lang="en-AU" sz="4800" dirty="0">
                <a:cs typeface="Times New Roman" panose="02020603050405020304" pitchFamily="18" charset="0"/>
              </a:rPr>
              <a:t> </a:t>
            </a:r>
            <a:r>
              <a:rPr lang="en-GB" sz="4800" dirty="0">
                <a:cs typeface="Times New Roman" panose="02020603050405020304" pitchFamily="18" charset="0"/>
              </a:rPr>
              <a:t>played the </a:t>
            </a:r>
            <a:r>
              <a:rPr lang="en-GB" sz="4800" b="1" dirty="0">
                <a:cs typeface="Times New Roman" panose="02020603050405020304" pitchFamily="18" charset="0"/>
              </a:rPr>
              <a:t>partner ball</a:t>
            </a:r>
            <a:r>
              <a:rPr lang="en-GB" sz="4800" dirty="0">
                <a:cs typeface="Times New Roman" panose="02020603050405020304" pitchFamily="18" charset="0"/>
              </a:rPr>
              <a:t> or the </a:t>
            </a:r>
            <a:r>
              <a:rPr lang="en-GB" sz="4800" b="1" dirty="0">
                <a:cs typeface="Times New Roman" panose="02020603050405020304" pitchFamily="18" charset="0"/>
              </a:rPr>
              <a:t>striker’s partner</a:t>
            </a:r>
            <a:r>
              <a:rPr lang="en-GB" sz="4800" dirty="0">
                <a:cs typeface="Times New Roman" panose="02020603050405020304" pitchFamily="18" charset="0"/>
              </a:rPr>
              <a:t> played his </a:t>
            </a:r>
            <a:r>
              <a:rPr lang="en-GB" sz="4800" b="1" dirty="0">
                <a:cs typeface="Times New Roman" panose="02020603050405020304" pitchFamily="18" charset="0"/>
              </a:rPr>
              <a:t>own ball</a:t>
            </a:r>
            <a:r>
              <a:rPr lang="en-GB" sz="4800" dirty="0">
                <a:cs typeface="Times New Roman" panose="02020603050405020304" pitchFamily="18" charset="0"/>
              </a:rPr>
              <a:t>,</a:t>
            </a:r>
          </a:p>
          <a:p>
            <a:pPr marL="0" indent="0">
              <a:spcBef>
                <a:spcPts val="1800"/>
              </a:spcBef>
              <a:buNone/>
            </a:pPr>
            <a:r>
              <a:rPr lang="en-GB" sz="6000" dirty="0">
                <a:solidFill>
                  <a:srgbClr val="7030A0"/>
                </a:solidFill>
                <a:cs typeface="Times New Roman" panose="02020603050405020304" pitchFamily="18" charset="0"/>
              </a:rPr>
              <a:t>then</a:t>
            </a:r>
            <a:br>
              <a:rPr lang="en-GB" sz="4800" dirty="0">
                <a:cs typeface="Times New Roman" panose="02020603050405020304" pitchFamily="18" charset="0"/>
              </a:rPr>
            </a:br>
            <a:r>
              <a:rPr lang="en-GB" sz="4800" dirty="0">
                <a:cs typeface="Times New Roman" panose="02020603050405020304" pitchFamily="18" charset="0"/>
              </a:rPr>
              <a:t>the </a:t>
            </a:r>
            <a:r>
              <a:rPr lang="en-GB" sz="4800" b="1" dirty="0">
                <a:cs typeface="Times New Roman" panose="02020603050405020304" pitchFamily="18" charset="0"/>
              </a:rPr>
              <a:t>non-offending side </a:t>
            </a:r>
            <a:r>
              <a:rPr lang="en-GB" sz="4800" dirty="0">
                <a:cs typeface="Times New Roman" panose="02020603050405020304" pitchFamily="18" charset="0"/>
              </a:rPr>
              <a:t>chooses whether to apply </a:t>
            </a:r>
            <a:r>
              <a:rPr lang="en-GB" sz="4800" b="1" dirty="0">
                <a:cs typeface="Times New Roman" panose="02020603050405020304" pitchFamily="18" charset="0"/>
              </a:rPr>
              <a:t>Replace and Replay</a:t>
            </a:r>
            <a:r>
              <a:rPr lang="en-GB" sz="4800" dirty="0">
                <a:cs typeface="Times New Roman" panose="02020603050405020304" pitchFamily="18" charset="0"/>
              </a:rPr>
              <a:t> or </a:t>
            </a:r>
            <a:r>
              <a:rPr lang="en-GB" sz="4800" b="1" dirty="0">
                <a:cs typeface="Times New Roman" panose="02020603050405020304" pitchFamily="18" charset="0"/>
              </a:rPr>
              <a:t>Ball Swap</a:t>
            </a:r>
            <a:endParaRPr lang="en-AU" sz="4800" b="1" dirty="0">
              <a:cs typeface="Times New Roman" panose="02020603050405020304" pitchFamily="18" charset="0"/>
            </a:endParaRPr>
          </a:p>
        </p:txBody>
      </p:sp>
    </p:spTree>
    <p:extLst>
      <p:ext uri="{BB962C8B-B14F-4D97-AF65-F5344CB8AC3E}">
        <p14:creationId xmlns:p14="http://schemas.microsoft.com/office/powerpoint/2010/main" val="27381718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85016"/>
            <a:ext cx="10515600" cy="1061894"/>
          </a:xfrm>
        </p:spPr>
        <p:txBody>
          <a:bodyPr>
            <a:normAutofit fontScale="90000"/>
          </a:bodyPr>
          <a:lstStyle/>
          <a:p>
            <a:pPr algn="ctr"/>
            <a:r>
              <a:rPr lang="en-AU" sz="7300" b="1" dirty="0">
                <a:solidFill>
                  <a:srgbClr val="FF0000"/>
                </a:solidFill>
              </a:rPr>
              <a:t>Rules 3.2 and 3.3 </a:t>
            </a:r>
            <a:endParaRPr lang="en-GB"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838201" y="1397875"/>
            <a:ext cx="10515600" cy="5275109"/>
          </a:xfrm>
        </p:spPr>
        <p:txBody>
          <a:bodyPr>
            <a:normAutofit/>
          </a:bodyPr>
          <a:lstStyle/>
          <a:p>
            <a:pPr marL="0" indent="0">
              <a:spcBef>
                <a:spcPts val="0"/>
              </a:spcBef>
              <a:buNone/>
            </a:pPr>
            <a:r>
              <a:rPr lang="en-AU" sz="6000" dirty="0">
                <a:solidFill>
                  <a:srgbClr val="7030A0"/>
                </a:solidFill>
                <a:cs typeface="Times New Roman" panose="02020603050405020304" pitchFamily="18" charset="0"/>
              </a:rPr>
              <a:t>If</a:t>
            </a:r>
            <a:r>
              <a:rPr lang="en-AU" sz="4400" dirty="0">
                <a:cs typeface="Times New Roman" panose="02020603050405020304" pitchFamily="18" charset="0"/>
              </a:rPr>
              <a:t> the </a:t>
            </a:r>
            <a:r>
              <a:rPr lang="en-AU" sz="4400" b="1" dirty="0">
                <a:cs typeface="Times New Roman" panose="02020603050405020304" pitchFamily="18" charset="0"/>
              </a:rPr>
              <a:t>striker</a:t>
            </a:r>
            <a:r>
              <a:rPr lang="en-AU" sz="4400" dirty="0">
                <a:cs typeface="Times New Roman" panose="02020603050405020304" pitchFamily="18" charset="0"/>
              </a:rPr>
              <a:t> or </a:t>
            </a:r>
            <a:r>
              <a:rPr lang="en-GB" sz="4400" b="1" dirty="0">
                <a:cs typeface="Times New Roman" panose="02020603050405020304" pitchFamily="18" charset="0"/>
              </a:rPr>
              <a:t>striker’s partner</a:t>
            </a:r>
            <a:r>
              <a:rPr lang="en-GB" sz="4400" dirty="0">
                <a:cs typeface="Times New Roman" panose="02020603050405020304" pitchFamily="18" charset="0"/>
              </a:rPr>
              <a:t> played an </a:t>
            </a:r>
            <a:r>
              <a:rPr lang="en-GB" sz="4400" b="1" dirty="0"/>
              <a:t>opponent’s</a:t>
            </a:r>
            <a:r>
              <a:rPr lang="en-GB" sz="4400" b="1" dirty="0">
                <a:cs typeface="Times New Roman" panose="02020603050405020304" pitchFamily="18" charset="0"/>
              </a:rPr>
              <a:t> ball, or</a:t>
            </a:r>
            <a:endParaRPr lang="en-GB" sz="4400" dirty="0">
              <a:cs typeface="Times New Roman" panose="02020603050405020304" pitchFamily="18" charset="0"/>
            </a:endParaRPr>
          </a:p>
          <a:p>
            <a:pPr marL="0" indent="0">
              <a:spcBef>
                <a:spcPts val="1800"/>
              </a:spcBef>
              <a:buNone/>
            </a:pPr>
            <a:r>
              <a:rPr lang="en-AU" sz="4400" dirty="0">
                <a:cs typeface="Times New Roman" panose="02020603050405020304" pitchFamily="18" charset="0"/>
              </a:rPr>
              <a:t>the </a:t>
            </a:r>
            <a:r>
              <a:rPr lang="en-GB" sz="4400" b="1" dirty="0">
                <a:cs typeface="Times New Roman" panose="02020603050405020304" pitchFamily="18" charset="0"/>
              </a:rPr>
              <a:t>striker’s partner</a:t>
            </a:r>
            <a:r>
              <a:rPr lang="en-GB" sz="4400" dirty="0">
                <a:cs typeface="Times New Roman" panose="02020603050405020304" pitchFamily="18" charset="0"/>
              </a:rPr>
              <a:t> played the </a:t>
            </a:r>
            <a:r>
              <a:rPr lang="en-GB" sz="4400" b="1" dirty="0">
                <a:cs typeface="Times New Roman" panose="02020603050405020304" pitchFamily="18" charset="0"/>
              </a:rPr>
              <a:t>striker’s ball</a:t>
            </a:r>
          </a:p>
          <a:p>
            <a:pPr marL="0" indent="0">
              <a:spcBef>
                <a:spcPts val="1800"/>
              </a:spcBef>
              <a:buNone/>
            </a:pPr>
            <a:r>
              <a:rPr lang="en-GB" sz="6000" dirty="0">
                <a:solidFill>
                  <a:srgbClr val="7030A0"/>
                </a:solidFill>
                <a:cs typeface="Times New Roman" panose="02020603050405020304" pitchFamily="18" charset="0"/>
              </a:rPr>
              <a:t>then</a:t>
            </a:r>
          </a:p>
          <a:p>
            <a:pPr marL="0" indent="0">
              <a:spcBef>
                <a:spcPts val="0"/>
              </a:spcBef>
              <a:buNone/>
            </a:pPr>
            <a:r>
              <a:rPr lang="en-GB" sz="4400" b="1" dirty="0">
                <a:cs typeface="Times New Roman" panose="02020603050405020304" pitchFamily="18" charset="0"/>
              </a:rPr>
              <a:t>Replace and Replay</a:t>
            </a:r>
            <a:r>
              <a:rPr lang="en-GB" sz="4400" dirty="0">
                <a:cs typeface="Times New Roman" panose="02020603050405020304" pitchFamily="18" charset="0"/>
              </a:rPr>
              <a:t> applies</a:t>
            </a:r>
            <a:br>
              <a:rPr lang="en-GB" sz="4400" dirty="0">
                <a:cs typeface="Times New Roman" panose="02020603050405020304" pitchFamily="18" charset="0"/>
              </a:rPr>
            </a:br>
            <a:r>
              <a:rPr lang="en-GB" sz="4400" dirty="0">
                <a:cs typeface="Times New Roman" panose="02020603050405020304" pitchFamily="18" charset="0"/>
              </a:rPr>
              <a:t>(there is no ball-swap option)</a:t>
            </a:r>
          </a:p>
        </p:txBody>
      </p:sp>
    </p:spTree>
    <p:extLst>
      <p:ext uri="{BB962C8B-B14F-4D97-AF65-F5344CB8AC3E}">
        <p14:creationId xmlns:p14="http://schemas.microsoft.com/office/powerpoint/2010/main" val="32914415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185016"/>
            <a:ext cx="10515600" cy="1061894"/>
          </a:xfrm>
        </p:spPr>
        <p:txBody>
          <a:bodyPr>
            <a:normAutofit fontScale="90000"/>
          </a:bodyPr>
          <a:lstStyle/>
          <a:p>
            <a:pPr algn="ctr"/>
            <a:r>
              <a:rPr lang="en-AU" sz="7300" b="1" dirty="0">
                <a:solidFill>
                  <a:srgbClr val="FF0000"/>
                </a:solidFill>
              </a:rPr>
              <a:t>Wrong Ball Rule in Brief </a:t>
            </a:r>
            <a:endParaRPr lang="en-GB" b="1"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21273" y="1397875"/>
            <a:ext cx="10749454" cy="5275109"/>
          </a:xfrm>
          <a:noFill/>
        </p:spPr>
        <p:txBody>
          <a:bodyPr>
            <a:normAutofit/>
          </a:bodyPr>
          <a:lstStyle/>
          <a:p>
            <a:pPr marL="0" indent="0">
              <a:spcBef>
                <a:spcPts val="0"/>
              </a:spcBef>
              <a:buNone/>
            </a:pPr>
            <a:r>
              <a:rPr lang="en-AU" sz="4400" dirty="0">
                <a:cs typeface="Times New Roman" panose="02020603050405020304" pitchFamily="18" charset="0"/>
              </a:rPr>
              <a:t>If a </a:t>
            </a:r>
            <a:r>
              <a:rPr lang="en-AU" sz="4400" b="1" dirty="0">
                <a:cs typeface="Times New Roman" panose="02020603050405020304" pitchFamily="18" charset="0"/>
              </a:rPr>
              <a:t>wrong ball</a:t>
            </a:r>
            <a:r>
              <a:rPr lang="en-AU" sz="4400" dirty="0">
                <a:cs typeface="Times New Roman" panose="02020603050405020304" pitchFamily="18" charset="0"/>
              </a:rPr>
              <a:t> is played by the </a:t>
            </a:r>
            <a:r>
              <a:rPr lang="en-AU" sz="4400" b="1" dirty="0">
                <a:solidFill>
                  <a:srgbClr val="0000FF"/>
                </a:solidFill>
                <a:cs typeface="Times New Roman" panose="02020603050405020304" pitchFamily="18" charset="0"/>
              </a:rPr>
              <a:t>striker’s side</a:t>
            </a:r>
            <a:r>
              <a:rPr lang="en-AU" sz="4400" b="1" dirty="0">
                <a:cs typeface="Times New Roman" panose="02020603050405020304" pitchFamily="18" charset="0"/>
              </a:rPr>
              <a:t>*</a:t>
            </a:r>
            <a:r>
              <a:rPr lang="en-AU" sz="4400" dirty="0">
                <a:cs typeface="Times New Roman" panose="02020603050405020304" pitchFamily="18" charset="0"/>
              </a:rPr>
              <a:t>:</a:t>
            </a:r>
          </a:p>
          <a:p>
            <a:pPr marL="859500" indent="-571500">
              <a:spcBef>
                <a:spcPts val="1200"/>
              </a:spcBef>
            </a:pPr>
            <a:r>
              <a:rPr lang="en-AU" sz="4400" dirty="0">
                <a:cs typeface="Times New Roman" panose="02020603050405020304" pitchFamily="18" charset="0"/>
              </a:rPr>
              <a:t>If the ball </a:t>
            </a:r>
            <a:r>
              <a:rPr lang="en-AU" sz="4400" b="1" dirty="0">
                <a:cs typeface="Times New Roman" panose="02020603050405020304" pitchFamily="18" charset="0"/>
              </a:rPr>
              <a:t>played</a:t>
            </a:r>
            <a:r>
              <a:rPr lang="en-AU" sz="4400" dirty="0">
                <a:cs typeface="Times New Roman" panose="02020603050405020304" pitchFamily="18" charset="0"/>
              </a:rPr>
              <a:t> belongs to the</a:t>
            </a:r>
            <a:br>
              <a:rPr lang="en-AU" sz="4400" dirty="0">
                <a:cs typeface="Times New Roman" panose="02020603050405020304" pitchFamily="18" charset="0"/>
              </a:rPr>
            </a:br>
            <a:r>
              <a:rPr lang="en-AU" sz="4400" b="1" dirty="0">
                <a:cs typeface="Times New Roman" panose="02020603050405020304" pitchFamily="18" charset="0"/>
              </a:rPr>
              <a:t>striker’s side</a:t>
            </a:r>
            <a:r>
              <a:rPr lang="en-AU" sz="4400" dirty="0">
                <a:cs typeface="Times New Roman" panose="02020603050405020304" pitchFamily="18" charset="0"/>
              </a:rPr>
              <a:t> but is </a:t>
            </a:r>
            <a:r>
              <a:rPr lang="en-AU" sz="4400" b="1" dirty="0">
                <a:cs typeface="Times New Roman" panose="02020603050405020304" pitchFamily="18" charset="0"/>
              </a:rPr>
              <a:t>not</a:t>
            </a:r>
            <a:r>
              <a:rPr lang="en-AU" sz="4400" dirty="0">
                <a:cs typeface="Times New Roman" panose="02020603050405020304" pitchFamily="18" charset="0"/>
              </a:rPr>
              <a:t> the </a:t>
            </a:r>
            <a:r>
              <a:rPr lang="en-AU" sz="4400" b="1" dirty="0">
                <a:cs typeface="Times New Roman" panose="02020603050405020304" pitchFamily="18" charset="0"/>
              </a:rPr>
              <a:t>striker’s ball</a:t>
            </a:r>
            <a:r>
              <a:rPr lang="en-AU" sz="4400" dirty="0">
                <a:cs typeface="Times New Roman" panose="02020603050405020304" pitchFamily="18" charset="0"/>
              </a:rPr>
              <a:t>:</a:t>
            </a:r>
          </a:p>
          <a:p>
            <a:pPr marL="720000" indent="0">
              <a:spcBef>
                <a:spcPts val="1200"/>
              </a:spcBef>
              <a:buNone/>
            </a:pPr>
            <a:r>
              <a:rPr lang="en-AU" sz="4400" dirty="0">
                <a:cs typeface="Times New Roman" panose="02020603050405020304" pitchFamily="18" charset="0"/>
              </a:rPr>
              <a:t> Choice of </a:t>
            </a:r>
            <a:r>
              <a:rPr lang="en-AU" sz="4400" b="1" dirty="0" err="1">
                <a:cs typeface="Times New Roman" panose="02020603050405020304" pitchFamily="18" charset="0"/>
              </a:rPr>
              <a:t>Replace&amp;Replay</a:t>
            </a:r>
            <a:r>
              <a:rPr lang="en-AU" sz="4400" dirty="0">
                <a:cs typeface="Times New Roman" panose="02020603050405020304" pitchFamily="18" charset="0"/>
              </a:rPr>
              <a:t> or </a:t>
            </a:r>
            <a:r>
              <a:rPr lang="en-AU" sz="4400" b="1" dirty="0">
                <a:cs typeface="Times New Roman" panose="02020603050405020304" pitchFamily="18" charset="0"/>
              </a:rPr>
              <a:t>Ball-Swap</a:t>
            </a:r>
          </a:p>
          <a:p>
            <a:pPr marL="859500" indent="-571500">
              <a:spcBef>
                <a:spcPts val="1200"/>
              </a:spcBef>
            </a:pPr>
            <a:r>
              <a:rPr lang="en-AU" sz="4400" dirty="0">
                <a:cs typeface="Times New Roman" panose="02020603050405020304" pitchFamily="18" charset="0"/>
              </a:rPr>
              <a:t>Otherwise </a:t>
            </a:r>
            <a:r>
              <a:rPr lang="en-AU" sz="4400" b="1" dirty="0" err="1">
                <a:cs typeface="Times New Roman" panose="02020603050405020304" pitchFamily="18" charset="0"/>
              </a:rPr>
              <a:t>Replace&amp;Replay</a:t>
            </a:r>
            <a:r>
              <a:rPr lang="en-AU" sz="4400" dirty="0">
                <a:cs typeface="Times New Roman" panose="02020603050405020304" pitchFamily="18" charset="0"/>
              </a:rPr>
              <a:t> (no choice)</a:t>
            </a:r>
          </a:p>
          <a:p>
            <a:pPr marL="0" indent="0">
              <a:spcBef>
                <a:spcPts val="3600"/>
              </a:spcBef>
              <a:buNone/>
            </a:pPr>
            <a:r>
              <a:rPr lang="en-AU" sz="4400" dirty="0">
                <a:cs typeface="Times New Roman" panose="02020603050405020304" pitchFamily="18" charset="0"/>
              </a:rPr>
              <a:t>Otherwise it’s one of the “</a:t>
            </a:r>
            <a:r>
              <a:rPr lang="en-AU" sz="4400" b="1" dirty="0">
                <a:cs typeface="Times New Roman" panose="02020603050405020304" pitchFamily="18" charset="0"/>
              </a:rPr>
              <a:t>Special Situations</a:t>
            </a:r>
            <a:r>
              <a:rPr lang="en-AU" sz="4400" dirty="0">
                <a:cs typeface="Times New Roman" panose="02020603050405020304" pitchFamily="18" charset="0"/>
              </a:rPr>
              <a:t>”</a:t>
            </a:r>
          </a:p>
          <a:p>
            <a:pPr marL="0" indent="0">
              <a:spcBef>
                <a:spcPts val="600"/>
              </a:spcBef>
              <a:buNone/>
            </a:pPr>
            <a:r>
              <a:rPr lang="en-AU" sz="3000" dirty="0">
                <a:cs typeface="Times New Roman" panose="02020603050405020304" pitchFamily="18" charset="0"/>
              </a:rPr>
              <a:t>*If discovered before the fifth turn, it’s also a “Special Situation”</a:t>
            </a:r>
          </a:p>
        </p:txBody>
      </p:sp>
    </p:spTree>
    <p:extLst>
      <p:ext uri="{BB962C8B-B14F-4D97-AF65-F5344CB8AC3E}">
        <p14:creationId xmlns:p14="http://schemas.microsoft.com/office/powerpoint/2010/main" val="37903057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100468-CAE8-4C73-B902-096C4258F15E}"/>
              </a:ext>
            </a:extLst>
          </p:cNvPr>
          <p:cNvSpPr txBox="1"/>
          <p:nvPr/>
        </p:nvSpPr>
        <p:spPr>
          <a:xfrm>
            <a:off x="3263549" y="1944000"/>
            <a:ext cx="8578403" cy="830997"/>
          </a:xfrm>
          <a:prstGeom prst="rect">
            <a:avLst/>
          </a:prstGeom>
          <a:solidFill>
            <a:srgbClr val="4472C4"/>
          </a:solidFill>
          <a:ln>
            <a:solidFill>
              <a:schemeClr val="bg1"/>
            </a:solidFill>
          </a:ln>
        </p:spPr>
        <p:txBody>
          <a:bodyPr wrap="square" rtlCol="0">
            <a:spAutoFit/>
          </a:bodyPr>
          <a:lstStyle/>
          <a:p>
            <a:pPr algn="ctr"/>
            <a:r>
              <a:rPr lang="en-US" sz="4800" b="1" dirty="0">
                <a:solidFill>
                  <a:srgbClr val="FFFF00"/>
                </a:solidFill>
              </a:rPr>
              <a:t>Ball played</a:t>
            </a:r>
          </a:p>
        </p:txBody>
      </p:sp>
      <p:graphicFrame>
        <p:nvGraphicFramePr>
          <p:cNvPr id="6" name="Table 5">
            <a:extLst>
              <a:ext uri="{FF2B5EF4-FFF2-40B4-BE49-F238E27FC236}">
                <a16:creationId xmlns:a16="http://schemas.microsoft.com/office/drawing/2014/main" id="{4914F46F-878B-49EE-B5A1-D99BB9632EEB}"/>
              </a:ext>
            </a:extLst>
          </p:cNvPr>
          <p:cNvGraphicFramePr>
            <a:graphicFrameLocks noGrp="1"/>
          </p:cNvGraphicFramePr>
          <p:nvPr>
            <p:extLst/>
          </p:nvPr>
        </p:nvGraphicFramePr>
        <p:xfrm>
          <a:off x="350046" y="2787744"/>
          <a:ext cx="11491907" cy="3085438"/>
        </p:xfrm>
        <a:graphic>
          <a:graphicData uri="http://schemas.openxmlformats.org/drawingml/2006/table">
            <a:tbl>
              <a:tblPr firstRow="1" bandRow="1">
                <a:tableStyleId>{5C22544A-7EE6-4342-B048-85BDC9FD1C3A}</a:tableStyleId>
              </a:tblPr>
              <a:tblGrid>
                <a:gridCol w="2932340">
                  <a:extLst>
                    <a:ext uri="{9D8B030D-6E8A-4147-A177-3AD203B41FA5}">
                      <a16:colId xmlns:a16="http://schemas.microsoft.com/office/drawing/2014/main" val="3767029968"/>
                    </a:ext>
                  </a:extLst>
                </a:gridCol>
                <a:gridCol w="2839658">
                  <a:extLst>
                    <a:ext uri="{9D8B030D-6E8A-4147-A177-3AD203B41FA5}">
                      <a16:colId xmlns:a16="http://schemas.microsoft.com/office/drawing/2014/main" val="1885885545"/>
                    </a:ext>
                  </a:extLst>
                </a:gridCol>
                <a:gridCol w="2853848">
                  <a:extLst>
                    <a:ext uri="{9D8B030D-6E8A-4147-A177-3AD203B41FA5}">
                      <a16:colId xmlns:a16="http://schemas.microsoft.com/office/drawing/2014/main" val="2927605892"/>
                    </a:ext>
                  </a:extLst>
                </a:gridCol>
                <a:gridCol w="2866061">
                  <a:extLst>
                    <a:ext uri="{9D8B030D-6E8A-4147-A177-3AD203B41FA5}">
                      <a16:colId xmlns:a16="http://schemas.microsoft.com/office/drawing/2014/main" val="1229196626"/>
                    </a:ext>
                  </a:extLst>
                </a:gridCol>
              </a:tblGrid>
              <a:tr h="1124682">
                <a:tc>
                  <a:txBody>
                    <a:bodyPr/>
                    <a:lstStyle/>
                    <a:p>
                      <a:pPr algn="ctr"/>
                      <a:r>
                        <a:rPr lang="en-US" sz="4800" dirty="0"/>
                        <a:t>Player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DA"/>
                    </a:solidFill>
                  </a:tcPr>
                </a:tc>
                <a:tc>
                  <a:txBody>
                    <a:bodyPr/>
                    <a:lstStyle/>
                    <a:p>
                      <a:pPr algn="ctr"/>
                      <a:r>
                        <a:rPr lang="en-US" sz="3200" dirty="0">
                          <a:solidFill>
                            <a:srgbClr val="FFFF00"/>
                          </a:solidFill>
                        </a:rPr>
                        <a:t>Striker’s 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solidFill>
                            <a:srgbClr val="FFFF00"/>
                          </a:solidFill>
                        </a:rPr>
                        <a:t>Striker’s Partner 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72C4"/>
                    </a:solidFill>
                  </a:tcPr>
                </a:tc>
                <a:tc>
                  <a:txBody>
                    <a:bodyPr/>
                    <a:lstStyle/>
                    <a:p>
                      <a:pPr algn="ctr"/>
                      <a:r>
                        <a:rPr lang="en-US" sz="3200" dirty="0">
                          <a:solidFill>
                            <a:srgbClr val="FFFF00"/>
                          </a:solidFill>
                        </a:rPr>
                        <a:t>Opponent's 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9487312"/>
                  </a:ext>
                </a:extLst>
              </a:tr>
              <a:tr h="980378">
                <a:tc>
                  <a:txBody>
                    <a:bodyPr/>
                    <a:lstStyle/>
                    <a:p>
                      <a:pPr algn="r"/>
                      <a:r>
                        <a:rPr lang="en-US" sz="3200" b="1" dirty="0">
                          <a:solidFill>
                            <a:schemeClr val="bg1"/>
                          </a:solidFill>
                        </a:rPr>
                        <a:t>Striker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9A4"/>
                    </a:solidFill>
                  </a:tcPr>
                </a:tc>
                <a:tc>
                  <a:txBody>
                    <a:bodyPr/>
                    <a:lstStyle/>
                    <a:p>
                      <a:pPr algn="ctr"/>
                      <a:r>
                        <a:rPr lang="en-US" sz="5400" b="1" dirty="0">
                          <a:solidFill>
                            <a:srgbClr val="00B050"/>
                          </a:solidFill>
                          <a:latin typeface="Times New Roman" pitchFamily="18" charset="0"/>
                          <a:cs typeface="Times New Roman" pitchFamily="18" charset="0"/>
                        </a:rPr>
                        <a:t>Not  WB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4800" b="1" dirty="0">
                          <a:solidFill>
                            <a:srgbClr val="7030A0"/>
                          </a:solidFill>
                          <a:latin typeface="Times New Roman" pitchFamily="18" charset="0"/>
                          <a:cs typeface="Times New Roman" pitchFamily="18" charset="0"/>
                        </a:rPr>
                        <a:t>R&amp;R</a:t>
                      </a:r>
                      <a:r>
                        <a:rPr lang="en-US" sz="4800" b="1" dirty="0">
                          <a:latin typeface="Times New Roman" pitchFamily="18" charset="0"/>
                          <a:cs typeface="Times New Roman" pitchFamily="18" charset="0"/>
                        </a:rPr>
                        <a:t>/</a:t>
                      </a:r>
                      <a:r>
                        <a:rPr lang="en-US" sz="4800" b="1" dirty="0">
                          <a:solidFill>
                            <a:srgbClr val="0000FF"/>
                          </a:solidFill>
                          <a:latin typeface="Times New Roman" pitchFamily="18" charset="0"/>
                          <a:cs typeface="Times New Roman" pitchFamily="18" charset="0"/>
                        </a:rPr>
                        <a:t>BS</a:t>
                      </a:r>
                      <a:r>
                        <a:rPr lang="en-US" sz="4800" b="1" baseline="30000" dirty="0">
                          <a:solidFill>
                            <a:srgbClr val="FF0000"/>
                          </a:solidFill>
                          <a:latin typeface="Times New Roman" pitchFamily="18" charset="0"/>
                          <a:cs typeface="Times New Roman" pitchFamily="18" charset="0"/>
                        </a:rPr>
                        <a:t>*</a:t>
                      </a:r>
                      <a:endParaRPr lang="en-US" sz="4800" b="1" dirty="0">
                        <a:solidFill>
                          <a:srgbClr val="0000FF"/>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a:solidFill>
                            <a:srgbClr val="7030A0"/>
                          </a:solidFill>
                          <a:latin typeface="Times New Roman" pitchFamily="18" charset="0"/>
                          <a:cs typeface="Times New Roman" pitchFamily="18" charset="0"/>
                        </a:rPr>
                        <a:t>R&amp;R</a:t>
                      </a:r>
                      <a:r>
                        <a:rPr lang="en-US" sz="5400" b="1" baseline="30000" dirty="0">
                          <a:solidFill>
                            <a:srgbClr val="FF0000"/>
                          </a:solidFill>
                          <a:latin typeface="Times New Roman" pitchFamily="18" charset="0"/>
                          <a:cs typeface="Times New Roman" pitchFamily="18" charset="0"/>
                        </a:rPr>
                        <a:t>*</a:t>
                      </a:r>
                      <a:endParaRPr lang="en-US" sz="5400" b="1" dirty="0">
                        <a:solidFill>
                          <a:srgbClr val="0000FF"/>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23942640"/>
                  </a:ext>
                </a:extLst>
              </a:tr>
              <a:tr h="980378">
                <a:tc>
                  <a:txBody>
                    <a:bodyPr/>
                    <a:lstStyle/>
                    <a:p>
                      <a:pPr algn="r"/>
                      <a:r>
                        <a:rPr lang="en-US" sz="3200" b="1" dirty="0">
                          <a:solidFill>
                            <a:schemeClr val="bg1"/>
                          </a:solidFill>
                        </a:rPr>
                        <a:t>Striker’s Partner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9A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a:solidFill>
                            <a:srgbClr val="7030A0"/>
                          </a:solidFill>
                          <a:latin typeface="Times New Roman" pitchFamily="18" charset="0"/>
                          <a:cs typeface="Times New Roman" pitchFamily="18" charset="0"/>
                        </a:rPr>
                        <a:t>R&amp;R</a:t>
                      </a:r>
                      <a:r>
                        <a:rPr lang="en-US" sz="5400" b="1" baseline="30000" dirty="0">
                          <a:solidFill>
                            <a:srgbClr val="FF0000"/>
                          </a:solidFill>
                          <a:latin typeface="Times New Roman" pitchFamily="18" charset="0"/>
                          <a:cs typeface="Times New Roman" pitchFamily="18" charset="0"/>
                        </a:rPr>
                        <a:t>*</a:t>
                      </a:r>
                      <a:endParaRPr lang="en-US" sz="5400" b="1" dirty="0">
                        <a:solidFill>
                          <a:srgbClr val="0000FF"/>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4800" b="1" dirty="0">
                          <a:solidFill>
                            <a:srgbClr val="7030A0"/>
                          </a:solidFill>
                          <a:latin typeface="Times New Roman" pitchFamily="18" charset="0"/>
                          <a:cs typeface="Times New Roman" pitchFamily="18" charset="0"/>
                        </a:rPr>
                        <a:t>R&amp;R</a:t>
                      </a:r>
                      <a:r>
                        <a:rPr lang="en-US" sz="4800" b="1" dirty="0">
                          <a:latin typeface="Times New Roman" pitchFamily="18" charset="0"/>
                          <a:cs typeface="Times New Roman" pitchFamily="18" charset="0"/>
                        </a:rPr>
                        <a:t>/</a:t>
                      </a:r>
                      <a:r>
                        <a:rPr lang="en-US" sz="4800" b="1" dirty="0">
                          <a:solidFill>
                            <a:srgbClr val="0000FF"/>
                          </a:solidFill>
                          <a:latin typeface="Times New Roman" pitchFamily="18" charset="0"/>
                          <a:cs typeface="Times New Roman" pitchFamily="18" charset="0"/>
                        </a:rPr>
                        <a:t>BS</a:t>
                      </a:r>
                      <a:r>
                        <a:rPr lang="en-US" sz="4800" b="1" baseline="30000" dirty="0">
                          <a:solidFill>
                            <a:schemeClr val="bg1"/>
                          </a:solidFill>
                          <a:latin typeface="Times New Roman" pitchFamily="18" charset="0"/>
                          <a:cs typeface="Times New Roman" pitchFamily="18" charset="0"/>
                        </a:rPr>
                        <a:t>*</a:t>
                      </a:r>
                      <a:endParaRPr lang="en-US" sz="4800" b="1" dirty="0">
                        <a:solidFill>
                          <a:srgbClr val="0000FF"/>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a:solidFill>
                            <a:srgbClr val="7030A0"/>
                          </a:solidFill>
                          <a:latin typeface="Times New Roman" pitchFamily="18" charset="0"/>
                          <a:cs typeface="Times New Roman" pitchFamily="18" charset="0"/>
                        </a:rPr>
                        <a:t>R&amp;R</a:t>
                      </a:r>
                      <a:r>
                        <a:rPr lang="en-US" sz="5400" b="1" baseline="30000" dirty="0">
                          <a:solidFill>
                            <a:srgbClr val="FF0000"/>
                          </a:solidFill>
                          <a:latin typeface="Times New Roman" pitchFamily="18" charset="0"/>
                          <a:cs typeface="Times New Roman" pitchFamily="18" charset="0"/>
                        </a:rPr>
                        <a:t>*</a:t>
                      </a:r>
                      <a:endParaRPr lang="en-US" sz="5400" b="1" dirty="0">
                        <a:solidFill>
                          <a:srgbClr val="0000FF"/>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7245865"/>
                  </a:ext>
                </a:extLst>
              </a:tr>
            </a:tbl>
          </a:graphicData>
        </a:graphic>
      </p:graphicFrame>
      <p:sp>
        <p:nvSpPr>
          <p:cNvPr id="7" name="Title 1">
            <a:extLst>
              <a:ext uri="{FF2B5EF4-FFF2-40B4-BE49-F238E27FC236}">
                <a16:creationId xmlns:a16="http://schemas.microsoft.com/office/drawing/2014/main" id="{77059DEE-2C3A-4D1E-96BA-2E2BE82EA9C7}"/>
              </a:ext>
            </a:extLst>
          </p:cNvPr>
          <p:cNvSpPr txBox="1">
            <a:spLocks/>
          </p:cNvSpPr>
          <p:nvPr/>
        </p:nvSpPr>
        <p:spPr>
          <a:xfrm>
            <a:off x="453600" y="360000"/>
            <a:ext cx="11287114" cy="167114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10000"/>
              </a:lnSpc>
            </a:pPr>
            <a:r>
              <a:rPr lang="en-AU" sz="6400" b="1" dirty="0">
                <a:solidFill>
                  <a:srgbClr val="FF0000"/>
                </a:solidFill>
              </a:rPr>
              <a:t>Wrong ball play by the striker’s side</a:t>
            </a:r>
            <a:br>
              <a:rPr lang="en-AU" sz="6400" b="1" dirty="0">
                <a:solidFill>
                  <a:srgbClr val="0000FF"/>
                </a:solidFill>
              </a:rPr>
            </a:br>
            <a:r>
              <a:rPr lang="en-AU" sz="6400" b="1" dirty="0">
                <a:solidFill>
                  <a:srgbClr val="0000FF"/>
                </a:solidFill>
              </a:rPr>
              <a:t>Possibilities after a valid stroke in </a:t>
            </a:r>
            <a:r>
              <a:rPr lang="en-AU" sz="7200" b="1" dirty="0">
                <a:solidFill>
                  <a:srgbClr val="0000FF"/>
                </a:solidFill>
                <a:latin typeface="+mn-lt"/>
              </a:rPr>
              <a:t>doubles</a:t>
            </a:r>
            <a:endParaRPr lang="en-GB" sz="7200" b="1" dirty="0">
              <a:solidFill>
                <a:srgbClr val="0000FF"/>
              </a:solidFill>
              <a:latin typeface="+mn-lt"/>
            </a:endParaRPr>
          </a:p>
        </p:txBody>
      </p:sp>
    </p:spTree>
    <p:extLst>
      <p:ext uri="{BB962C8B-B14F-4D97-AF65-F5344CB8AC3E}">
        <p14:creationId xmlns:p14="http://schemas.microsoft.com/office/powerpoint/2010/main" val="14339877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100468-CAE8-4C73-B902-096C4258F15E}"/>
              </a:ext>
            </a:extLst>
          </p:cNvPr>
          <p:cNvSpPr txBox="1"/>
          <p:nvPr/>
        </p:nvSpPr>
        <p:spPr>
          <a:xfrm>
            <a:off x="3263549" y="1944000"/>
            <a:ext cx="8578403" cy="830997"/>
          </a:xfrm>
          <a:prstGeom prst="rect">
            <a:avLst/>
          </a:prstGeom>
          <a:solidFill>
            <a:srgbClr val="4472C4"/>
          </a:solidFill>
          <a:ln>
            <a:solidFill>
              <a:schemeClr val="bg1"/>
            </a:solidFill>
          </a:ln>
        </p:spPr>
        <p:txBody>
          <a:bodyPr wrap="square" rtlCol="0">
            <a:spAutoFit/>
          </a:bodyPr>
          <a:lstStyle/>
          <a:p>
            <a:pPr algn="ctr"/>
            <a:r>
              <a:rPr lang="en-US" sz="4800" b="1" dirty="0">
                <a:solidFill>
                  <a:srgbClr val="FFFF00"/>
                </a:solidFill>
              </a:rPr>
              <a:t>Ball played</a:t>
            </a:r>
          </a:p>
        </p:txBody>
      </p:sp>
      <p:graphicFrame>
        <p:nvGraphicFramePr>
          <p:cNvPr id="6" name="Table 5">
            <a:extLst>
              <a:ext uri="{FF2B5EF4-FFF2-40B4-BE49-F238E27FC236}">
                <a16:creationId xmlns:a16="http://schemas.microsoft.com/office/drawing/2014/main" id="{4914F46F-878B-49EE-B5A1-D99BB9632EEB}"/>
              </a:ext>
            </a:extLst>
          </p:cNvPr>
          <p:cNvGraphicFramePr>
            <a:graphicFrameLocks noGrp="1"/>
          </p:cNvGraphicFramePr>
          <p:nvPr>
            <p:extLst/>
          </p:nvPr>
        </p:nvGraphicFramePr>
        <p:xfrm>
          <a:off x="350046" y="2787744"/>
          <a:ext cx="11491907" cy="3085438"/>
        </p:xfrm>
        <a:graphic>
          <a:graphicData uri="http://schemas.openxmlformats.org/drawingml/2006/table">
            <a:tbl>
              <a:tblPr firstRow="1" bandRow="1">
                <a:tableStyleId>{5C22544A-7EE6-4342-B048-85BDC9FD1C3A}</a:tableStyleId>
              </a:tblPr>
              <a:tblGrid>
                <a:gridCol w="2932340">
                  <a:extLst>
                    <a:ext uri="{9D8B030D-6E8A-4147-A177-3AD203B41FA5}">
                      <a16:colId xmlns:a16="http://schemas.microsoft.com/office/drawing/2014/main" val="3767029968"/>
                    </a:ext>
                  </a:extLst>
                </a:gridCol>
                <a:gridCol w="2839658">
                  <a:extLst>
                    <a:ext uri="{9D8B030D-6E8A-4147-A177-3AD203B41FA5}">
                      <a16:colId xmlns:a16="http://schemas.microsoft.com/office/drawing/2014/main" val="1885885545"/>
                    </a:ext>
                  </a:extLst>
                </a:gridCol>
                <a:gridCol w="2853848">
                  <a:extLst>
                    <a:ext uri="{9D8B030D-6E8A-4147-A177-3AD203B41FA5}">
                      <a16:colId xmlns:a16="http://schemas.microsoft.com/office/drawing/2014/main" val="2927605892"/>
                    </a:ext>
                  </a:extLst>
                </a:gridCol>
                <a:gridCol w="2866061">
                  <a:extLst>
                    <a:ext uri="{9D8B030D-6E8A-4147-A177-3AD203B41FA5}">
                      <a16:colId xmlns:a16="http://schemas.microsoft.com/office/drawing/2014/main" val="1229196626"/>
                    </a:ext>
                  </a:extLst>
                </a:gridCol>
              </a:tblGrid>
              <a:tr h="1124682">
                <a:tc>
                  <a:txBody>
                    <a:bodyPr/>
                    <a:lstStyle/>
                    <a:p>
                      <a:pPr algn="ctr"/>
                      <a:r>
                        <a:rPr lang="en-US" sz="4800" dirty="0"/>
                        <a:t>Player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DA"/>
                    </a:solidFill>
                  </a:tcPr>
                </a:tc>
                <a:tc>
                  <a:txBody>
                    <a:bodyPr/>
                    <a:lstStyle/>
                    <a:p>
                      <a:pPr algn="ctr"/>
                      <a:r>
                        <a:rPr lang="en-US" sz="3200" dirty="0">
                          <a:solidFill>
                            <a:srgbClr val="FFFF00"/>
                          </a:solidFill>
                        </a:rPr>
                        <a:t>Striker’s 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solidFill>
                            <a:srgbClr val="FFFF00"/>
                          </a:solidFill>
                        </a:rPr>
                        <a:t>Striker’s Partner 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72C4"/>
                    </a:solidFill>
                  </a:tcPr>
                </a:tc>
                <a:tc>
                  <a:txBody>
                    <a:bodyPr/>
                    <a:lstStyle/>
                    <a:p>
                      <a:pPr algn="ctr"/>
                      <a:r>
                        <a:rPr lang="en-US" sz="3200" dirty="0">
                          <a:solidFill>
                            <a:srgbClr val="FFFF00"/>
                          </a:solidFill>
                        </a:rPr>
                        <a:t>Opponent's 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9487312"/>
                  </a:ext>
                </a:extLst>
              </a:tr>
              <a:tr h="980378">
                <a:tc>
                  <a:txBody>
                    <a:bodyPr/>
                    <a:lstStyle/>
                    <a:p>
                      <a:pPr algn="r"/>
                      <a:r>
                        <a:rPr lang="en-US" sz="3200" b="1" dirty="0">
                          <a:solidFill>
                            <a:schemeClr val="bg1"/>
                          </a:solidFill>
                        </a:rPr>
                        <a:t>Striker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9A4"/>
                    </a:solidFill>
                  </a:tcPr>
                </a:tc>
                <a:tc>
                  <a:txBody>
                    <a:bodyPr/>
                    <a:lstStyle/>
                    <a:p>
                      <a:pPr algn="ctr"/>
                      <a:r>
                        <a:rPr lang="en-US" sz="5400" b="1" dirty="0">
                          <a:solidFill>
                            <a:srgbClr val="00B050"/>
                          </a:solidFill>
                          <a:latin typeface="Times New Roman" pitchFamily="18" charset="0"/>
                          <a:cs typeface="Times New Roman" pitchFamily="18" charset="0"/>
                        </a:rPr>
                        <a:t>Not  WB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4800" b="1" dirty="0">
                          <a:solidFill>
                            <a:srgbClr val="7030A0"/>
                          </a:solidFill>
                          <a:latin typeface="Times New Roman" pitchFamily="18" charset="0"/>
                          <a:cs typeface="Times New Roman" pitchFamily="18" charset="0"/>
                        </a:rPr>
                        <a:t>R&amp;R</a:t>
                      </a:r>
                      <a:r>
                        <a:rPr lang="en-US" sz="4800" b="1" dirty="0">
                          <a:latin typeface="Times New Roman" pitchFamily="18" charset="0"/>
                          <a:cs typeface="Times New Roman" pitchFamily="18" charset="0"/>
                        </a:rPr>
                        <a:t>/</a:t>
                      </a:r>
                      <a:r>
                        <a:rPr lang="en-US" sz="4800" b="1" dirty="0">
                          <a:solidFill>
                            <a:srgbClr val="0000FF"/>
                          </a:solidFill>
                          <a:latin typeface="Times New Roman" pitchFamily="18" charset="0"/>
                          <a:cs typeface="Times New Roman" pitchFamily="18" charset="0"/>
                        </a:rPr>
                        <a:t>BS</a:t>
                      </a:r>
                      <a:r>
                        <a:rPr lang="en-US" sz="4800" b="1" baseline="30000" dirty="0">
                          <a:solidFill>
                            <a:schemeClr val="bg1"/>
                          </a:solidFill>
                          <a:latin typeface="Times New Roman" pitchFamily="18" charset="0"/>
                          <a:cs typeface="Times New Roman" pitchFamily="18" charset="0"/>
                        </a:rPr>
                        <a:t>*</a:t>
                      </a:r>
                      <a:endParaRPr lang="en-US" sz="4800" b="1" dirty="0">
                        <a:solidFill>
                          <a:schemeClr val="bg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dirty="0">
                          <a:solidFill>
                            <a:srgbClr val="7030A0"/>
                          </a:solidFill>
                          <a:latin typeface="Times New Roman" pitchFamily="18" charset="0"/>
                          <a:cs typeface="Times New Roman" pitchFamily="18" charset="0"/>
                        </a:rPr>
                        <a:t>R&amp;R</a:t>
                      </a:r>
                      <a:r>
                        <a:rPr lang="en-US" sz="5400" b="1" baseline="30000" dirty="0">
                          <a:solidFill>
                            <a:srgbClr val="FF0000"/>
                          </a:solidFill>
                          <a:latin typeface="Times New Roman" pitchFamily="18" charset="0"/>
                          <a:cs typeface="Times New Roman" pitchFamily="18" charset="0"/>
                        </a:rPr>
                        <a:t>*</a:t>
                      </a:r>
                      <a:endParaRPr lang="en-US" sz="5400" b="1" dirty="0">
                        <a:solidFill>
                          <a:srgbClr val="0000FF"/>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23942640"/>
                  </a:ext>
                </a:extLst>
              </a:tr>
              <a:tr h="980378">
                <a:tc>
                  <a:txBody>
                    <a:bodyPr/>
                    <a:lstStyle/>
                    <a:p>
                      <a:pPr algn="r"/>
                      <a:r>
                        <a:rPr lang="en-US" sz="3200" b="1" strike="dblStrike" dirty="0">
                          <a:solidFill>
                            <a:srgbClr val="A6A6A6"/>
                          </a:solidFill>
                        </a:rPr>
                        <a:t>Striker’s Partner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strike="dblStrike" dirty="0">
                          <a:solidFill>
                            <a:srgbClr val="A6A6A6"/>
                          </a:solidFill>
                          <a:latin typeface="Times New Roman" pitchFamily="18" charset="0"/>
                          <a:cs typeface="Times New Roman" pitchFamily="18" charset="0"/>
                        </a:rPr>
                        <a:t>R&amp;R</a:t>
                      </a:r>
                      <a:r>
                        <a:rPr lang="en-US" sz="5400" b="1" strike="noStrike" baseline="30000" dirty="0">
                          <a:solidFill>
                            <a:srgbClr val="A6A6A6"/>
                          </a:solidFill>
                          <a:latin typeface="Times New Roman" pitchFamily="18" charset="0"/>
                          <a:cs typeface="Times New Roman"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a:r>
                        <a:rPr lang="en-US" sz="4800" b="1" strike="dblStrike" dirty="0">
                          <a:solidFill>
                            <a:srgbClr val="A6A6A6"/>
                          </a:solidFill>
                          <a:latin typeface="Times New Roman" pitchFamily="18" charset="0"/>
                          <a:cs typeface="Times New Roman" pitchFamily="18" charset="0"/>
                        </a:rPr>
                        <a:t>R&amp;R/BS</a:t>
                      </a:r>
                      <a:r>
                        <a:rPr lang="en-US" sz="4800" b="1" strike="noStrike" baseline="30000" dirty="0">
                          <a:solidFill>
                            <a:srgbClr val="D9D9D9"/>
                          </a:solidFill>
                          <a:latin typeface="Times New Roman" pitchFamily="18" charset="0"/>
                          <a:cs typeface="Times New Roman"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5400" b="1" strike="dblStrike" dirty="0">
                          <a:solidFill>
                            <a:srgbClr val="A6A6A6"/>
                          </a:solidFill>
                          <a:latin typeface="Times New Roman" pitchFamily="18" charset="0"/>
                          <a:cs typeface="Times New Roman" pitchFamily="18" charset="0"/>
                        </a:rPr>
                        <a:t>R&amp;R</a:t>
                      </a:r>
                      <a:r>
                        <a:rPr lang="en-US" sz="5400" b="1" strike="noStrike" baseline="30000" dirty="0">
                          <a:solidFill>
                            <a:srgbClr val="A6A6A6"/>
                          </a:solidFill>
                          <a:latin typeface="Times New Roman" pitchFamily="18" charset="0"/>
                          <a:cs typeface="Times New Roman"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2307245865"/>
                  </a:ext>
                </a:extLst>
              </a:tr>
            </a:tbl>
          </a:graphicData>
        </a:graphic>
      </p:graphicFrame>
      <p:sp>
        <p:nvSpPr>
          <p:cNvPr id="7" name="Title 1">
            <a:extLst>
              <a:ext uri="{FF2B5EF4-FFF2-40B4-BE49-F238E27FC236}">
                <a16:creationId xmlns:a16="http://schemas.microsoft.com/office/drawing/2014/main" id="{77059DEE-2C3A-4D1E-96BA-2E2BE82EA9C7}"/>
              </a:ext>
            </a:extLst>
          </p:cNvPr>
          <p:cNvSpPr txBox="1">
            <a:spLocks/>
          </p:cNvSpPr>
          <p:nvPr/>
        </p:nvSpPr>
        <p:spPr>
          <a:xfrm>
            <a:off x="453600" y="360000"/>
            <a:ext cx="11287114" cy="1671145"/>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sz="4900" b="1" dirty="0">
                <a:solidFill>
                  <a:srgbClr val="FF0000"/>
                </a:solidFill>
              </a:rPr>
              <a:t>Wrong ball play by the striker’s side</a:t>
            </a:r>
            <a:br>
              <a:rPr lang="en-AU" sz="4900" b="1" dirty="0">
                <a:solidFill>
                  <a:srgbClr val="0000FF"/>
                </a:solidFill>
              </a:rPr>
            </a:br>
            <a:r>
              <a:rPr lang="en-AU" sz="4900" b="1" dirty="0">
                <a:solidFill>
                  <a:srgbClr val="0000FF"/>
                </a:solidFill>
              </a:rPr>
              <a:t>Possibilities after a valid stroke in </a:t>
            </a:r>
            <a:r>
              <a:rPr lang="en-AU" sz="5500" b="1" dirty="0">
                <a:solidFill>
                  <a:srgbClr val="0000FF"/>
                </a:solidFill>
                <a:latin typeface="+mn-lt"/>
              </a:rPr>
              <a:t>singles</a:t>
            </a:r>
            <a:endParaRPr lang="en-GB" sz="5500" b="1" dirty="0">
              <a:solidFill>
                <a:srgbClr val="0000FF"/>
              </a:solidFill>
              <a:latin typeface="+mn-lt"/>
            </a:endParaRPr>
          </a:p>
        </p:txBody>
      </p:sp>
    </p:spTree>
    <p:extLst>
      <p:ext uri="{BB962C8B-B14F-4D97-AF65-F5344CB8AC3E}">
        <p14:creationId xmlns:p14="http://schemas.microsoft.com/office/powerpoint/2010/main" val="283512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623455" y="365125"/>
            <a:ext cx="10917381" cy="964911"/>
          </a:xfrm>
        </p:spPr>
        <p:txBody>
          <a:bodyPr>
            <a:noAutofit/>
          </a:bodyPr>
          <a:lstStyle/>
          <a:p>
            <a:pPr algn="ctr"/>
            <a:r>
              <a:rPr lang="en-AU" sz="6600" b="1" dirty="0">
                <a:solidFill>
                  <a:srgbClr val="FF0000"/>
                </a:solidFill>
              </a:rPr>
              <a:t>Faults</a:t>
            </a:r>
            <a:endParaRPr lang="en-GB" sz="6600" dirty="0">
              <a:solidFill>
                <a:srgbClr val="0000FF"/>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52450" y="1497724"/>
            <a:ext cx="11153775" cy="4995151"/>
          </a:xfrm>
        </p:spPr>
        <p:txBody>
          <a:bodyPr>
            <a:noAutofit/>
          </a:bodyPr>
          <a:lstStyle/>
          <a:p>
            <a:pPr marL="432000" indent="-432000">
              <a:lnSpc>
                <a:spcPct val="80000"/>
              </a:lnSpc>
              <a:spcBef>
                <a:spcPts val="1200"/>
              </a:spcBef>
            </a:pPr>
            <a:r>
              <a:rPr lang="en-GB" sz="4400" dirty="0">
                <a:latin typeface="Times New Roman" panose="02020603050405020304" pitchFamily="18" charset="0"/>
                <a:cs typeface="Times New Roman" panose="02020603050405020304" pitchFamily="18" charset="0"/>
              </a:rPr>
              <a:t>When does the striking period start? </a:t>
            </a:r>
            <a:endParaRPr lang="en-GB" sz="4400" b="1" dirty="0">
              <a:solidFill>
                <a:srgbClr val="0000FF"/>
              </a:solidFill>
              <a:latin typeface="Times New Roman" panose="02020603050405020304" pitchFamily="18" charset="0"/>
              <a:cs typeface="Times New Roman" panose="02020603050405020304" pitchFamily="18" charset="0"/>
            </a:endParaRPr>
          </a:p>
          <a:p>
            <a:pPr marL="432000" indent="-432000">
              <a:lnSpc>
                <a:spcPct val="80000"/>
              </a:lnSpc>
              <a:spcBef>
                <a:spcPts val="2400"/>
              </a:spcBef>
            </a:pPr>
            <a:r>
              <a:rPr lang="en-GB" sz="4400" dirty="0">
                <a:latin typeface="Times New Roman" panose="02020603050405020304" pitchFamily="18" charset="0"/>
                <a:cs typeface="Times New Roman" panose="02020603050405020304" pitchFamily="18" charset="0"/>
              </a:rPr>
              <a:t>What happens with the balls? </a:t>
            </a:r>
            <a:endParaRPr lang="en-GB" sz="4400" b="1" dirty="0">
              <a:solidFill>
                <a:srgbClr val="0000FF"/>
              </a:solidFill>
              <a:latin typeface="Times New Roman" panose="02020603050405020304" pitchFamily="18" charset="0"/>
              <a:cs typeface="Times New Roman" panose="02020603050405020304" pitchFamily="18" charset="0"/>
            </a:endParaRPr>
          </a:p>
          <a:p>
            <a:pPr marL="432000" indent="-432000">
              <a:lnSpc>
                <a:spcPct val="80000"/>
              </a:lnSpc>
              <a:spcBef>
                <a:spcPts val="2400"/>
              </a:spcBef>
            </a:pPr>
            <a:r>
              <a:rPr lang="en-GB" sz="4400" dirty="0">
                <a:latin typeface="Times New Roman" panose="02020603050405020304" pitchFamily="18" charset="0"/>
                <a:cs typeface="Times New Roman" panose="02020603050405020304" pitchFamily="18" charset="0"/>
              </a:rPr>
              <a:t>Do any balls that ran the hoop score a point?</a:t>
            </a:r>
          </a:p>
          <a:p>
            <a:pPr marL="432000" indent="-432000">
              <a:lnSpc>
                <a:spcPct val="80000"/>
              </a:lnSpc>
              <a:spcBef>
                <a:spcPts val="2400"/>
              </a:spcBef>
            </a:pPr>
            <a:r>
              <a:rPr lang="en-GB" sz="4400" dirty="0">
                <a:latin typeface="Times New Roman" panose="02020603050405020304" pitchFamily="18" charset="0"/>
                <a:cs typeface="Times New Roman" panose="02020603050405020304" pitchFamily="18" charset="0"/>
              </a:rPr>
              <a:t>Which ball plays next?</a:t>
            </a:r>
          </a:p>
          <a:p>
            <a:pPr marL="432000" lvl="1" indent="-432000">
              <a:lnSpc>
                <a:spcPct val="80000"/>
              </a:lnSpc>
              <a:spcBef>
                <a:spcPts val="1800"/>
              </a:spcBef>
            </a:pPr>
            <a:r>
              <a:rPr lang="en-GB" sz="4400" dirty="0">
                <a:latin typeface="Times New Roman" panose="02020603050405020304" pitchFamily="18" charset="0"/>
                <a:cs typeface="Times New Roman" panose="02020603050405020304" pitchFamily="18" charset="0"/>
              </a:rPr>
              <a:t>When is it too late too deal with a fault?</a:t>
            </a:r>
            <a:endParaRPr lang="en-GB" sz="4400" b="1" i="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39163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7200" b="1" dirty="0">
                <a:solidFill>
                  <a:srgbClr val="FF0000"/>
                </a:solidFill>
              </a:rPr>
              <a:t>Forestalling </a:t>
            </a:r>
            <a:r>
              <a:rPr lang="en-AU" b="1" dirty="0">
                <a:solidFill>
                  <a:prstClr val="black"/>
                </a:solidFill>
              </a:rPr>
              <a:t>(Rule 10.1.2 &amp; 10.1.3) </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70186" y="1794094"/>
            <a:ext cx="10985938" cy="4667250"/>
          </a:xfrm>
        </p:spPr>
        <p:txBody>
          <a:bodyPr>
            <a:noAutofit/>
          </a:bodyPr>
          <a:lstStyle/>
          <a:p>
            <a:pPr marL="0" indent="0">
              <a:lnSpc>
                <a:spcPct val="100000"/>
              </a:lnSpc>
              <a:spcBef>
                <a:spcPts val="0"/>
              </a:spcBef>
              <a:buNone/>
            </a:pPr>
            <a:r>
              <a:rPr lang="en-US" sz="3200" dirty="0"/>
              <a:t>If any </a:t>
            </a:r>
            <a:r>
              <a:rPr lang="en-US" sz="3200" b="1" dirty="0"/>
              <a:t>player</a:t>
            </a:r>
            <a:r>
              <a:rPr lang="en-US" sz="3200" dirty="0"/>
              <a:t> (or </a:t>
            </a:r>
            <a:r>
              <a:rPr lang="en-US" sz="3200" b="1" dirty="0"/>
              <a:t>referee</a:t>
            </a:r>
            <a:r>
              <a:rPr lang="en-US" sz="3200" dirty="0"/>
              <a:t>, if present) believes that a wrong ball:</a:t>
            </a:r>
          </a:p>
          <a:p>
            <a:pPr marL="0" indent="0">
              <a:lnSpc>
                <a:spcPct val="100000"/>
              </a:lnSpc>
              <a:spcBef>
                <a:spcPts val="1200"/>
              </a:spcBef>
            </a:pPr>
            <a:r>
              <a:rPr lang="en-GB" sz="4000" dirty="0"/>
              <a:t>  </a:t>
            </a:r>
            <a:r>
              <a:rPr lang="en-GB" sz="4000" b="1" dirty="0"/>
              <a:t>is </a:t>
            </a:r>
            <a:r>
              <a:rPr lang="en-US" sz="4000" b="1" dirty="0"/>
              <a:t>about to be played</a:t>
            </a:r>
            <a:r>
              <a:rPr lang="en-US" sz="4000" dirty="0"/>
              <a:t>, they are to forestall play</a:t>
            </a:r>
          </a:p>
          <a:p>
            <a:pPr marL="0" indent="0">
              <a:lnSpc>
                <a:spcPct val="100000"/>
              </a:lnSpc>
              <a:spcBef>
                <a:spcPts val="0"/>
              </a:spcBef>
              <a:buNone/>
            </a:pPr>
            <a:r>
              <a:rPr lang="en-US" sz="4000" dirty="0"/>
              <a:t>    and require that the correct ball is played</a:t>
            </a:r>
            <a:endParaRPr lang="en-GB" sz="4000" dirty="0"/>
          </a:p>
          <a:p>
            <a:pPr marL="0" indent="0">
              <a:lnSpc>
                <a:spcPct val="100000"/>
              </a:lnSpc>
              <a:spcBef>
                <a:spcPts val="1200"/>
              </a:spcBef>
            </a:pPr>
            <a:r>
              <a:rPr lang="en-GB" sz="4000" dirty="0"/>
              <a:t>  </a:t>
            </a:r>
            <a:r>
              <a:rPr lang="en-US" sz="4000" b="1" dirty="0"/>
              <a:t>may have been played in the last stroke</a:t>
            </a:r>
            <a:r>
              <a:rPr lang="en-US" sz="4000" dirty="0"/>
              <a:t>, they are</a:t>
            </a:r>
          </a:p>
          <a:p>
            <a:pPr marL="0" indent="0">
              <a:lnSpc>
                <a:spcPct val="100000"/>
              </a:lnSpc>
              <a:spcBef>
                <a:spcPts val="0"/>
              </a:spcBef>
              <a:buNone/>
            </a:pPr>
            <a:r>
              <a:rPr lang="en-US" sz="4000" dirty="0"/>
              <a:t>    to forestall play until it is established how</a:t>
            </a:r>
          </a:p>
          <a:p>
            <a:pPr marL="0" indent="0">
              <a:lnSpc>
                <a:spcPct val="100000"/>
              </a:lnSpc>
              <a:spcBef>
                <a:spcPts val="0"/>
              </a:spcBef>
              <a:buNone/>
            </a:pPr>
            <a:r>
              <a:rPr lang="en-US" sz="4000" dirty="0"/>
              <a:t>    play should continue in accordance with this rule</a:t>
            </a:r>
          </a:p>
        </p:txBody>
      </p:sp>
    </p:spTree>
    <p:extLst>
      <p:ext uri="{BB962C8B-B14F-4D97-AF65-F5344CB8AC3E}">
        <p14:creationId xmlns:p14="http://schemas.microsoft.com/office/powerpoint/2010/main" val="14529808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sz="7200" b="1" dirty="0">
                <a:solidFill>
                  <a:srgbClr val="FF0000"/>
                </a:solidFill>
              </a:rPr>
              <a:t>Forestalling </a:t>
            </a:r>
            <a:r>
              <a:rPr lang="en-AU" b="1" dirty="0">
                <a:solidFill>
                  <a:prstClr val="black"/>
                </a:solidFill>
              </a:rPr>
              <a:t>(Rule 10.1.2 &amp; 10.1.3) </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570186" y="1794094"/>
            <a:ext cx="10985938" cy="4667250"/>
          </a:xfrm>
          <a:noFill/>
        </p:spPr>
        <p:txBody>
          <a:bodyPr>
            <a:noAutofit/>
          </a:bodyPr>
          <a:lstStyle/>
          <a:p>
            <a:pPr marL="288000" indent="-288000">
              <a:lnSpc>
                <a:spcPct val="100000"/>
              </a:lnSpc>
              <a:spcBef>
                <a:spcPts val="2400"/>
              </a:spcBef>
            </a:pPr>
            <a:r>
              <a:rPr lang="en-GB" sz="4000" dirty="0"/>
              <a:t>References in the </a:t>
            </a:r>
            <a:r>
              <a:rPr lang="en-GB" sz="4000" b="1" dirty="0"/>
              <a:t>Rules</a:t>
            </a:r>
            <a:r>
              <a:rPr lang="en-GB" sz="4000" dirty="0"/>
              <a:t> to “a referee (if present)” means an </a:t>
            </a:r>
            <a:r>
              <a:rPr lang="en-GB" sz="4000" i="1" u="sng" dirty="0"/>
              <a:t>active</a:t>
            </a:r>
            <a:r>
              <a:rPr lang="en-GB" sz="4000" dirty="0"/>
              <a:t> referee</a:t>
            </a:r>
            <a:endParaRPr lang="en-US" sz="4000" dirty="0"/>
          </a:p>
          <a:p>
            <a:pPr marL="288000" indent="-288000">
              <a:lnSpc>
                <a:spcPct val="100000"/>
              </a:lnSpc>
              <a:spcBef>
                <a:spcPts val="3600"/>
              </a:spcBef>
            </a:pPr>
            <a:r>
              <a:rPr lang="en-US" sz="4000" dirty="0"/>
              <a:t>A player is expected to forestall if they believe that </a:t>
            </a:r>
            <a:r>
              <a:rPr lang="en-US" sz="4000" b="1" u="sng" dirty="0"/>
              <a:t>any</a:t>
            </a:r>
            <a:r>
              <a:rPr lang="en-US" sz="4000" dirty="0"/>
              <a:t> wrong ball is about to be played even if forestalling will reduce their chances of winning</a:t>
            </a:r>
            <a:endParaRPr lang="en-GB" sz="4000" dirty="0"/>
          </a:p>
          <a:p>
            <a:pPr marL="288000" indent="-288000">
              <a:lnSpc>
                <a:spcPct val="100000"/>
              </a:lnSpc>
              <a:spcBef>
                <a:spcPts val="2400"/>
              </a:spcBef>
            </a:pPr>
            <a:endParaRPr lang="en-GB" sz="4000" dirty="0"/>
          </a:p>
        </p:txBody>
      </p:sp>
    </p:spTree>
    <p:extLst>
      <p:ext uri="{BB962C8B-B14F-4D97-AF65-F5344CB8AC3E}">
        <p14:creationId xmlns:p14="http://schemas.microsoft.com/office/powerpoint/2010/main" val="14529808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6D6E08-BB3E-4D8F-80EF-8A71998D32C9}"/>
              </a:ext>
            </a:extLst>
          </p:cNvPr>
          <p:cNvSpPr txBox="1"/>
          <p:nvPr/>
        </p:nvSpPr>
        <p:spPr>
          <a:xfrm>
            <a:off x="859715" y="677917"/>
            <a:ext cx="10409516" cy="6063198"/>
          </a:xfrm>
          <a:prstGeom prst="rect">
            <a:avLst/>
          </a:prstGeom>
          <a:noFill/>
        </p:spPr>
        <p:txBody>
          <a:bodyPr wrap="square" rtlCol="0">
            <a:spAutoFit/>
          </a:bodyPr>
          <a:lstStyle/>
          <a:p>
            <a:pPr algn="ctr"/>
            <a:r>
              <a:rPr lang="en-AU" sz="7200" dirty="0"/>
              <a:t>In the following examples a</a:t>
            </a:r>
          </a:p>
          <a:p>
            <a:pPr algn="ctr"/>
            <a:r>
              <a:rPr lang="en-AU" sz="7200" dirty="0"/>
              <a:t>valid stroke has just been </a:t>
            </a:r>
          </a:p>
          <a:p>
            <a:pPr algn="ctr"/>
            <a:r>
              <a:rPr lang="en-AU" sz="7200" dirty="0"/>
              <a:t>played with the </a:t>
            </a:r>
            <a:r>
              <a:rPr lang="en-AU" sz="7200" b="1" dirty="0">
                <a:solidFill>
                  <a:srgbClr val="D2A000"/>
                </a:solidFill>
              </a:rPr>
              <a:t>yellow</a:t>
            </a:r>
            <a:r>
              <a:rPr lang="en-AU" sz="7200" dirty="0"/>
              <a:t> ball</a:t>
            </a:r>
          </a:p>
          <a:p>
            <a:pPr algn="ctr"/>
            <a:r>
              <a:rPr lang="en-AU" sz="7200" dirty="0"/>
              <a:t>by its owner and it is</a:t>
            </a:r>
          </a:p>
          <a:p>
            <a:pPr algn="ctr"/>
            <a:r>
              <a:rPr lang="en-AU" sz="7200" b="1" dirty="0">
                <a:solidFill>
                  <a:srgbClr val="0000FF"/>
                </a:solidFill>
              </a:rPr>
              <a:t>Blue</a:t>
            </a:r>
            <a:r>
              <a:rPr lang="en-AU" sz="7200" dirty="0"/>
              <a:t>’s turn to play</a:t>
            </a:r>
          </a:p>
          <a:p>
            <a:pPr algn="ctr"/>
            <a:endParaRPr lang="en-AU" sz="2800" dirty="0"/>
          </a:p>
        </p:txBody>
      </p:sp>
    </p:spTree>
    <p:extLst>
      <p:ext uri="{BB962C8B-B14F-4D97-AF65-F5344CB8AC3E}">
        <p14:creationId xmlns:p14="http://schemas.microsoft.com/office/powerpoint/2010/main" val="21484862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5</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2199167"/>
          </a:xfrm>
        </p:spPr>
        <p:txBody>
          <a:bodyPr>
            <a:noAutofit/>
          </a:bodyPr>
          <a:lstStyle/>
          <a:p>
            <a:pPr marL="0" indent="0">
              <a:buNone/>
            </a:pPr>
            <a:r>
              <a:rPr lang="en-AU" sz="4000" dirty="0"/>
              <a:t>The owner of </a:t>
            </a:r>
            <a:r>
              <a:rPr lang="en-GB" sz="4000" b="1" dirty="0">
                <a:solidFill>
                  <a:srgbClr val="0000FF"/>
                </a:solidFill>
              </a:rPr>
              <a:t>blue </a:t>
            </a:r>
            <a:r>
              <a:rPr lang="en-GB" sz="4000" dirty="0"/>
              <a:t>or</a:t>
            </a:r>
            <a:r>
              <a:rPr lang="en-GB" sz="4000" b="1" dirty="0">
                <a:solidFill>
                  <a:srgbClr val="0000FF"/>
                </a:solidFill>
              </a:rPr>
              <a:t> </a:t>
            </a:r>
            <a:r>
              <a:rPr lang="en-GB" sz="4000" b="1" dirty="0"/>
              <a:t>black</a:t>
            </a:r>
            <a:r>
              <a:rPr lang="en-GB" sz="4000" b="1" dirty="0">
                <a:solidFill>
                  <a:srgbClr val="0000FF"/>
                </a:solidFill>
              </a:rPr>
              <a:t> </a:t>
            </a:r>
            <a:r>
              <a:rPr lang="en-AU" sz="4000" dirty="0"/>
              <a:t>plays the </a:t>
            </a:r>
            <a:r>
              <a:rPr lang="en-AU" sz="4000" b="1" dirty="0">
                <a:solidFill>
                  <a:srgbClr val="FF0000"/>
                </a:solidFill>
              </a:rPr>
              <a:t>red</a:t>
            </a:r>
            <a:r>
              <a:rPr lang="en-AU" sz="4000" dirty="0"/>
              <a:t> ball and runs the hoop with it.</a:t>
            </a:r>
            <a:r>
              <a:rPr lang="en-AU" sz="4000" b="1" dirty="0"/>
              <a:t> </a:t>
            </a:r>
            <a:r>
              <a:rPr lang="en-AU" sz="4000" dirty="0"/>
              <a:t>Play is forestalled</a:t>
            </a:r>
            <a:r>
              <a:rPr lang="en-US" sz="4000" dirty="0"/>
              <a:t>.</a:t>
            </a:r>
            <a:r>
              <a:rPr lang="en-AU" sz="4000" b="1" dirty="0"/>
              <a:t> </a:t>
            </a:r>
            <a:br>
              <a:rPr lang="en-AU" sz="4000" b="1" dirty="0"/>
            </a:br>
            <a:r>
              <a:rPr lang="en-AU" sz="4000" dirty="0">
                <a:solidFill>
                  <a:schemeClr val="bg1">
                    <a:lumMod val="50000"/>
                  </a:schemeClr>
                </a:solidFill>
              </a:rPr>
              <a:t>(Could be singles or doubles)</a:t>
            </a:r>
            <a:r>
              <a:rPr lang="en-AU" sz="4000" dirty="0"/>
              <a:t>.</a:t>
            </a: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10.3.2</a:t>
            </a:r>
          </a:p>
        </p:txBody>
      </p:sp>
      <p:sp>
        <p:nvSpPr>
          <p:cNvPr id="8" name="Content Placeholder 2">
            <a:extLst>
              <a:ext uri="{FF2B5EF4-FFF2-40B4-BE49-F238E27FC236}">
                <a16:creationId xmlns:a16="http://schemas.microsoft.com/office/drawing/2014/main" id="{2A5D92C0-6B84-4A99-B83D-124EF976EDC9}"/>
              </a:ext>
            </a:extLst>
          </p:cNvPr>
          <p:cNvSpPr txBox="1">
            <a:spLocks/>
          </p:cNvSpPr>
          <p:nvPr/>
        </p:nvSpPr>
        <p:spPr>
          <a:xfrm>
            <a:off x="838200" y="3216166"/>
            <a:ext cx="11063068" cy="33675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a:t>
            </a:r>
            <a:r>
              <a:rPr lang="en-AU" sz="4000" dirty="0">
                <a:solidFill>
                  <a:schemeClr val="bg1"/>
                </a:solidFill>
              </a:rPr>
              <a:t>The balls are replaced where they were before the stroke.</a:t>
            </a:r>
            <a:endParaRPr lang="en-GB" sz="4000" dirty="0">
              <a:solidFill>
                <a:schemeClr val="bg1"/>
              </a:solidFill>
            </a:endParaRPr>
          </a:p>
          <a:p>
            <a:pPr marL="1892300" indent="-2349500">
              <a:buNone/>
              <a:tabLst>
                <a:tab pos="2786063" algn="l"/>
              </a:tabLst>
            </a:pPr>
            <a:r>
              <a:rPr lang="en-GB" sz="4000" dirty="0"/>
              <a:t>Hoop scored?:	</a:t>
            </a:r>
            <a:r>
              <a:rPr lang="en-GB" sz="4000" dirty="0">
                <a:solidFill>
                  <a:schemeClr val="bg1"/>
                </a:solidFill>
              </a:rPr>
              <a:t>No.</a:t>
            </a:r>
          </a:p>
          <a:p>
            <a:pPr marL="1892300" indent="-2349500">
              <a:buNone/>
              <a:tabLst>
                <a:tab pos="2786063" algn="l"/>
              </a:tabLst>
            </a:pPr>
            <a:r>
              <a:rPr lang="en-GB" sz="4000" dirty="0"/>
              <a:t>To play:			</a:t>
            </a:r>
            <a:r>
              <a:rPr lang="en-GB" sz="4000" b="1" dirty="0">
                <a:solidFill>
                  <a:schemeClr val="bg1"/>
                </a:solidFill>
              </a:rPr>
              <a:t>Blue</a:t>
            </a:r>
            <a:r>
              <a:rPr lang="en-GB" sz="4000" dirty="0">
                <a:solidFill>
                  <a:schemeClr val="bg1"/>
                </a:solidFill>
              </a:rPr>
              <a:t>.</a:t>
            </a:r>
            <a:endParaRPr lang="en-GB" sz="4000" b="1" dirty="0">
              <a:solidFill>
                <a:schemeClr val="bg1"/>
              </a:solidFill>
            </a:endParaRPr>
          </a:p>
        </p:txBody>
      </p:sp>
      <p:cxnSp>
        <p:nvCxnSpPr>
          <p:cNvPr id="9" name="Straight Arrow Connector 8">
            <a:extLst>
              <a:ext uri="{FF2B5EF4-FFF2-40B4-BE49-F238E27FC236}">
                <a16:creationId xmlns:a16="http://schemas.microsoft.com/office/drawing/2014/main" id="{56B5B64E-7255-4874-811A-86FDFFCB9C88}"/>
              </a:ext>
            </a:extLst>
          </p:cNvPr>
          <p:cNvCxnSpPr>
            <a:cxnSpLocks/>
          </p:cNvCxnSpPr>
          <p:nvPr/>
        </p:nvCxnSpPr>
        <p:spPr>
          <a:xfrm flipV="1">
            <a:off x="10620000" y="3348000"/>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34" name="Picture 1"/>
          <p:cNvPicPr>
            <a:picLocks noChangeAspect="1" noChangeArrowheads="1"/>
          </p:cNvPicPr>
          <p:nvPr/>
        </p:nvPicPr>
        <p:blipFill>
          <a:blip r:embed="rId3" cstate="print"/>
          <a:srcRect/>
          <a:stretch>
            <a:fillRect/>
          </a:stretch>
        </p:blipFill>
        <p:spPr bwMode="auto">
          <a:xfrm>
            <a:off x="9648000" y="2520000"/>
            <a:ext cx="878541" cy="914400"/>
          </a:xfrm>
          <a:prstGeom prst="rect">
            <a:avLst/>
          </a:prstGeom>
          <a:noFill/>
          <a:ln w="9525">
            <a:noFill/>
            <a:miter lim="800000"/>
            <a:headEnd/>
            <a:tailEnd/>
          </a:ln>
        </p:spPr>
      </p:pic>
      <p:cxnSp>
        <p:nvCxnSpPr>
          <p:cNvPr id="30" name="Straight Arrow Connector 29">
            <a:extLst>
              <a:ext uri="{FF2B5EF4-FFF2-40B4-BE49-F238E27FC236}">
                <a16:creationId xmlns:a16="http://schemas.microsoft.com/office/drawing/2014/main" id="{56B5B64E-7255-4874-811A-86FDFFCB9C88}"/>
              </a:ext>
            </a:extLst>
          </p:cNvPr>
          <p:cNvCxnSpPr>
            <a:cxnSpLocks/>
          </p:cNvCxnSpPr>
          <p:nvPr/>
        </p:nvCxnSpPr>
        <p:spPr>
          <a:xfrm flipV="1">
            <a:off x="10620000" y="4464000"/>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6" name="Group 7">
            <a:extLst>
              <a:ext uri="{FF2B5EF4-FFF2-40B4-BE49-F238E27FC236}">
                <a16:creationId xmlns:a16="http://schemas.microsoft.com/office/drawing/2014/main" id="{79814F05-FFC7-4178-ABA2-FB84C879EDC5}"/>
              </a:ext>
            </a:extLst>
          </p:cNvPr>
          <p:cNvGrpSpPr/>
          <p:nvPr/>
        </p:nvGrpSpPr>
        <p:grpSpPr>
          <a:xfrm>
            <a:off x="9648000" y="3600000"/>
            <a:ext cx="914400" cy="914400"/>
            <a:chOff x="192156" y="5052391"/>
            <a:chExt cx="914400" cy="914400"/>
          </a:xfrm>
        </p:grpSpPr>
        <p:pic>
          <p:nvPicPr>
            <p:cNvPr id="37" name="Graphic 3" descr="Man">
              <a:extLst>
                <a:ext uri="{FF2B5EF4-FFF2-40B4-BE49-F238E27FC236}">
                  <a16:creationId xmlns:a16="http://schemas.microsoft.com/office/drawing/2014/main" id="{7DB0D68B-2851-4F92-A89E-403B32BD555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38" name="Group 8">
              <a:extLst>
                <a:ext uri="{FF2B5EF4-FFF2-40B4-BE49-F238E27FC236}">
                  <a16:creationId xmlns:a16="http://schemas.microsoft.com/office/drawing/2014/main" id="{2B1C6204-C605-4679-A1BD-087307D5B0D3}"/>
                </a:ext>
              </a:extLst>
            </p:cNvPr>
            <p:cNvGrpSpPr/>
            <p:nvPr/>
          </p:nvGrpSpPr>
          <p:grpSpPr>
            <a:xfrm>
              <a:off x="825939" y="5513347"/>
              <a:ext cx="198000" cy="453444"/>
              <a:chOff x="1378226" y="5509591"/>
              <a:chExt cx="198000" cy="453444"/>
            </a:xfrm>
          </p:grpSpPr>
          <p:cxnSp>
            <p:nvCxnSpPr>
              <p:cNvPr id="39" name="Straight Connector 38">
                <a:extLst>
                  <a:ext uri="{FF2B5EF4-FFF2-40B4-BE49-F238E27FC236}">
                    <a16:creationId xmlns:a16="http://schemas.microsoft.com/office/drawing/2014/main" id="{A5797362-CB76-47EA-ADBE-E05A51E9002B}"/>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75A6B7E-D267-446A-A1D3-0589F27EA2D0}"/>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 name="Group 24"/>
          <p:cNvGrpSpPr/>
          <p:nvPr/>
        </p:nvGrpSpPr>
        <p:grpSpPr>
          <a:xfrm>
            <a:off x="11014634" y="3897683"/>
            <a:ext cx="189643" cy="697157"/>
            <a:chOff x="3991417" y="3095057"/>
            <a:chExt cx="189643" cy="697157"/>
          </a:xfrm>
        </p:grpSpPr>
        <p:cxnSp>
          <p:nvCxnSpPr>
            <p:cNvPr id="42" name="Straight Connector 41">
              <a:extLst>
                <a:ext uri="{FF2B5EF4-FFF2-40B4-BE49-F238E27FC236}">
                  <a16:creationId xmlns:a16="http://schemas.microsoft.com/office/drawing/2014/main" id="{905CAC49-2DAF-4E32-BEE5-1E2DB3FBC0B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1335F13-F3E6-4A2E-9554-2840315A9430}"/>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2B1606E-9748-42AC-9373-C63590DB619D}"/>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26923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5</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1944517"/>
          </a:xfrm>
          <a:solidFill>
            <a:schemeClr val="bg1">
              <a:lumMod val="85000"/>
            </a:schemeClr>
          </a:solidFill>
        </p:spPr>
        <p:txBody>
          <a:bodyPr>
            <a:noAutofit/>
          </a:bodyPr>
          <a:lstStyle/>
          <a:p>
            <a:pPr marL="0" indent="0">
              <a:buNone/>
            </a:pPr>
            <a:r>
              <a:rPr lang="en-AU" sz="4000" dirty="0"/>
              <a:t>The owner of </a:t>
            </a:r>
            <a:r>
              <a:rPr lang="en-GB" sz="4000" b="1" dirty="0">
                <a:solidFill>
                  <a:srgbClr val="0000FF"/>
                </a:solidFill>
              </a:rPr>
              <a:t>blue </a:t>
            </a:r>
            <a:r>
              <a:rPr lang="en-GB" sz="4000" dirty="0"/>
              <a:t>or</a:t>
            </a:r>
            <a:r>
              <a:rPr lang="en-GB" sz="4000" b="1" dirty="0">
                <a:solidFill>
                  <a:srgbClr val="0000FF"/>
                </a:solidFill>
              </a:rPr>
              <a:t> </a:t>
            </a:r>
            <a:r>
              <a:rPr lang="en-GB" sz="4000" b="1" dirty="0"/>
              <a:t>black</a:t>
            </a:r>
            <a:r>
              <a:rPr lang="en-GB" sz="4000" b="1" dirty="0">
                <a:solidFill>
                  <a:srgbClr val="0000FF"/>
                </a:solidFill>
              </a:rPr>
              <a:t> </a:t>
            </a:r>
            <a:r>
              <a:rPr lang="en-AU" sz="4000" dirty="0"/>
              <a:t>plays the </a:t>
            </a:r>
            <a:r>
              <a:rPr lang="en-AU" sz="4000" b="1" dirty="0">
                <a:solidFill>
                  <a:srgbClr val="FF0000"/>
                </a:solidFill>
              </a:rPr>
              <a:t>red</a:t>
            </a:r>
            <a:r>
              <a:rPr lang="en-AU" sz="4000" dirty="0"/>
              <a:t> ball and runs the hoop with it.</a:t>
            </a:r>
            <a:r>
              <a:rPr lang="en-AU" sz="4000" b="1" dirty="0"/>
              <a:t> </a:t>
            </a:r>
            <a:r>
              <a:rPr lang="en-AU" sz="4000" dirty="0"/>
              <a:t>Play is forestalled</a:t>
            </a:r>
            <a:r>
              <a:rPr lang="en-US" sz="4000" dirty="0"/>
              <a:t>.</a:t>
            </a:r>
            <a:r>
              <a:rPr lang="en-AU" sz="4000" b="1" dirty="0"/>
              <a:t> </a:t>
            </a:r>
            <a:br>
              <a:rPr lang="en-AU" sz="4000" b="1" dirty="0"/>
            </a:br>
            <a:r>
              <a:rPr lang="en-AU" sz="4000" dirty="0">
                <a:solidFill>
                  <a:schemeClr val="bg1">
                    <a:lumMod val="50000"/>
                  </a:schemeClr>
                </a:solidFill>
              </a:rPr>
              <a:t>(Could be singles or doubles)</a:t>
            </a:r>
            <a:r>
              <a:rPr lang="en-AU" sz="4000" dirty="0"/>
              <a:t>.</a:t>
            </a: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rgbClr val="7030A0"/>
                </a:solidFill>
                <a:latin typeface="Times New Roman" pitchFamily="18" charset="0"/>
                <a:cs typeface="Times New Roman" pitchFamily="18" charset="0"/>
              </a:rPr>
              <a:t>Rule 10.3.2</a:t>
            </a:r>
          </a:p>
        </p:txBody>
      </p:sp>
      <p:sp>
        <p:nvSpPr>
          <p:cNvPr id="8" name="Content Placeholder 2">
            <a:extLst>
              <a:ext uri="{FF2B5EF4-FFF2-40B4-BE49-F238E27FC236}">
                <a16:creationId xmlns:a16="http://schemas.microsoft.com/office/drawing/2014/main" id="{2A5D92C0-6B84-4A99-B83D-124EF976EDC9}"/>
              </a:ext>
            </a:extLst>
          </p:cNvPr>
          <p:cNvSpPr txBox="1">
            <a:spLocks/>
          </p:cNvSpPr>
          <p:nvPr/>
        </p:nvSpPr>
        <p:spPr>
          <a:xfrm>
            <a:off x="838200" y="3216166"/>
            <a:ext cx="11063068" cy="33675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The balls are replaced where they were before the stroke.</a:t>
            </a:r>
            <a:endParaRPr lang="en-GB" sz="4000" dirty="0"/>
          </a:p>
          <a:p>
            <a:pPr marL="1892300" indent="-2349500">
              <a:buNone/>
              <a:tabLst>
                <a:tab pos="2786063" algn="l"/>
              </a:tabLst>
            </a:pPr>
            <a:r>
              <a:rPr lang="en-GB" sz="4000" dirty="0"/>
              <a:t>Hoop scored?:	No.</a:t>
            </a:r>
          </a:p>
          <a:p>
            <a:pPr marL="1892300" indent="-2349500">
              <a:buNone/>
              <a:tabLst>
                <a:tab pos="2786063" algn="l"/>
              </a:tabLst>
            </a:pPr>
            <a:r>
              <a:rPr lang="en-GB" sz="4000" dirty="0"/>
              <a:t>To play:			</a:t>
            </a:r>
            <a:r>
              <a:rPr lang="en-GB" sz="4000" b="1" dirty="0">
                <a:solidFill>
                  <a:srgbClr val="0000FF"/>
                </a:solidFill>
              </a:rPr>
              <a:t>Blue</a:t>
            </a:r>
            <a:r>
              <a:rPr lang="en-GB" sz="4000" dirty="0"/>
              <a:t>.</a:t>
            </a:r>
            <a:endParaRPr lang="en-GB" sz="4000" b="1" dirty="0"/>
          </a:p>
        </p:txBody>
      </p:sp>
    </p:spTree>
    <p:extLst>
      <p:ext uri="{BB962C8B-B14F-4D97-AF65-F5344CB8AC3E}">
        <p14:creationId xmlns:p14="http://schemas.microsoft.com/office/powerpoint/2010/main" val="7394793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7</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2199167"/>
          </a:xfrm>
        </p:spPr>
        <p:txBody>
          <a:bodyPr>
            <a:noAutofit/>
          </a:bodyPr>
          <a:lstStyle/>
          <a:p>
            <a:pPr marL="0" indent="0">
              <a:buNone/>
            </a:pPr>
            <a:r>
              <a:rPr lang="en-AU" sz="4000" dirty="0"/>
              <a:t>In doubles, the owner of </a:t>
            </a:r>
            <a:r>
              <a:rPr lang="en-AU" sz="4000" b="1" dirty="0"/>
              <a:t>black </a:t>
            </a:r>
            <a:r>
              <a:rPr lang="en-AU" sz="4000" dirty="0"/>
              <a:t>runs the hoop with </a:t>
            </a:r>
            <a:r>
              <a:rPr lang="en-AU" sz="4000" b="1" dirty="0">
                <a:solidFill>
                  <a:srgbClr val="0000FF"/>
                </a:solidFill>
              </a:rPr>
              <a:t>blue</a:t>
            </a:r>
            <a:r>
              <a:rPr lang="en-AU" sz="4000" b="1" dirty="0"/>
              <a:t>.  </a:t>
            </a:r>
            <a:r>
              <a:rPr lang="en-AU" sz="4000" dirty="0"/>
              <a:t>Play is forestalled.</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3216166"/>
            <a:ext cx="11063068" cy="33675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a:t>
            </a:r>
            <a:r>
              <a:rPr lang="en-US" sz="4000" dirty="0">
                <a:solidFill>
                  <a:schemeClr val="bg1"/>
                </a:solidFill>
              </a:rPr>
              <a:t>The balls are replaced where they were 	before the stroke</a:t>
            </a:r>
            <a:r>
              <a:rPr lang="en-GB" sz="4000" dirty="0">
                <a:solidFill>
                  <a:schemeClr val="bg1"/>
                </a:solidFill>
              </a:rPr>
              <a:t>.</a:t>
            </a:r>
          </a:p>
          <a:p>
            <a:pPr marL="1892300" indent="-2349500">
              <a:buNone/>
              <a:tabLst>
                <a:tab pos="2786063" algn="l"/>
              </a:tabLst>
            </a:pPr>
            <a:r>
              <a:rPr lang="en-GB" sz="4000" dirty="0"/>
              <a:t>Hoop scored?:	</a:t>
            </a:r>
            <a:r>
              <a:rPr lang="en-GB" sz="4000" dirty="0">
                <a:solidFill>
                  <a:schemeClr val="bg1"/>
                </a:solidFill>
              </a:rPr>
              <a:t>No.</a:t>
            </a:r>
          </a:p>
          <a:p>
            <a:pPr marL="1892300" indent="-2349500">
              <a:buNone/>
              <a:tabLst>
                <a:tab pos="2786063" algn="l"/>
              </a:tabLst>
            </a:pPr>
            <a:r>
              <a:rPr lang="en-GB" sz="4000" dirty="0"/>
              <a:t>To play:		</a:t>
            </a:r>
            <a:r>
              <a:rPr lang="en-AU" sz="4000" dirty="0"/>
              <a:t>        </a:t>
            </a:r>
            <a:r>
              <a:rPr lang="en-GB" sz="4000" b="1" dirty="0">
                <a:solidFill>
                  <a:schemeClr val="bg1"/>
                </a:solidFill>
              </a:rPr>
              <a:t>Blue</a:t>
            </a:r>
            <a:r>
              <a:rPr lang="en-GB" sz="4000" dirty="0">
                <a:solidFill>
                  <a:schemeClr val="bg1"/>
                </a:solidFill>
              </a:rPr>
              <a:t>.</a:t>
            </a:r>
            <a:endParaRPr lang="en-GB" sz="4000" b="1" dirty="0">
              <a:solidFill>
                <a:schemeClr val="bg1"/>
              </a:solidFill>
            </a:endParaRP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10.3.3</a:t>
            </a:r>
          </a:p>
        </p:txBody>
      </p:sp>
      <p:cxnSp>
        <p:nvCxnSpPr>
          <p:cNvPr id="8" name="Straight Arrow Connector 7">
            <a:extLst>
              <a:ext uri="{FF2B5EF4-FFF2-40B4-BE49-F238E27FC236}">
                <a16:creationId xmlns:a16="http://schemas.microsoft.com/office/drawing/2014/main" id="{BC141919-4120-4AB6-99A9-428CEC580B6C}"/>
              </a:ext>
            </a:extLst>
          </p:cNvPr>
          <p:cNvCxnSpPr>
            <a:cxnSpLocks/>
          </p:cNvCxnSpPr>
          <p:nvPr/>
        </p:nvCxnSpPr>
        <p:spPr>
          <a:xfrm flipV="1">
            <a:off x="10620000" y="3348000"/>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1">
            <a:extLst>
              <a:ext uri="{FF2B5EF4-FFF2-40B4-BE49-F238E27FC236}">
                <a16:creationId xmlns:a16="http://schemas.microsoft.com/office/drawing/2014/main" id="{0B514CE2-B29A-45EE-9155-4E35281D45A3}"/>
              </a:ext>
            </a:extLst>
          </p:cNvPr>
          <p:cNvPicPr>
            <a:picLocks noChangeAspect="1" noChangeArrowheads="1"/>
          </p:cNvPicPr>
          <p:nvPr/>
        </p:nvPicPr>
        <p:blipFill>
          <a:blip r:embed="rId3" cstate="print"/>
          <a:srcRect/>
          <a:stretch>
            <a:fillRect/>
          </a:stretch>
        </p:blipFill>
        <p:spPr bwMode="auto">
          <a:xfrm>
            <a:off x="9648000" y="2520000"/>
            <a:ext cx="878541" cy="914400"/>
          </a:xfrm>
          <a:prstGeom prst="rect">
            <a:avLst/>
          </a:prstGeom>
          <a:noFill/>
          <a:ln w="9525">
            <a:noFill/>
            <a:miter lim="800000"/>
            <a:headEnd/>
            <a:tailEnd/>
          </a:ln>
        </p:spPr>
      </p:pic>
      <p:cxnSp>
        <p:nvCxnSpPr>
          <p:cNvPr id="10" name="Straight Arrow Connector 9">
            <a:extLst>
              <a:ext uri="{FF2B5EF4-FFF2-40B4-BE49-F238E27FC236}">
                <a16:creationId xmlns:a16="http://schemas.microsoft.com/office/drawing/2014/main" id="{85DE047A-19EB-4DFE-944F-D3C7D3B7EF40}"/>
              </a:ext>
            </a:extLst>
          </p:cNvPr>
          <p:cNvCxnSpPr>
            <a:cxnSpLocks/>
          </p:cNvCxnSpPr>
          <p:nvPr/>
        </p:nvCxnSpPr>
        <p:spPr>
          <a:xfrm flipV="1">
            <a:off x="10620000" y="4464000"/>
            <a:ext cx="1188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11" name="Group 24">
            <a:extLst>
              <a:ext uri="{FF2B5EF4-FFF2-40B4-BE49-F238E27FC236}">
                <a16:creationId xmlns:a16="http://schemas.microsoft.com/office/drawing/2014/main" id="{DEA977A7-E60C-4C88-9721-517E9D96ECFE}"/>
              </a:ext>
            </a:extLst>
          </p:cNvPr>
          <p:cNvGrpSpPr/>
          <p:nvPr/>
        </p:nvGrpSpPr>
        <p:grpSpPr>
          <a:xfrm>
            <a:off x="11014634" y="3897683"/>
            <a:ext cx="189643" cy="697157"/>
            <a:chOff x="3991417" y="3095057"/>
            <a:chExt cx="189643" cy="697157"/>
          </a:xfrm>
        </p:grpSpPr>
        <p:cxnSp>
          <p:nvCxnSpPr>
            <p:cNvPr id="12" name="Straight Connector 11">
              <a:extLst>
                <a:ext uri="{FF2B5EF4-FFF2-40B4-BE49-F238E27FC236}">
                  <a16:creationId xmlns:a16="http://schemas.microsoft.com/office/drawing/2014/main" id="{8E5DE981-C337-4C20-BC63-6CF254D1782D}"/>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FCB820E-3DC8-4D94-93CA-1E8FEB095646}"/>
                </a:ext>
              </a:extLst>
            </p:cNvPr>
            <p:cNvCxnSpPr>
              <a:cxnSpLocks/>
            </p:cNvCxnSpPr>
            <p:nvPr/>
          </p:nvCxnSpPr>
          <p:spPr>
            <a:xfrm flipV="1">
              <a:off x="4181060"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DFE9E80-7ECF-43B1-97F4-24B305EB61E0}"/>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5" name="Picture 1">
            <a:extLst>
              <a:ext uri="{FF2B5EF4-FFF2-40B4-BE49-F238E27FC236}">
                <a16:creationId xmlns:a16="http://schemas.microsoft.com/office/drawing/2014/main" id="{016C79BF-E1C6-4998-9012-257DA1A7245A}"/>
              </a:ext>
            </a:extLst>
          </p:cNvPr>
          <p:cNvPicPr>
            <a:picLocks noChangeAspect="1" noChangeArrowheads="1"/>
          </p:cNvPicPr>
          <p:nvPr/>
        </p:nvPicPr>
        <p:blipFill>
          <a:blip r:embed="rId4" cstate="print"/>
          <a:srcRect/>
          <a:stretch>
            <a:fillRect/>
          </a:stretch>
        </p:blipFill>
        <p:spPr bwMode="auto">
          <a:xfrm>
            <a:off x="9648000" y="3600000"/>
            <a:ext cx="878541" cy="914400"/>
          </a:xfrm>
          <a:prstGeom prst="rect">
            <a:avLst/>
          </a:prstGeom>
          <a:noFill/>
          <a:ln w="9525">
            <a:noFill/>
            <a:miter lim="800000"/>
            <a:headEnd/>
            <a:tailEnd/>
          </a:ln>
        </p:spPr>
      </p:pic>
    </p:spTree>
    <p:extLst>
      <p:ext uri="{BB962C8B-B14F-4D97-AF65-F5344CB8AC3E}">
        <p14:creationId xmlns:p14="http://schemas.microsoft.com/office/powerpoint/2010/main" val="21482286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7</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1430001"/>
          </a:xfrm>
          <a:solidFill>
            <a:schemeClr val="bg1">
              <a:lumMod val="85000"/>
            </a:schemeClr>
          </a:solidFill>
        </p:spPr>
        <p:txBody>
          <a:bodyPr>
            <a:noAutofit/>
          </a:bodyPr>
          <a:lstStyle/>
          <a:p>
            <a:pPr marL="0" indent="0">
              <a:buNone/>
            </a:pPr>
            <a:r>
              <a:rPr lang="en-AU" sz="4000" dirty="0"/>
              <a:t>In doubles, the owner of </a:t>
            </a:r>
            <a:r>
              <a:rPr lang="en-AU" sz="4000" b="1" dirty="0"/>
              <a:t>black </a:t>
            </a:r>
            <a:r>
              <a:rPr lang="en-AU" sz="4000" dirty="0"/>
              <a:t>runs the hoop with </a:t>
            </a:r>
            <a:r>
              <a:rPr lang="en-AU" sz="4000" b="1" dirty="0">
                <a:solidFill>
                  <a:srgbClr val="0000FF"/>
                </a:solidFill>
              </a:rPr>
              <a:t>blue</a:t>
            </a:r>
            <a:r>
              <a:rPr lang="en-AU" sz="4000" b="1" dirty="0"/>
              <a:t>.  </a:t>
            </a:r>
            <a:r>
              <a:rPr lang="en-AU" sz="4000" dirty="0"/>
              <a:t>Play is forestalled.</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3216166"/>
            <a:ext cx="11063068" cy="33675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a:t>
            </a:r>
            <a:r>
              <a:rPr lang="en-US" sz="4000" dirty="0"/>
              <a:t>The balls are replaced where they were 	before the stroke</a:t>
            </a:r>
            <a:r>
              <a:rPr lang="en-GB" sz="4000" dirty="0"/>
              <a:t>.</a:t>
            </a:r>
          </a:p>
          <a:p>
            <a:pPr marL="1892300" indent="-2349500">
              <a:buNone/>
              <a:tabLst>
                <a:tab pos="2786063" algn="l"/>
              </a:tabLst>
            </a:pPr>
            <a:r>
              <a:rPr lang="en-GB" sz="4000" dirty="0"/>
              <a:t>Hoop scored?:	No.</a:t>
            </a:r>
          </a:p>
          <a:p>
            <a:pPr marL="1892300" indent="-2349500">
              <a:buNone/>
              <a:tabLst>
                <a:tab pos="2786063" algn="l"/>
              </a:tabLst>
            </a:pPr>
            <a:r>
              <a:rPr lang="en-GB" sz="4000" dirty="0"/>
              <a:t>To play:		</a:t>
            </a:r>
            <a:r>
              <a:rPr lang="en-AU" sz="4000" dirty="0"/>
              <a:t>        </a:t>
            </a:r>
            <a:r>
              <a:rPr lang="en-GB" sz="4000" b="1" dirty="0">
                <a:solidFill>
                  <a:srgbClr val="0000FF"/>
                </a:solidFill>
              </a:rPr>
              <a:t>Blue</a:t>
            </a:r>
            <a:r>
              <a:rPr lang="en-GB" sz="4000" dirty="0"/>
              <a:t>.</a:t>
            </a:r>
            <a:endParaRPr lang="en-GB" sz="4000" b="1" dirty="0"/>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rgbClr val="7030A0"/>
                </a:solidFill>
                <a:latin typeface="Times New Roman" pitchFamily="18" charset="0"/>
                <a:cs typeface="Times New Roman" pitchFamily="18" charset="0"/>
              </a:rPr>
              <a:t>Rule 10.3.3</a:t>
            </a:r>
          </a:p>
        </p:txBody>
      </p:sp>
    </p:spTree>
    <p:extLst>
      <p:ext uri="{BB962C8B-B14F-4D97-AF65-F5344CB8AC3E}">
        <p14:creationId xmlns:p14="http://schemas.microsoft.com/office/powerpoint/2010/main" val="34198174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8200" y="365125"/>
            <a:ext cx="10515600" cy="1271170"/>
          </a:xfrm>
        </p:spPr>
        <p:txBody>
          <a:bodyPr>
            <a:normAutofit fontScale="90000"/>
          </a:bodyPr>
          <a:lstStyle/>
          <a:p>
            <a:pPr algn="ctr"/>
            <a:r>
              <a:rPr lang="en-AU" sz="7200" b="1" dirty="0">
                <a:solidFill>
                  <a:srgbClr val="FF0000"/>
                </a:solidFill>
              </a:rPr>
              <a:t>Wrong Ball Play</a:t>
            </a:r>
            <a:br>
              <a:rPr lang="en-AU" sz="7200" b="1" dirty="0">
                <a:solidFill>
                  <a:srgbClr val="FF0000"/>
                </a:solidFill>
              </a:rPr>
            </a:br>
            <a:r>
              <a:rPr lang="en-AU" sz="7200" b="1" dirty="0">
                <a:solidFill>
                  <a:srgbClr val="FF0000"/>
                </a:solidFill>
              </a:rPr>
              <a:t>Special Situations</a:t>
            </a:r>
            <a:endParaRPr lang="en-GB" sz="27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2171700"/>
            <a:ext cx="11335407" cy="4289644"/>
          </a:xfrm>
        </p:spPr>
        <p:txBody>
          <a:bodyPr>
            <a:noAutofit/>
          </a:bodyPr>
          <a:lstStyle/>
          <a:p>
            <a:pPr marL="540000" indent="-540000">
              <a:buFont typeface="+mj-lt"/>
              <a:buAutoNum type="alphaLcParenR"/>
            </a:pPr>
            <a:r>
              <a:rPr lang="en-US" sz="3600" dirty="0"/>
              <a:t>Accidental contact when intending to strike another ball </a:t>
            </a:r>
          </a:p>
          <a:p>
            <a:pPr marL="540000" indent="-540000">
              <a:buFont typeface="+mj-lt"/>
              <a:buAutoNum type="alphaLcParenR"/>
            </a:pPr>
            <a:r>
              <a:rPr lang="en-US" sz="3600" dirty="0"/>
              <a:t>Exchange of </a:t>
            </a:r>
            <a:r>
              <a:rPr lang="en-US" sz="3600" dirty="0" err="1"/>
              <a:t>colours</a:t>
            </a:r>
            <a:r>
              <a:rPr lang="en-US" sz="3600" dirty="0"/>
              <a:t> in first four strokes of a game</a:t>
            </a:r>
          </a:p>
          <a:p>
            <a:pPr marL="540000" indent="-540000">
              <a:buFont typeface="+mj-lt"/>
              <a:buAutoNum type="alphaLcParenR"/>
            </a:pPr>
            <a:r>
              <a:rPr lang="en-US" sz="3600" dirty="0"/>
              <a:t>Wrong ball played in first four strokes of a game</a:t>
            </a:r>
          </a:p>
          <a:p>
            <a:pPr marL="540000" indent="-540000">
              <a:buFont typeface="+mj-lt"/>
              <a:buAutoNum type="alphaLcParenR"/>
            </a:pPr>
            <a:r>
              <a:rPr lang="en-US" sz="4400" b="1" dirty="0"/>
              <a:t>Previous stroke played with opponent ball</a:t>
            </a:r>
          </a:p>
          <a:p>
            <a:pPr marL="540000" indent="-540000">
              <a:buFont typeface="+mj-lt"/>
              <a:buAutoNum type="alphaLcParenR"/>
            </a:pPr>
            <a:r>
              <a:rPr lang="en-US" sz="4400" b="1" dirty="0"/>
              <a:t>Same side plays successive strokes</a:t>
            </a:r>
          </a:p>
          <a:p>
            <a:pPr marL="540000" indent="-540000">
              <a:buFont typeface="+mj-lt"/>
              <a:buAutoNum type="alphaLcParenR"/>
            </a:pPr>
            <a:r>
              <a:rPr lang="en-US" sz="4400" b="1" dirty="0"/>
              <a:t>Wrong ball and fault in same stroke</a:t>
            </a:r>
            <a:endParaRPr lang="en-GB" sz="4400" b="1" dirty="0"/>
          </a:p>
        </p:txBody>
      </p:sp>
      <p:sp>
        <p:nvSpPr>
          <p:cNvPr id="4" name="TextBox 3"/>
          <p:cNvSpPr txBox="1"/>
          <p:nvPr/>
        </p:nvSpPr>
        <p:spPr>
          <a:xfrm>
            <a:off x="11225048" y="5657671"/>
            <a:ext cx="777766" cy="1200329"/>
          </a:xfrm>
          <a:prstGeom prst="rect">
            <a:avLst/>
          </a:prstGeom>
          <a:noFill/>
        </p:spPr>
        <p:txBody>
          <a:bodyPr wrap="square" rtlCol="0">
            <a:spAutoFit/>
          </a:bodyPr>
          <a:lstStyle/>
          <a:p>
            <a:r>
              <a:rPr lang="en-US" sz="7200" dirty="0">
                <a:solidFill>
                  <a:srgbClr val="00B0F0"/>
                </a:solidFill>
              </a:rPr>
              <a:t>…</a:t>
            </a:r>
          </a:p>
        </p:txBody>
      </p:sp>
    </p:spTree>
    <p:extLst>
      <p:ext uri="{BB962C8B-B14F-4D97-AF65-F5344CB8AC3E}">
        <p14:creationId xmlns:p14="http://schemas.microsoft.com/office/powerpoint/2010/main" val="41954364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US" sz="5300" b="1" dirty="0">
                <a:solidFill>
                  <a:srgbClr val="FF0000"/>
                </a:solidFill>
              </a:rPr>
              <a:t>Previous stroke played with opponent ball</a:t>
            </a:r>
            <a:r>
              <a:rPr lang="en-AU" sz="5300" b="1" dirty="0">
                <a:solidFill>
                  <a:srgbClr val="FF0000"/>
                </a:solidFill>
              </a:rPr>
              <a:t> </a:t>
            </a:r>
            <a:r>
              <a:rPr lang="en-AU" b="1" dirty="0">
                <a:solidFill>
                  <a:prstClr val="black"/>
                </a:solidFill>
              </a:rPr>
              <a:t>(Rule 10.5.4)</a:t>
            </a:r>
            <a:endParaRPr lang="en-GB" sz="27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1813034"/>
            <a:ext cx="11335407" cy="4666594"/>
          </a:xfrm>
        </p:spPr>
        <p:txBody>
          <a:bodyPr>
            <a:noAutofit/>
          </a:bodyPr>
          <a:lstStyle/>
          <a:p>
            <a:pPr marL="0" indent="0">
              <a:lnSpc>
                <a:spcPct val="100000"/>
              </a:lnSpc>
              <a:spcBef>
                <a:spcPts val="0"/>
              </a:spcBef>
              <a:buNone/>
            </a:pPr>
            <a:r>
              <a:rPr lang="en-US" sz="3200" dirty="0"/>
              <a:t>This rule </a:t>
            </a:r>
            <a:r>
              <a:rPr lang="en-US" sz="3200" u="sng" dirty="0"/>
              <a:t>does not</a:t>
            </a:r>
            <a:r>
              <a:rPr lang="en-US" sz="3200" dirty="0"/>
              <a:t> apply in the first four strokes of the game.</a:t>
            </a:r>
          </a:p>
          <a:p>
            <a:pPr marL="0" indent="0">
              <a:lnSpc>
                <a:spcPct val="100000"/>
              </a:lnSpc>
              <a:spcBef>
                <a:spcPts val="1200"/>
              </a:spcBef>
              <a:buNone/>
            </a:pPr>
            <a:r>
              <a:rPr lang="en-US" sz="4000" dirty="0"/>
              <a:t>If the </a:t>
            </a:r>
            <a:r>
              <a:rPr lang="en-US" sz="4000" i="1" dirty="0"/>
              <a:t>previous stroke</a:t>
            </a:r>
            <a:r>
              <a:rPr lang="en-US" sz="4000" dirty="0"/>
              <a:t>*</a:t>
            </a:r>
            <a:r>
              <a:rPr lang="en-US" sz="4000" i="1" dirty="0"/>
              <a:t> </a:t>
            </a:r>
            <a:r>
              <a:rPr lang="en-US" sz="4000" dirty="0"/>
              <a:t>was played with a ball that did not belong to the side that played it and the last stroke was played by the other side, any points scored as a result of the last two strokes are cancelled and play continues by a </a:t>
            </a:r>
            <a:r>
              <a:rPr lang="en-US" sz="4000" i="1" dirty="0">
                <a:solidFill>
                  <a:srgbClr val="0000FF"/>
                </a:solidFill>
              </a:rPr>
              <a:t>penalty area continuation</a:t>
            </a:r>
          </a:p>
          <a:p>
            <a:pPr marL="0" indent="0">
              <a:lnSpc>
                <a:spcPct val="50000"/>
              </a:lnSpc>
              <a:spcBef>
                <a:spcPts val="0"/>
              </a:spcBef>
              <a:buNone/>
            </a:pPr>
            <a:r>
              <a:rPr lang="en-US" i="1" dirty="0"/>
              <a:t>______________</a:t>
            </a:r>
          </a:p>
          <a:p>
            <a:pPr marL="0">
              <a:spcBef>
                <a:spcPts val="0"/>
              </a:spcBef>
              <a:buNone/>
            </a:pPr>
            <a:r>
              <a:rPr lang="en-US" sz="4000" dirty="0"/>
              <a:t>*</a:t>
            </a:r>
            <a:r>
              <a:rPr lang="en-US" sz="4000" i="1" dirty="0"/>
              <a:t>Previous stroke = Stroke before the last stroke </a:t>
            </a:r>
          </a:p>
          <a:p>
            <a:pPr marL="0" indent="0">
              <a:lnSpc>
                <a:spcPct val="100000"/>
              </a:lnSpc>
              <a:spcBef>
                <a:spcPts val="1200"/>
              </a:spcBef>
              <a:buNone/>
            </a:pPr>
            <a:endParaRPr lang="en-US" sz="4000" dirty="0">
              <a:solidFill>
                <a:srgbClr val="0000FF"/>
              </a:solidFill>
            </a:endParaRPr>
          </a:p>
        </p:txBody>
      </p:sp>
    </p:spTree>
    <p:extLst>
      <p:ext uri="{BB962C8B-B14F-4D97-AF65-F5344CB8AC3E}">
        <p14:creationId xmlns:p14="http://schemas.microsoft.com/office/powerpoint/2010/main" val="31359432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30BF7-77D8-4ED8-9CE9-2D5512B85C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2000" y="1850400"/>
            <a:ext cx="4297103" cy="4125600"/>
          </a:xfrm>
          <a:prstGeom prst="rect">
            <a:avLst/>
          </a:prstGeom>
        </p:spPr>
      </p:pic>
      <p:graphicFrame>
        <p:nvGraphicFramePr>
          <p:cNvPr id="14" name="Object 13">
            <a:extLst>
              <a:ext uri="{FF2B5EF4-FFF2-40B4-BE49-F238E27FC236}">
                <a16:creationId xmlns:a16="http://schemas.microsoft.com/office/drawing/2014/main" id="{FA262527-EA97-4848-859A-281607B8B5BA}"/>
              </a:ext>
            </a:extLst>
          </p:cNvPr>
          <p:cNvGraphicFramePr>
            <a:graphicFrameLocks noChangeAspect="1"/>
          </p:cNvGraphicFramePr>
          <p:nvPr>
            <p:extLst>
              <p:ext uri="{D42A27DB-BD31-4B8C-83A1-F6EECF244321}">
                <p14:modId xmlns:p14="http://schemas.microsoft.com/office/powerpoint/2010/main" val="3611683577"/>
              </p:ext>
            </p:extLst>
          </p:nvPr>
        </p:nvGraphicFramePr>
        <p:xfrm>
          <a:off x="3787200" y="5616000"/>
          <a:ext cx="2381250" cy="457200"/>
        </p:xfrm>
        <a:graphic>
          <a:graphicData uri="http://schemas.openxmlformats.org/presentationml/2006/ole">
            <mc:AlternateContent xmlns:mc="http://schemas.openxmlformats.org/markup-compatibility/2006">
              <mc:Choice xmlns:v="urn:schemas-microsoft-com:vml" Requires="v">
                <p:oleObj spid="_x0000_s6515" r:id="rId5" imgW="1587302" imgH="304762" progId="">
                  <p:embed/>
                </p:oleObj>
              </mc:Choice>
              <mc:Fallback>
                <p:oleObj r:id="rId5" imgW="1587302" imgH="304762" progId="">
                  <p:embed/>
                  <p:pic>
                    <p:nvPicPr>
                      <p:cNvPr id="0" name="Picture 35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7200" y="5616000"/>
                        <a:ext cx="238125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Box 23">
            <a:extLst>
              <a:ext uri="{FF2B5EF4-FFF2-40B4-BE49-F238E27FC236}">
                <a16:creationId xmlns:a16="http://schemas.microsoft.com/office/drawing/2014/main" id="{6B9C5E77-0EDB-443F-97DB-858418EACBA8}"/>
              </a:ext>
            </a:extLst>
          </p:cNvPr>
          <p:cNvSpPr txBox="1"/>
          <p:nvPr/>
        </p:nvSpPr>
        <p:spPr>
          <a:xfrm>
            <a:off x="6307200" y="3096000"/>
            <a:ext cx="3894656" cy="769441"/>
          </a:xfrm>
          <a:prstGeom prst="rect">
            <a:avLst/>
          </a:prstGeom>
          <a:noFill/>
        </p:spPr>
        <p:txBody>
          <a:bodyPr wrap="none" rtlCol="0">
            <a:spAutoFit/>
          </a:bodyPr>
          <a:lstStyle/>
          <a:p>
            <a:r>
              <a:rPr lang="en-AU" sz="4400" b="1" dirty="0"/>
              <a:t>Opponent’s ball</a:t>
            </a:r>
            <a:endParaRPr lang="en-GB" sz="4400" b="1" dirty="0"/>
          </a:p>
        </p:txBody>
      </p:sp>
      <p:sp>
        <p:nvSpPr>
          <p:cNvPr id="25" name="TextBox 24">
            <a:extLst>
              <a:ext uri="{FF2B5EF4-FFF2-40B4-BE49-F238E27FC236}">
                <a16:creationId xmlns:a16="http://schemas.microsoft.com/office/drawing/2014/main" id="{F1B1C615-F2B0-48EC-AFC9-E5A0CBA330C7}"/>
              </a:ext>
            </a:extLst>
          </p:cNvPr>
          <p:cNvSpPr txBox="1"/>
          <p:nvPr/>
        </p:nvSpPr>
        <p:spPr>
          <a:xfrm>
            <a:off x="6127200" y="5130000"/>
            <a:ext cx="3894656" cy="1446550"/>
          </a:xfrm>
          <a:prstGeom prst="rect">
            <a:avLst/>
          </a:prstGeom>
          <a:noFill/>
        </p:spPr>
        <p:txBody>
          <a:bodyPr wrap="square" rtlCol="0">
            <a:spAutoFit/>
          </a:bodyPr>
          <a:lstStyle/>
          <a:p>
            <a:r>
              <a:rPr lang="en-AU" sz="4400" dirty="0">
                <a:latin typeface="Times New Roman" panose="02020603050405020304" pitchFamily="18" charset="0"/>
                <a:cs typeface="Times New Roman" panose="02020603050405020304" pitchFamily="18" charset="0"/>
              </a:rPr>
              <a:t>Any ball must</a:t>
            </a:r>
          </a:p>
          <a:p>
            <a:r>
              <a:rPr lang="en-AU" sz="4400" dirty="0">
                <a:latin typeface="Times New Roman" panose="02020603050405020304" pitchFamily="18" charset="0"/>
                <a:cs typeface="Times New Roman" panose="02020603050405020304" pitchFamily="18" charset="0"/>
              </a:rPr>
              <a:t>be a wrong ball</a:t>
            </a:r>
            <a:endParaRPr lang="en-GB" sz="4400" dirty="0">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723014" y="281449"/>
            <a:ext cx="10738884" cy="1781267"/>
          </a:xfrm>
        </p:spPr>
        <p:txBody>
          <a:bodyPr>
            <a:normAutofit fontScale="90000"/>
          </a:bodyPr>
          <a:lstStyle/>
          <a:p>
            <a:pPr algn="ctr"/>
            <a:r>
              <a:rPr lang="en-US" sz="5300" b="1" dirty="0">
                <a:solidFill>
                  <a:srgbClr val="FF0000"/>
                </a:solidFill>
              </a:rPr>
              <a:t>Previous stroke played with opponent’s ball</a:t>
            </a:r>
            <a:br>
              <a:rPr lang="en-US" sz="5300" b="1" dirty="0">
                <a:solidFill>
                  <a:srgbClr val="FF0000"/>
                </a:solidFill>
              </a:rPr>
            </a:br>
            <a:r>
              <a:rPr lang="en-US" sz="5300" b="1" dirty="0">
                <a:solidFill>
                  <a:srgbClr val="FF0000"/>
                </a:solidFill>
              </a:rPr>
              <a:t>and last stroke played by other side</a:t>
            </a:r>
            <a:br>
              <a:rPr lang="en-US" sz="5300" b="1" dirty="0">
                <a:solidFill>
                  <a:srgbClr val="FF0000"/>
                </a:solidFill>
              </a:rPr>
            </a:br>
            <a:r>
              <a:rPr lang="en-AU" sz="3600" b="1" dirty="0">
                <a:solidFill>
                  <a:srgbClr val="FF0000"/>
                </a:solidFill>
              </a:rPr>
              <a:t> </a:t>
            </a:r>
            <a:r>
              <a:rPr lang="en-AU" sz="3600" b="1" dirty="0">
                <a:solidFill>
                  <a:prstClr val="black"/>
                </a:solidFill>
              </a:rPr>
              <a:t>(Rule 10.5.4)</a:t>
            </a:r>
            <a:endParaRPr lang="en-GB" sz="3600" dirty="0">
              <a:solidFill>
                <a:srgbClr val="406FC4"/>
              </a:solidFill>
            </a:endParaRPr>
          </a:p>
        </p:txBody>
      </p:sp>
    </p:spTree>
    <p:extLst>
      <p:ext uri="{BB962C8B-B14F-4D97-AF65-F5344CB8AC3E}">
        <p14:creationId xmlns:p14="http://schemas.microsoft.com/office/powerpoint/2010/main" val="3144489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AU" sz="7200" b="1" dirty="0">
                <a:solidFill>
                  <a:srgbClr val="FF0000"/>
                </a:solidFill>
              </a:rPr>
              <a:t>The </a:t>
            </a:r>
            <a:r>
              <a:rPr lang="en-AU" sz="7200" b="1" u="sng" dirty="0">
                <a:solidFill>
                  <a:srgbClr val="FF0000"/>
                </a:solidFill>
              </a:rPr>
              <a:t>Start</a:t>
            </a:r>
            <a:r>
              <a:rPr lang="en-AU" sz="7200" b="1" dirty="0">
                <a:solidFill>
                  <a:srgbClr val="FF0000"/>
                </a:solidFill>
              </a:rPr>
              <a:t> of the Striking Period</a:t>
            </a:r>
            <a:endParaRPr lang="en-GB" sz="72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740979" y="1825625"/>
            <a:ext cx="10720552" cy="3613150"/>
          </a:xfrm>
        </p:spPr>
        <p:txBody>
          <a:bodyPr>
            <a:normAutofit/>
          </a:bodyPr>
          <a:lstStyle/>
          <a:p>
            <a:pPr marL="0" indent="0">
              <a:spcBef>
                <a:spcPts val="0"/>
              </a:spcBef>
              <a:buNone/>
            </a:pPr>
            <a:r>
              <a:rPr lang="en-US" sz="4000" dirty="0"/>
              <a:t>The striking period</a:t>
            </a:r>
            <a:r>
              <a:rPr lang="en-US" sz="3600" dirty="0"/>
              <a:t> </a:t>
            </a:r>
            <a:r>
              <a:rPr lang="en-US" sz="6000" b="1" dirty="0"/>
              <a:t>starts when a </a:t>
            </a:r>
            <a:r>
              <a:rPr lang="en-US" sz="6000" b="1" dirty="0">
                <a:solidFill>
                  <a:srgbClr val="0000FF"/>
                </a:solidFill>
              </a:rPr>
              <a:t>player</a:t>
            </a:r>
            <a:r>
              <a:rPr lang="en-US" sz="6000" b="1" dirty="0"/>
              <a:t> takes a stance with </a:t>
            </a:r>
            <a:r>
              <a:rPr lang="en-US" sz="6000" b="1" dirty="0">
                <a:solidFill>
                  <a:srgbClr val="0000FF"/>
                </a:solidFill>
              </a:rPr>
              <a:t>apparent intent </a:t>
            </a:r>
            <a:r>
              <a:rPr lang="en-US" sz="6000" b="1" dirty="0"/>
              <a:t>to play a </a:t>
            </a:r>
            <a:r>
              <a:rPr lang="en-US" sz="6000" b="1" dirty="0">
                <a:solidFill>
                  <a:srgbClr val="0000FF"/>
                </a:solidFill>
              </a:rPr>
              <a:t>stroke</a:t>
            </a:r>
          </a:p>
          <a:p>
            <a:pPr marL="0" indent="0">
              <a:spcBef>
                <a:spcPts val="2400"/>
              </a:spcBef>
              <a:buNone/>
            </a:pPr>
            <a:r>
              <a:rPr lang="en-US" sz="3600" dirty="0"/>
              <a:t>(and ends when they quit their stance under control)</a:t>
            </a:r>
          </a:p>
        </p:txBody>
      </p:sp>
    </p:spTree>
    <p:extLst>
      <p:ext uri="{BB962C8B-B14F-4D97-AF65-F5344CB8AC3E}">
        <p14:creationId xmlns:p14="http://schemas.microsoft.com/office/powerpoint/2010/main" val="21120507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US" sz="5300" b="1" dirty="0">
                <a:solidFill>
                  <a:srgbClr val="FF0000"/>
                </a:solidFill>
              </a:rPr>
              <a:t>Penalty area continuation</a:t>
            </a:r>
            <a:r>
              <a:rPr lang="en-AU" sz="5300" b="1" dirty="0">
                <a:solidFill>
                  <a:srgbClr val="FF0000"/>
                </a:solidFill>
              </a:rPr>
              <a:t> </a:t>
            </a:r>
            <a:r>
              <a:rPr lang="en-AU" b="1" dirty="0">
                <a:solidFill>
                  <a:prstClr val="black"/>
                </a:solidFill>
              </a:rPr>
              <a:t>(Rule 18.2)</a:t>
            </a:r>
            <a:endParaRPr lang="en-GB" sz="27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1813034"/>
            <a:ext cx="11335407" cy="4666594"/>
          </a:xfrm>
        </p:spPr>
        <p:txBody>
          <a:bodyPr>
            <a:noAutofit/>
          </a:bodyPr>
          <a:lstStyle/>
          <a:p>
            <a:pPr marL="288000" indent="-288000">
              <a:spcBef>
                <a:spcPts val="1200"/>
              </a:spcBef>
            </a:pPr>
            <a:r>
              <a:rPr lang="en-AU" sz="4000" dirty="0"/>
              <a:t>There is a coin toss*</a:t>
            </a:r>
            <a:endParaRPr lang="en-GB" sz="4000" dirty="0"/>
          </a:p>
          <a:p>
            <a:pPr marL="288000" indent="-288000">
              <a:spcBef>
                <a:spcPts val="1200"/>
              </a:spcBef>
            </a:pPr>
            <a:r>
              <a:rPr lang="en-GB" sz="4000" dirty="0"/>
              <a:t>The side winning the toss plays next</a:t>
            </a:r>
            <a:br>
              <a:rPr lang="en-GB" sz="4000" dirty="0"/>
            </a:br>
            <a:r>
              <a:rPr lang="en-GB" sz="4000" dirty="0"/>
              <a:t>	with either of their balls</a:t>
            </a:r>
          </a:p>
          <a:p>
            <a:pPr marL="288000" indent="-288000">
              <a:spcBef>
                <a:spcPts val="1200"/>
              </a:spcBef>
            </a:pPr>
            <a:r>
              <a:rPr lang="en-GB" sz="4000" dirty="0"/>
              <a:t>All four balls are played from the same penalty area</a:t>
            </a:r>
          </a:p>
          <a:p>
            <a:pPr marL="288000" indent="-288000">
              <a:spcBef>
                <a:spcPts val="1200"/>
              </a:spcBef>
            </a:pPr>
            <a:r>
              <a:rPr lang="en-GB" sz="4000" dirty="0"/>
              <a:t>The side losing </a:t>
            </a:r>
            <a:r>
              <a:rPr lang="en-GB" sz="4000"/>
              <a:t>the toss decides </a:t>
            </a:r>
            <a:r>
              <a:rPr lang="en-GB" sz="4000" dirty="0"/>
              <a:t>which penalty area</a:t>
            </a:r>
            <a:endParaRPr lang="en-US" sz="4000" dirty="0">
              <a:solidFill>
                <a:srgbClr val="0000FF"/>
              </a:solidFill>
            </a:endParaRPr>
          </a:p>
        </p:txBody>
      </p:sp>
    </p:spTree>
    <p:extLst>
      <p:ext uri="{BB962C8B-B14F-4D97-AF65-F5344CB8AC3E}">
        <p14:creationId xmlns:p14="http://schemas.microsoft.com/office/powerpoint/2010/main" val="22803940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1059873" y="13855"/>
            <a:ext cx="4419600" cy="895350"/>
          </a:xfrm>
        </p:spPr>
        <p:txBody>
          <a:bodyPr>
            <a:normAutofit/>
          </a:bodyPr>
          <a:lstStyle/>
          <a:p>
            <a:pPr algn="ctr"/>
            <a:r>
              <a:rPr lang="en-US" sz="5300" b="1" dirty="0">
                <a:solidFill>
                  <a:srgbClr val="FD8A03"/>
                </a:solidFill>
              </a:rPr>
              <a:t>Penalty area</a:t>
            </a:r>
            <a:endParaRPr lang="en-GB" sz="2700" dirty="0">
              <a:solidFill>
                <a:srgbClr val="FD8A03"/>
              </a:solidFill>
            </a:endParaRPr>
          </a:p>
        </p:txBody>
      </p:sp>
      <p:graphicFrame>
        <p:nvGraphicFramePr>
          <p:cNvPr id="6" name="Object 5">
            <a:extLst>
              <a:ext uri="{FF2B5EF4-FFF2-40B4-BE49-F238E27FC236}">
                <a16:creationId xmlns:a16="http://schemas.microsoft.com/office/drawing/2014/main" id="{24ACEE20-B3A2-40C3-9387-8C582F679DBC}"/>
              </a:ext>
            </a:extLst>
          </p:cNvPr>
          <p:cNvGraphicFramePr>
            <a:graphicFrameLocks noChangeAspect="1"/>
          </p:cNvGraphicFramePr>
          <p:nvPr>
            <p:extLst/>
          </p:nvPr>
        </p:nvGraphicFramePr>
        <p:xfrm>
          <a:off x="1059873" y="809625"/>
          <a:ext cx="4419600" cy="6048375"/>
        </p:xfrm>
        <a:graphic>
          <a:graphicData uri="http://schemas.openxmlformats.org/presentationml/2006/ole">
            <mc:AlternateContent xmlns:mc="http://schemas.openxmlformats.org/markup-compatibility/2006">
              <mc:Choice xmlns:v="urn:schemas-microsoft-com:vml" Requires="v">
                <p:oleObj spid="_x0000_s209937" r:id="rId4" imgW="5841270" imgH="7987302" progId="">
                  <p:embed/>
                </p:oleObj>
              </mc:Choice>
              <mc:Fallback>
                <p:oleObj r:id="rId4" imgW="5841270" imgH="7987302"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9873" y="809625"/>
                        <a:ext cx="4419600" cy="6048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2">
            <a:extLst>
              <a:ext uri="{FF2B5EF4-FFF2-40B4-BE49-F238E27FC236}">
                <a16:creationId xmlns:a16="http://schemas.microsoft.com/office/drawing/2014/main" id="{582E62A6-7F32-4989-8187-8EA2EFE0CA18}"/>
              </a:ext>
            </a:extLst>
          </p:cNvPr>
          <p:cNvSpPr>
            <a:spLocks noGrp="1"/>
          </p:cNvSpPr>
          <p:nvPr>
            <p:ph idx="1"/>
          </p:nvPr>
        </p:nvSpPr>
        <p:spPr>
          <a:xfrm>
            <a:off x="5975131" y="1617301"/>
            <a:ext cx="5718105" cy="5039591"/>
          </a:xfrm>
        </p:spPr>
        <p:txBody>
          <a:bodyPr>
            <a:noAutofit/>
          </a:bodyPr>
          <a:lstStyle/>
          <a:p>
            <a:pPr marL="288000" indent="-288000"/>
            <a:r>
              <a:rPr lang="en-AU" sz="3200" b="1" dirty="0"/>
              <a:t>Offside Rule</a:t>
            </a:r>
          </a:p>
          <a:p>
            <a:pPr marL="288000" indent="-288000">
              <a:spcBef>
                <a:spcPts val="1800"/>
              </a:spcBef>
            </a:pPr>
            <a:r>
              <a:rPr lang="en-GB" sz="3200" b="1" dirty="0"/>
              <a:t>Hoop Run Out of Order</a:t>
            </a:r>
          </a:p>
          <a:p>
            <a:pPr marL="288000" indent="-288000">
              <a:spcBef>
                <a:spcPts val="1800"/>
              </a:spcBef>
            </a:pPr>
            <a:r>
              <a:rPr lang="en-GB" sz="3200" b="1" dirty="0"/>
              <a:t>Previous stroke played with opponent ball</a:t>
            </a:r>
          </a:p>
          <a:p>
            <a:pPr marL="288000" indent="-288000">
              <a:spcBef>
                <a:spcPts val="1800"/>
              </a:spcBef>
            </a:pPr>
            <a:r>
              <a:rPr lang="en-GB" sz="3200" b="1" dirty="0"/>
              <a:t>Both sides played overlapping strokes and the striker's side's stroke was invalid</a:t>
            </a:r>
          </a:p>
          <a:p>
            <a:pPr marL="0" indent="0">
              <a:spcBef>
                <a:spcPts val="1800"/>
              </a:spcBef>
              <a:buNone/>
            </a:pPr>
            <a:r>
              <a:rPr lang="en-AU" b="1" dirty="0"/>
              <a:t>T</a:t>
            </a:r>
            <a:r>
              <a:rPr lang="en-GB" b="1" dirty="0"/>
              <a:t>he </a:t>
            </a:r>
            <a:r>
              <a:rPr lang="en-GB" b="1" i="1" dirty="0">
                <a:solidFill>
                  <a:srgbClr val="0000FF"/>
                </a:solidFill>
              </a:rPr>
              <a:t>penalty area continuation</a:t>
            </a:r>
            <a:r>
              <a:rPr lang="en-GB" b="1" i="1" dirty="0"/>
              <a:t> </a:t>
            </a:r>
            <a:r>
              <a:rPr lang="en-GB" b="1" dirty="0"/>
              <a:t>is used only in the last three situations.</a:t>
            </a:r>
          </a:p>
          <a:p>
            <a:pPr marL="288000" indent="-288000"/>
            <a:endParaRPr lang="en-GB" sz="4000" b="1" dirty="0"/>
          </a:p>
        </p:txBody>
      </p:sp>
      <p:sp>
        <p:nvSpPr>
          <p:cNvPr id="8" name="Content Placeholder 2">
            <a:extLst>
              <a:ext uri="{FF2B5EF4-FFF2-40B4-BE49-F238E27FC236}">
                <a16:creationId xmlns:a16="http://schemas.microsoft.com/office/drawing/2014/main" id="{8C69AFD6-22F0-4EFA-A548-D6B8FCE1363F}"/>
              </a:ext>
            </a:extLst>
          </p:cNvPr>
          <p:cNvSpPr txBox="1">
            <a:spLocks/>
          </p:cNvSpPr>
          <p:nvPr/>
        </p:nvSpPr>
        <p:spPr>
          <a:xfrm>
            <a:off x="6096000" y="201108"/>
            <a:ext cx="5597236" cy="141619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3600" b="1" dirty="0"/>
              <a:t>The </a:t>
            </a:r>
            <a:r>
              <a:rPr lang="en-US" sz="3600" b="1" dirty="0">
                <a:solidFill>
                  <a:srgbClr val="FD8A03"/>
                </a:solidFill>
              </a:rPr>
              <a:t>Penalty area </a:t>
            </a:r>
            <a:r>
              <a:rPr lang="en-AU" sz="3600" b="1" dirty="0"/>
              <a:t>is used</a:t>
            </a:r>
            <a:r>
              <a:rPr lang="en-US" sz="3600" b="1" dirty="0">
                <a:solidFill>
                  <a:srgbClr val="0000FF"/>
                </a:solidFill>
              </a:rPr>
              <a:t> </a:t>
            </a:r>
            <a:r>
              <a:rPr lang="en-US" sz="3600" b="1" dirty="0"/>
              <a:t>by the following rules</a:t>
            </a:r>
            <a:endParaRPr lang="en-GB" sz="3600" b="1" dirty="0"/>
          </a:p>
        </p:txBody>
      </p:sp>
    </p:spTree>
    <p:extLst>
      <p:ext uri="{BB962C8B-B14F-4D97-AF65-F5344CB8AC3E}">
        <p14:creationId xmlns:p14="http://schemas.microsoft.com/office/powerpoint/2010/main" val="2629995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10</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2199167"/>
          </a:xfrm>
        </p:spPr>
        <p:txBody>
          <a:bodyPr>
            <a:noAutofit/>
          </a:bodyPr>
          <a:lstStyle/>
          <a:p>
            <a:pPr marL="0" indent="0">
              <a:buNone/>
            </a:pPr>
            <a:r>
              <a:rPr lang="en-US" sz="4000" dirty="0"/>
              <a:t>After </a:t>
            </a:r>
            <a:r>
              <a:rPr lang="en-US" sz="3700" b="1" dirty="0">
                <a:solidFill>
                  <a:srgbClr val="D2A000"/>
                </a:solidFill>
              </a:rPr>
              <a:t>yellow</a:t>
            </a:r>
            <a:r>
              <a:rPr lang="en-US" sz="4000" dirty="0"/>
              <a:t> ran a hoop,</a:t>
            </a:r>
            <a:br>
              <a:rPr lang="en-US" sz="4000" dirty="0"/>
            </a:br>
            <a:r>
              <a:rPr lang="en-US" sz="4000" b="1" dirty="0">
                <a:solidFill>
                  <a:srgbClr val="0000FF"/>
                </a:solidFill>
              </a:rPr>
              <a:t>blue</a:t>
            </a:r>
            <a:r>
              <a:rPr lang="en-US" sz="4000" dirty="0"/>
              <a:t> played the </a:t>
            </a:r>
            <a:r>
              <a:rPr lang="en-US" sz="4000" b="1" dirty="0">
                <a:solidFill>
                  <a:srgbClr val="FF0000"/>
                </a:solidFill>
              </a:rPr>
              <a:t>red</a:t>
            </a:r>
            <a:r>
              <a:rPr lang="en-US" sz="4000" dirty="0"/>
              <a:t> ball to the next hoop.</a:t>
            </a:r>
            <a:br>
              <a:rPr lang="en-US" sz="4000" dirty="0"/>
            </a:br>
            <a:r>
              <a:rPr lang="en-AU" sz="4000" dirty="0"/>
              <a:t>The owner of </a:t>
            </a:r>
            <a:r>
              <a:rPr lang="en-AU" sz="4000" b="1" dirty="0">
                <a:solidFill>
                  <a:srgbClr val="FF0000"/>
                </a:solidFill>
              </a:rPr>
              <a:t>red</a:t>
            </a:r>
            <a:r>
              <a:rPr lang="en-AU" sz="4000" dirty="0"/>
              <a:t> plays any ball.</a:t>
            </a:r>
            <a:r>
              <a:rPr lang="en-AU" sz="4000" b="1" dirty="0"/>
              <a:t> </a:t>
            </a:r>
            <a:br>
              <a:rPr lang="en-AU" sz="4000" b="1" dirty="0"/>
            </a:br>
            <a:r>
              <a:rPr lang="en-AU" sz="4000" dirty="0"/>
              <a:t>Play is forestalled. </a:t>
            </a:r>
            <a:r>
              <a:rPr lang="en-AU" sz="4000" dirty="0">
                <a:solidFill>
                  <a:schemeClr val="bg1">
                    <a:lumMod val="50000"/>
                  </a:schemeClr>
                </a:solidFill>
              </a:rPr>
              <a:t>(Could be singles or doubles)</a:t>
            </a:r>
            <a:r>
              <a:rPr lang="en-AU" sz="4000" dirty="0"/>
              <a:t>.</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3559629"/>
            <a:ext cx="11063068" cy="30240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a:t>
            </a:r>
            <a:r>
              <a:rPr lang="en-AU" sz="4000" dirty="0">
                <a:solidFill>
                  <a:schemeClr val="bg1"/>
                </a:solidFill>
              </a:rPr>
              <a:t>P</a:t>
            </a:r>
            <a:r>
              <a:rPr lang="en-US" sz="4000" dirty="0" err="1">
                <a:solidFill>
                  <a:schemeClr val="bg1"/>
                </a:solidFill>
              </a:rPr>
              <a:t>enalty</a:t>
            </a:r>
            <a:r>
              <a:rPr lang="en-US" sz="4000" dirty="0">
                <a:solidFill>
                  <a:schemeClr val="bg1"/>
                </a:solidFill>
              </a:rPr>
              <a:t> area continuation</a:t>
            </a:r>
            <a:r>
              <a:rPr lang="en-AU" sz="4000" dirty="0">
                <a:solidFill>
                  <a:schemeClr val="bg1"/>
                </a:solidFill>
              </a:rPr>
              <a:t>.</a:t>
            </a:r>
            <a:br>
              <a:rPr lang="en-AU" sz="4000" dirty="0">
                <a:solidFill>
                  <a:schemeClr val="bg1"/>
                </a:solidFill>
              </a:rPr>
            </a:br>
            <a:r>
              <a:rPr lang="en-AU" sz="4000" dirty="0">
                <a:solidFill>
                  <a:schemeClr val="bg1"/>
                </a:solidFill>
              </a:rPr>
              <a:t>	(Thus </a:t>
            </a:r>
            <a:r>
              <a:rPr lang="en-AU" sz="4000" b="1" dirty="0">
                <a:solidFill>
                  <a:schemeClr val="bg1"/>
                </a:solidFill>
              </a:rPr>
              <a:t>blue</a:t>
            </a:r>
            <a:r>
              <a:rPr lang="en-AU" sz="4000" dirty="0">
                <a:solidFill>
                  <a:schemeClr val="bg1"/>
                </a:solidFill>
              </a:rPr>
              <a:t> might not be first to the next hoop.)</a:t>
            </a:r>
            <a:endParaRPr lang="en-GB" sz="4000" dirty="0">
              <a:solidFill>
                <a:schemeClr val="bg1"/>
              </a:solidFill>
            </a:endParaRPr>
          </a:p>
          <a:p>
            <a:pPr marL="1892300" indent="-2349500">
              <a:buNone/>
              <a:tabLst>
                <a:tab pos="2786063" algn="l"/>
              </a:tabLst>
            </a:pPr>
            <a:r>
              <a:rPr lang="en-GB" sz="4000" dirty="0"/>
              <a:t>Hoop scored?:  </a:t>
            </a:r>
            <a:r>
              <a:rPr lang="en-US" sz="4000" dirty="0">
                <a:solidFill>
                  <a:schemeClr val="bg1"/>
                </a:solidFill>
              </a:rPr>
              <a:t>Any points scored as a result of the 	        last two strokes are cancelled</a:t>
            </a:r>
            <a:r>
              <a:rPr lang="en-GB" sz="4000" dirty="0">
                <a:solidFill>
                  <a:schemeClr val="bg1"/>
                </a:solidFill>
              </a:rPr>
              <a:t>.</a:t>
            </a:r>
          </a:p>
          <a:p>
            <a:pPr marL="1892300" indent="-2349500">
              <a:spcBef>
                <a:spcPts val="0"/>
              </a:spcBef>
              <a:buNone/>
              <a:tabLst>
                <a:tab pos="2786063" algn="l"/>
              </a:tabLst>
            </a:pPr>
            <a:r>
              <a:rPr lang="en-GB" sz="4000" dirty="0"/>
              <a:t>To play:		    </a:t>
            </a:r>
            <a:r>
              <a:rPr lang="en-GB" sz="4000" dirty="0">
                <a:solidFill>
                  <a:schemeClr val="bg1"/>
                </a:solidFill>
              </a:rPr>
              <a:t>Depends on the outcome of a toss.</a:t>
            </a:r>
            <a:endParaRPr lang="en-GB" sz="4000" b="1" dirty="0">
              <a:solidFill>
                <a:schemeClr val="bg1"/>
              </a:solidFill>
            </a:endParaRP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10.5.4</a:t>
            </a:r>
          </a:p>
        </p:txBody>
      </p:sp>
      <p:cxnSp>
        <p:nvCxnSpPr>
          <p:cNvPr id="8" name="Straight Arrow Connector 7">
            <a:extLst>
              <a:ext uri="{FF2B5EF4-FFF2-40B4-BE49-F238E27FC236}">
                <a16:creationId xmlns:a16="http://schemas.microsoft.com/office/drawing/2014/main" id="{1A590D54-4C22-4390-81AA-8F07BD2715C8}"/>
              </a:ext>
            </a:extLst>
          </p:cNvPr>
          <p:cNvCxnSpPr>
            <a:cxnSpLocks/>
          </p:cNvCxnSpPr>
          <p:nvPr/>
        </p:nvCxnSpPr>
        <p:spPr>
          <a:xfrm flipV="1">
            <a:off x="10620000" y="4048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24">
            <a:extLst>
              <a:ext uri="{FF2B5EF4-FFF2-40B4-BE49-F238E27FC236}">
                <a16:creationId xmlns:a16="http://schemas.microsoft.com/office/drawing/2014/main" id="{CF185D99-85ED-4841-9691-D7C0BC24E560}"/>
              </a:ext>
            </a:extLst>
          </p:cNvPr>
          <p:cNvGrpSpPr/>
          <p:nvPr/>
        </p:nvGrpSpPr>
        <p:grpSpPr>
          <a:xfrm>
            <a:off x="11070000" y="3526201"/>
            <a:ext cx="196114" cy="697157"/>
            <a:chOff x="3991417" y="3095057"/>
            <a:chExt cx="196114" cy="697157"/>
          </a:xfrm>
        </p:grpSpPr>
        <p:cxnSp>
          <p:nvCxnSpPr>
            <p:cNvPr id="10" name="Straight Connector 9">
              <a:extLst>
                <a:ext uri="{FF2B5EF4-FFF2-40B4-BE49-F238E27FC236}">
                  <a16:creationId xmlns:a16="http://schemas.microsoft.com/office/drawing/2014/main" id="{F82492E4-E988-4EF3-8B15-224FB2E38CFC}"/>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DE4A24-4E26-449F-AE68-37B1666FE1C1}"/>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E39FB4D-54E5-4A59-B16A-3612B01FE538}"/>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Picture 1">
            <a:extLst>
              <a:ext uri="{FF2B5EF4-FFF2-40B4-BE49-F238E27FC236}">
                <a16:creationId xmlns:a16="http://schemas.microsoft.com/office/drawing/2014/main" id="{A06A104D-970F-4EE8-8ED0-9747870B4EE6}"/>
              </a:ext>
            </a:extLst>
          </p:cNvPr>
          <p:cNvPicPr>
            <a:picLocks noChangeAspect="1" noChangeArrowheads="1"/>
          </p:cNvPicPr>
          <p:nvPr/>
        </p:nvPicPr>
        <p:blipFill>
          <a:blip r:embed="rId3" cstate="print"/>
          <a:srcRect/>
          <a:stretch>
            <a:fillRect/>
          </a:stretch>
        </p:blipFill>
        <p:spPr bwMode="auto">
          <a:xfrm>
            <a:off x="9576000" y="3222000"/>
            <a:ext cx="878541" cy="914400"/>
          </a:xfrm>
          <a:prstGeom prst="rect">
            <a:avLst/>
          </a:prstGeom>
          <a:noFill/>
          <a:ln w="9525">
            <a:noFill/>
            <a:miter lim="800000"/>
            <a:headEnd/>
            <a:tailEnd/>
          </a:ln>
        </p:spPr>
      </p:pic>
      <p:cxnSp>
        <p:nvCxnSpPr>
          <p:cNvPr id="15" name="Straight Arrow Connector 14">
            <a:extLst>
              <a:ext uri="{FF2B5EF4-FFF2-40B4-BE49-F238E27FC236}">
                <a16:creationId xmlns:a16="http://schemas.microsoft.com/office/drawing/2014/main" id="{ACC1C20C-01ED-47DE-B042-C799A248CA9C}"/>
              </a:ext>
            </a:extLst>
          </p:cNvPr>
          <p:cNvCxnSpPr>
            <a:cxnSpLocks/>
          </p:cNvCxnSpPr>
          <p:nvPr/>
        </p:nvCxnSpPr>
        <p:spPr>
          <a:xfrm flipV="1">
            <a:off x="10620000" y="5058000"/>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4" name="Group 7">
            <a:extLst>
              <a:ext uri="{FF2B5EF4-FFF2-40B4-BE49-F238E27FC236}">
                <a16:creationId xmlns:a16="http://schemas.microsoft.com/office/drawing/2014/main" id="{989332AC-AE28-4BE0-AF1C-2B3695F5C2F9}"/>
              </a:ext>
            </a:extLst>
          </p:cNvPr>
          <p:cNvGrpSpPr/>
          <p:nvPr/>
        </p:nvGrpSpPr>
        <p:grpSpPr>
          <a:xfrm>
            <a:off x="9576000" y="4230000"/>
            <a:ext cx="914400" cy="914400"/>
            <a:chOff x="192156" y="5052391"/>
            <a:chExt cx="914400" cy="914400"/>
          </a:xfrm>
        </p:grpSpPr>
        <p:pic>
          <p:nvPicPr>
            <p:cNvPr id="17" name="Graphic 3" descr="Man">
              <a:extLst>
                <a:ext uri="{FF2B5EF4-FFF2-40B4-BE49-F238E27FC236}">
                  <a16:creationId xmlns:a16="http://schemas.microsoft.com/office/drawing/2014/main" id="{70C9A5B9-5DE9-44E9-BFAE-A5EA17D03BE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9" name="Group 8">
              <a:extLst>
                <a:ext uri="{FF2B5EF4-FFF2-40B4-BE49-F238E27FC236}">
                  <a16:creationId xmlns:a16="http://schemas.microsoft.com/office/drawing/2014/main" id="{4155FD31-B910-40D7-B151-E7D91D416D83}"/>
                </a:ext>
              </a:extLst>
            </p:cNvPr>
            <p:cNvGrpSpPr/>
            <p:nvPr/>
          </p:nvGrpSpPr>
          <p:grpSpPr>
            <a:xfrm>
              <a:off x="825939" y="5513347"/>
              <a:ext cx="198000" cy="453444"/>
              <a:chOff x="1378226" y="5509591"/>
              <a:chExt cx="198000" cy="453444"/>
            </a:xfrm>
          </p:grpSpPr>
          <p:cxnSp>
            <p:nvCxnSpPr>
              <p:cNvPr id="19" name="Straight Connector 18">
                <a:extLst>
                  <a:ext uri="{FF2B5EF4-FFF2-40B4-BE49-F238E27FC236}">
                    <a16:creationId xmlns:a16="http://schemas.microsoft.com/office/drawing/2014/main" id="{F41AA061-A4B3-457B-B12B-2A55451B5FC0}"/>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19AD797-C099-4176-B0A4-CD6C66C8FD6A}"/>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1" name="Straight Arrow Connector 20">
            <a:extLst>
              <a:ext uri="{FF2B5EF4-FFF2-40B4-BE49-F238E27FC236}">
                <a16:creationId xmlns:a16="http://schemas.microsoft.com/office/drawing/2014/main" id="{643B02F8-6B5E-4CBA-9707-DE04BA758EF2}"/>
              </a:ext>
            </a:extLst>
          </p:cNvPr>
          <p:cNvCxnSpPr>
            <a:cxnSpLocks/>
          </p:cNvCxnSpPr>
          <p:nvPr/>
        </p:nvCxnSpPr>
        <p:spPr>
          <a:xfrm flipV="1">
            <a:off x="10620000" y="6066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1">
            <a:extLst>
              <a:ext uri="{FF2B5EF4-FFF2-40B4-BE49-F238E27FC236}">
                <a16:creationId xmlns:a16="http://schemas.microsoft.com/office/drawing/2014/main" id="{EE9158E5-C755-4B3C-9345-105414D5747C}"/>
              </a:ext>
            </a:extLst>
          </p:cNvPr>
          <p:cNvPicPr>
            <a:picLocks noChangeAspect="1" noChangeArrowheads="1"/>
          </p:cNvPicPr>
          <p:nvPr/>
        </p:nvPicPr>
        <p:blipFill>
          <a:blip r:embed="rId6" cstate="print"/>
          <a:srcRect/>
          <a:stretch>
            <a:fillRect/>
          </a:stretch>
        </p:blipFill>
        <p:spPr bwMode="auto">
          <a:xfrm>
            <a:off x="9576000" y="5346000"/>
            <a:ext cx="878541" cy="914400"/>
          </a:xfrm>
          <a:prstGeom prst="rect">
            <a:avLst/>
          </a:prstGeom>
          <a:noFill/>
          <a:ln w="9525">
            <a:noFill/>
            <a:miter lim="800000"/>
            <a:headEnd/>
            <a:tailEnd/>
          </a:ln>
        </p:spPr>
      </p:pic>
    </p:spTree>
    <p:extLst>
      <p:ext uri="{BB962C8B-B14F-4D97-AF65-F5344CB8AC3E}">
        <p14:creationId xmlns:p14="http://schemas.microsoft.com/office/powerpoint/2010/main" val="29650130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0"/>
            <a:ext cx="10515600" cy="19445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10</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838201" y="717454"/>
            <a:ext cx="10515600" cy="2199167"/>
          </a:xfrm>
          <a:solidFill>
            <a:schemeClr val="bg1">
              <a:lumMod val="85000"/>
            </a:schemeClr>
          </a:solidFill>
        </p:spPr>
        <p:txBody>
          <a:bodyPr>
            <a:noAutofit/>
          </a:bodyPr>
          <a:lstStyle/>
          <a:p>
            <a:pPr marL="0" indent="0">
              <a:buNone/>
            </a:pPr>
            <a:r>
              <a:rPr lang="en-US" sz="4000" dirty="0"/>
              <a:t>After </a:t>
            </a:r>
            <a:r>
              <a:rPr lang="en-US" sz="3700" b="1" dirty="0">
                <a:solidFill>
                  <a:srgbClr val="D2A000"/>
                </a:solidFill>
              </a:rPr>
              <a:t>yellow</a:t>
            </a:r>
            <a:r>
              <a:rPr lang="en-US" sz="4000" dirty="0"/>
              <a:t> ran a hoop,</a:t>
            </a:r>
            <a:br>
              <a:rPr lang="en-US" sz="4000" dirty="0"/>
            </a:br>
            <a:r>
              <a:rPr lang="en-US" sz="4000" b="1" dirty="0">
                <a:solidFill>
                  <a:srgbClr val="0000FF"/>
                </a:solidFill>
              </a:rPr>
              <a:t>blue</a:t>
            </a:r>
            <a:r>
              <a:rPr lang="en-US" sz="4000" dirty="0"/>
              <a:t> played the </a:t>
            </a:r>
            <a:r>
              <a:rPr lang="en-US" sz="4000" b="1" dirty="0">
                <a:solidFill>
                  <a:srgbClr val="FF0000"/>
                </a:solidFill>
              </a:rPr>
              <a:t>red</a:t>
            </a:r>
            <a:r>
              <a:rPr lang="en-US" sz="4000" dirty="0"/>
              <a:t> ball to the next hoop.</a:t>
            </a:r>
            <a:br>
              <a:rPr lang="en-US" sz="4000" dirty="0"/>
            </a:br>
            <a:r>
              <a:rPr lang="en-AU" sz="4000" dirty="0"/>
              <a:t>The owner of </a:t>
            </a:r>
            <a:r>
              <a:rPr lang="en-AU" sz="4000" b="1" dirty="0">
                <a:solidFill>
                  <a:srgbClr val="FF0000"/>
                </a:solidFill>
              </a:rPr>
              <a:t>red</a:t>
            </a:r>
            <a:r>
              <a:rPr lang="en-AU" sz="4000" dirty="0"/>
              <a:t> plays any ball.</a:t>
            </a:r>
            <a:r>
              <a:rPr lang="en-AU" sz="4000" b="1" dirty="0"/>
              <a:t> </a:t>
            </a:r>
            <a:br>
              <a:rPr lang="en-AU" sz="4000" b="1" dirty="0"/>
            </a:br>
            <a:r>
              <a:rPr lang="en-AU" sz="4000" dirty="0"/>
              <a:t>Play is forestalled. </a:t>
            </a:r>
            <a:r>
              <a:rPr lang="en-AU" sz="4000" dirty="0">
                <a:solidFill>
                  <a:schemeClr val="bg1">
                    <a:lumMod val="50000"/>
                  </a:schemeClr>
                </a:solidFill>
              </a:rPr>
              <a:t>(Could be singles or doubles)</a:t>
            </a:r>
            <a:r>
              <a:rPr lang="en-AU" sz="4000" dirty="0"/>
              <a:t>.</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3559629"/>
            <a:ext cx="11063068" cy="30240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7200" indent="-2082800">
              <a:buNone/>
            </a:pPr>
            <a:r>
              <a:rPr lang="en-AU" sz="4000" dirty="0"/>
              <a:t>Remedy: P</a:t>
            </a:r>
            <a:r>
              <a:rPr lang="en-US" sz="4000" dirty="0" err="1"/>
              <a:t>enalty</a:t>
            </a:r>
            <a:r>
              <a:rPr lang="en-US" sz="4000" dirty="0"/>
              <a:t> area continuation</a:t>
            </a:r>
            <a:r>
              <a:rPr lang="en-AU" sz="4000" dirty="0"/>
              <a:t>.</a:t>
            </a:r>
            <a:br>
              <a:rPr lang="en-AU" sz="4000" dirty="0"/>
            </a:br>
            <a:r>
              <a:rPr lang="en-AU" sz="4000" dirty="0"/>
              <a:t>	(Thus </a:t>
            </a:r>
            <a:r>
              <a:rPr lang="en-AU" sz="4000" b="1" dirty="0">
                <a:solidFill>
                  <a:srgbClr val="0000FF"/>
                </a:solidFill>
              </a:rPr>
              <a:t>blue</a:t>
            </a:r>
            <a:r>
              <a:rPr lang="en-AU" sz="4000" dirty="0"/>
              <a:t> might not be first to the next hoop.)</a:t>
            </a:r>
            <a:endParaRPr lang="en-GB" sz="4000" dirty="0"/>
          </a:p>
          <a:p>
            <a:pPr marL="1892300" indent="-2349500">
              <a:buNone/>
              <a:tabLst>
                <a:tab pos="2786063" algn="l"/>
              </a:tabLst>
            </a:pPr>
            <a:r>
              <a:rPr lang="en-GB" sz="4000" dirty="0"/>
              <a:t>Hoop scored?:  </a:t>
            </a:r>
            <a:r>
              <a:rPr lang="en-US" sz="4000" dirty="0"/>
              <a:t>Any points scored as a result of the 	        last two strokes are cancelled</a:t>
            </a:r>
            <a:r>
              <a:rPr lang="en-GB" sz="4000" dirty="0"/>
              <a:t>.</a:t>
            </a:r>
          </a:p>
          <a:p>
            <a:pPr marL="1892300" indent="-2349500">
              <a:spcBef>
                <a:spcPts val="0"/>
              </a:spcBef>
              <a:buNone/>
              <a:tabLst>
                <a:tab pos="2786063" algn="l"/>
              </a:tabLst>
            </a:pPr>
            <a:r>
              <a:rPr lang="en-GB" sz="4000" dirty="0"/>
              <a:t>To play:		    Depends on the outcome of a toss.</a:t>
            </a:r>
            <a:endParaRPr lang="en-GB" sz="4000" b="1" dirty="0"/>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rgbClr val="A27B00"/>
                </a:solidFill>
                <a:latin typeface="Times New Roman" pitchFamily="18" charset="0"/>
                <a:cs typeface="Times New Roman" pitchFamily="18" charset="0"/>
              </a:rPr>
              <a:t>Rule 10.5.4</a:t>
            </a:r>
          </a:p>
        </p:txBody>
      </p:sp>
    </p:spTree>
    <p:extLst>
      <p:ext uri="{BB962C8B-B14F-4D97-AF65-F5344CB8AC3E}">
        <p14:creationId xmlns:p14="http://schemas.microsoft.com/office/powerpoint/2010/main" val="41911896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fontScale="90000"/>
          </a:bodyPr>
          <a:lstStyle/>
          <a:p>
            <a:pPr algn="ctr"/>
            <a:r>
              <a:rPr lang="en-US" sz="5300" b="1" dirty="0">
                <a:solidFill>
                  <a:srgbClr val="FF0000"/>
                </a:solidFill>
              </a:rPr>
              <a:t>Q: When are successive strokes by the same side legitimate?</a:t>
            </a:r>
            <a:endParaRPr lang="en-GB" sz="27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1690688"/>
            <a:ext cx="11335407" cy="4788940"/>
          </a:xfrm>
        </p:spPr>
        <p:txBody>
          <a:bodyPr>
            <a:noAutofit/>
          </a:bodyPr>
          <a:lstStyle/>
          <a:p>
            <a:pPr marL="0" indent="0">
              <a:lnSpc>
                <a:spcPct val="100000"/>
              </a:lnSpc>
              <a:spcBef>
                <a:spcPts val="600"/>
              </a:spcBef>
              <a:buNone/>
            </a:pPr>
            <a:r>
              <a:rPr lang="en-US" sz="3200" b="1" dirty="0"/>
              <a:t>Examples </a:t>
            </a:r>
            <a:r>
              <a:rPr lang="en-US" sz="3200" dirty="0">
                <a:solidFill>
                  <a:srgbClr val="0000FF"/>
                </a:solidFill>
              </a:rPr>
              <a:t>(which can occur because of Rules 8 to 14 or 19)</a:t>
            </a:r>
          </a:p>
          <a:p>
            <a:pPr>
              <a:lnSpc>
                <a:spcPct val="100000"/>
              </a:lnSpc>
              <a:spcBef>
                <a:spcPts val="300"/>
              </a:spcBef>
            </a:pPr>
            <a:r>
              <a:rPr lang="en-AU" sz="3200" dirty="0"/>
              <a:t>A stroke replayed </a:t>
            </a:r>
            <a:r>
              <a:rPr lang="en-US" sz="3200" dirty="0"/>
              <a:t>because  </a:t>
            </a:r>
          </a:p>
          <a:p>
            <a:pPr lvl="1">
              <a:lnSpc>
                <a:spcPct val="100000"/>
              </a:lnSpc>
              <a:spcBef>
                <a:spcPts val="0"/>
              </a:spcBef>
              <a:buFont typeface="Wingdings" pitchFamily="2" charset="2"/>
              <a:buChar char="Ø"/>
            </a:pPr>
            <a:r>
              <a:rPr lang="en-AU" sz="3200" dirty="0"/>
              <a:t>  of interference or a wrong ball</a:t>
            </a:r>
          </a:p>
          <a:p>
            <a:pPr lvl="1">
              <a:lnSpc>
                <a:spcPct val="100000"/>
              </a:lnSpc>
              <a:spcBef>
                <a:spcPts val="0"/>
              </a:spcBef>
              <a:buFont typeface="Wingdings" pitchFamily="2" charset="2"/>
              <a:buChar char="Ø"/>
            </a:pPr>
            <a:r>
              <a:rPr lang="en-AU" sz="3200" dirty="0"/>
              <a:t>  of a wrong ball play</a:t>
            </a:r>
          </a:p>
          <a:p>
            <a:pPr lvl="1">
              <a:lnSpc>
                <a:spcPct val="100000"/>
              </a:lnSpc>
              <a:spcBef>
                <a:spcPts val="0"/>
              </a:spcBef>
              <a:buFont typeface="Wingdings" pitchFamily="2" charset="2"/>
              <a:buChar char="Ø"/>
            </a:pPr>
            <a:r>
              <a:rPr lang="en-US" sz="3200" dirty="0"/>
              <a:t>  an offside ball was played before being “directed”</a:t>
            </a:r>
          </a:p>
          <a:p>
            <a:pPr>
              <a:lnSpc>
                <a:spcPct val="100000"/>
              </a:lnSpc>
              <a:spcBef>
                <a:spcPts val="1800"/>
              </a:spcBef>
            </a:pPr>
            <a:r>
              <a:rPr lang="en-AU" sz="3200" dirty="0"/>
              <a:t>A stroke played</a:t>
            </a:r>
            <a:r>
              <a:rPr lang="en-US" sz="3200" dirty="0"/>
              <a:t> because </a:t>
            </a:r>
          </a:p>
          <a:p>
            <a:pPr lvl="1">
              <a:lnSpc>
                <a:spcPct val="100000"/>
              </a:lnSpc>
              <a:spcBef>
                <a:spcPts val="0"/>
              </a:spcBef>
              <a:buFont typeface="Wingdings" pitchFamily="2" charset="2"/>
              <a:buChar char="Ø"/>
            </a:pPr>
            <a:r>
              <a:rPr lang="en-US" sz="3200" dirty="0"/>
              <a:t>  an </a:t>
            </a:r>
            <a:r>
              <a:rPr lang="en-AU" sz="3200" dirty="0"/>
              <a:t>extra stroke was taken legitimately in a handicap game</a:t>
            </a:r>
            <a:endParaRPr lang="en-US" sz="3200" dirty="0"/>
          </a:p>
        </p:txBody>
      </p:sp>
    </p:spTree>
    <p:extLst>
      <p:ext uri="{BB962C8B-B14F-4D97-AF65-F5344CB8AC3E}">
        <p14:creationId xmlns:p14="http://schemas.microsoft.com/office/powerpoint/2010/main" val="35534791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5572" y="438698"/>
            <a:ext cx="10515600" cy="766647"/>
          </a:xfrm>
        </p:spPr>
        <p:txBody>
          <a:bodyPr>
            <a:normAutofit/>
          </a:bodyPr>
          <a:lstStyle/>
          <a:p>
            <a:pPr algn="ctr"/>
            <a:r>
              <a:rPr lang="en-US" sz="4000" b="1" dirty="0">
                <a:solidFill>
                  <a:srgbClr val="FF0000"/>
                </a:solidFill>
              </a:rPr>
              <a:t>Same Side Played Successive Strokes </a:t>
            </a:r>
            <a:r>
              <a:rPr lang="en-AU" sz="4000" b="1" dirty="0">
                <a:solidFill>
                  <a:prstClr val="black"/>
                </a:solidFill>
              </a:rPr>
              <a:t>(Rule 10.6)</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1343891"/>
            <a:ext cx="11335407" cy="5135737"/>
          </a:xfrm>
          <a:noFill/>
        </p:spPr>
        <p:txBody>
          <a:bodyPr>
            <a:noAutofit/>
          </a:bodyPr>
          <a:lstStyle/>
          <a:p>
            <a:pPr marL="0" indent="0">
              <a:lnSpc>
                <a:spcPct val="100000"/>
              </a:lnSpc>
              <a:spcBef>
                <a:spcPts val="1200"/>
              </a:spcBef>
              <a:buNone/>
            </a:pPr>
            <a:r>
              <a:rPr lang="en-US" sz="4000" dirty="0"/>
              <a:t>If the </a:t>
            </a:r>
            <a:r>
              <a:rPr lang="en-US" sz="4000" b="1" dirty="0"/>
              <a:t>same side played the last two or more strokes</a:t>
            </a:r>
            <a:r>
              <a:rPr lang="en-US" sz="4000" dirty="0"/>
              <a:t>, a wrong ball has been played in the last stroke, then</a:t>
            </a:r>
            <a:br>
              <a:rPr lang="en-US" sz="4000" dirty="0"/>
            </a:br>
            <a:r>
              <a:rPr lang="en-US" dirty="0">
                <a:solidFill>
                  <a:srgbClr val="406FC4"/>
                </a:solidFill>
              </a:rPr>
              <a:t>(unless the stroke was legitimate*)</a:t>
            </a:r>
          </a:p>
          <a:p>
            <a:pPr marL="252000" indent="-252000">
              <a:lnSpc>
                <a:spcPct val="100000"/>
              </a:lnSpc>
              <a:spcBef>
                <a:spcPts val="1200"/>
              </a:spcBef>
            </a:pPr>
            <a:r>
              <a:rPr lang="en-US" sz="3200" b="1" dirty="0"/>
              <a:t>No points are scored for any ball as a result of any stroke played by the offending side after its last valid stroke</a:t>
            </a:r>
          </a:p>
        </p:txBody>
      </p:sp>
    </p:spTree>
    <p:extLst>
      <p:ext uri="{BB962C8B-B14F-4D97-AF65-F5344CB8AC3E}">
        <p14:creationId xmlns:p14="http://schemas.microsoft.com/office/powerpoint/2010/main" val="28274825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5572" y="438698"/>
            <a:ext cx="10515600" cy="766647"/>
          </a:xfrm>
        </p:spPr>
        <p:txBody>
          <a:bodyPr>
            <a:normAutofit/>
          </a:bodyPr>
          <a:lstStyle/>
          <a:p>
            <a:pPr algn="ctr"/>
            <a:r>
              <a:rPr lang="en-US" sz="4000" b="1" dirty="0">
                <a:solidFill>
                  <a:srgbClr val="FF0000"/>
                </a:solidFill>
              </a:rPr>
              <a:t>Same Side Played Successive Strokes </a:t>
            </a:r>
            <a:r>
              <a:rPr lang="en-AU" sz="4000" b="1" dirty="0">
                <a:solidFill>
                  <a:prstClr val="black"/>
                </a:solidFill>
              </a:rPr>
              <a:t>(Rule 10.6)</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1343891"/>
            <a:ext cx="11335407" cy="5135737"/>
          </a:xfrm>
          <a:noFill/>
        </p:spPr>
        <p:txBody>
          <a:bodyPr>
            <a:noAutofit/>
          </a:bodyPr>
          <a:lstStyle/>
          <a:p>
            <a:pPr marL="0" indent="0">
              <a:lnSpc>
                <a:spcPct val="100000"/>
              </a:lnSpc>
              <a:spcBef>
                <a:spcPts val="1200"/>
              </a:spcBef>
              <a:buNone/>
            </a:pPr>
            <a:r>
              <a:rPr lang="en-US" sz="4000" dirty="0"/>
              <a:t>If the </a:t>
            </a:r>
            <a:r>
              <a:rPr lang="en-US" sz="4000" b="1" dirty="0"/>
              <a:t>same side played the last two or more strokes</a:t>
            </a:r>
            <a:r>
              <a:rPr lang="en-US" sz="4000" dirty="0"/>
              <a:t>, a wrong ball has been played in the last stroke, then</a:t>
            </a:r>
            <a:br>
              <a:rPr lang="en-US" sz="4000" dirty="0"/>
            </a:br>
            <a:r>
              <a:rPr lang="en-US" dirty="0">
                <a:solidFill>
                  <a:srgbClr val="406FC4"/>
                </a:solidFill>
              </a:rPr>
              <a:t>(unless the stroke was legitimate*)</a:t>
            </a:r>
          </a:p>
          <a:p>
            <a:pPr marL="252000" indent="-252000">
              <a:lnSpc>
                <a:spcPct val="100000"/>
              </a:lnSpc>
              <a:spcBef>
                <a:spcPts val="1200"/>
              </a:spcBef>
            </a:pPr>
            <a:r>
              <a:rPr lang="en-US" sz="3200" dirty="0"/>
              <a:t>No points are scored for any ball as a result of any stroke played by the offending side after its last valid stroke</a:t>
            </a:r>
          </a:p>
          <a:p>
            <a:pPr marL="252000" indent="-252000">
              <a:lnSpc>
                <a:spcPct val="100000"/>
              </a:lnSpc>
              <a:spcBef>
                <a:spcPts val="1200"/>
              </a:spcBef>
            </a:pPr>
            <a:r>
              <a:rPr lang="en-US" sz="3200" b="1" dirty="0"/>
              <a:t>The non-offending side chooses whether the balls are left where they stopped or are all replaced in the positions they occupied before any invalid stroke played by the offending side</a:t>
            </a:r>
          </a:p>
        </p:txBody>
      </p:sp>
    </p:spTree>
    <p:extLst>
      <p:ext uri="{BB962C8B-B14F-4D97-AF65-F5344CB8AC3E}">
        <p14:creationId xmlns:p14="http://schemas.microsoft.com/office/powerpoint/2010/main" val="28274825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835572" y="438698"/>
            <a:ext cx="10515600" cy="766647"/>
          </a:xfrm>
        </p:spPr>
        <p:txBody>
          <a:bodyPr>
            <a:normAutofit/>
          </a:bodyPr>
          <a:lstStyle/>
          <a:p>
            <a:pPr algn="ctr"/>
            <a:r>
              <a:rPr lang="en-US" sz="4000" b="1" dirty="0">
                <a:solidFill>
                  <a:srgbClr val="FF0000"/>
                </a:solidFill>
              </a:rPr>
              <a:t>Same Side Played Successive Strokes </a:t>
            </a:r>
            <a:r>
              <a:rPr lang="en-AU" sz="4000" b="1" dirty="0">
                <a:solidFill>
                  <a:prstClr val="black"/>
                </a:solidFill>
              </a:rPr>
              <a:t>(Rule 10.6)</a:t>
            </a:r>
            <a:endParaRPr lang="en-GB" sz="4000" dirty="0">
              <a:solidFill>
                <a:srgbClr val="406FC4"/>
              </a:solidFill>
            </a:endParaRPr>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425669" y="1343891"/>
            <a:ext cx="11335407" cy="5135737"/>
          </a:xfrm>
          <a:noFill/>
        </p:spPr>
        <p:txBody>
          <a:bodyPr>
            <a:noAutofit/>
          </a:bodyPr>
          <a:lstStyle/>
          <a:p>
            <a:pPr marL="0" indent="0">
              <a:lnSpc>
                <a:spcPct val="100000"/>
              </a:lnSpc>
              <a:spcBef>
                <a:spcPts val="1200"/>
              </a:spcBef>
              <a:buNone/>
            </a:pPr>
            <a:r>
              <a:rPr lang="en-US" sz="4000" dirty="0"/>
              <a:t>If the </a:t>
            </a:r>
            <a:r>
              <a:rPr lang="en-US" sz="4000" b="1" dirty="0"/>
              <a:t>same side played the last two or more strokes</a:t>
            </a:r>
            <a:r>
              <a:rPr lang="en-US" sz="4000" dirty="0"/>
              <a:t>, a wrong ball has been played in the last stroke, then</a:t>
            </a:r>
            <a:br>
              <a:rPr lang="en-US" sz="4000" dirty="0"/>
            </a:br>
            <a:r>
              <a:rPr lang="en-US" dirty="0">
                <a:solidFill>
                  <a:srgbClr val="406FC4"/>
                </a:solidFill>
              </a:rPr>
              <a:t>(unless the stroke was legitimate*)</a:t>
            </a:r>
          </a:p>
          <a:p>
            <a:pPr marL="252000" indent="-252000">
              <a:lnSpc>
                <a:spcPct val="100000"/>
              </a:lnSpc>
              <a:spcBef>
                <a:spcPts val="1200"/>
              </a:spcBef>
            </a:pPr>
            <a:r>
              <a:rPr lang="en-US" sz="3200" dirty="0"/>
              <a:t>No points are scored for any ball as a result of any stroke played by the offending side after its last valid stroke</a:t>
            </a:r>
          </a:p>
          <a:p>
            <a:pPr marL="252000" indent="-252000">
              <a:lnSpc>
                <a:spcPct val="100000"/>
              </a:lnSpc>
              <a:spcBef>
                <a:spcPts val="1200"/>
              </a:spcBef>
            </a:pPr>
            <a:r>
              <a:rPr lang="en-US" sz="3200" dirty="0"/>
              <a:t>The non-offending side chooses whether the balls are left where they stopped or are all replaced in the positions they occupied before any invalid stroke played by the offending side</a:t>
            </a:r>
          </a:p>
          <a:p>
            <a:pPr marL="252000" indent="-252000">
              <a:lnSpc>
                <a:spcPct val="100000"/>
              </a:lnSpc>
              <a:spcBef>
                <a:spcPts val="1200"/>
              </a:spcBef>
            </a:pPr>
            <a:r>
              <a:rPr lang="en-US" sz="3200" b="1" dirty="0"/>
              <a:t>The non-offending side then plays either ball of their side</a:t>
            </a:r>
          </a:p>
        </p:txBody>
      </p:sp>
    </p:spTree>
    <p:extLst>
      <p:ext uri="{BB962C8B-B14F-4D97-AF65-F5344CB8AC3E}">
        <p14:creationId xmlns:p14="http://schemas.microsoft.com/office/powerpoint/2010/main" val="28274825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0262" y="701687"/>
            <a:ext cx="11146220" cy="3404039"/>
          </a:xfrm>
          <a:noFill/>
        </p:spPr>
        <p:txBody>
          <a:bodyPr>
            <a:noAutofit/>
          </a:bodyPr>
          <a:lstStyle/>
          <a:p>
            <a:pPr marL="0" inden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doubles.</a:t>
            </a:r>
            <a:br>
              <a:rPr lang="en-AU" sz="4000" dirty="0"/>
            </a:br>
            <a:r>
              <a:rPr lang="en-AU" sz="4000" dirty="0"/>
              <a:t>The owner of </a:t>
            </a:r>
            <a:r>
              <a:rPr lang="en-GB" sz="4000" b="1" dirty="0">
                <a:solidFill>
                  <a:srgbClr val="0000FF"/>
                </a:solidFill>
              </a:rPr>
              <a:t>blue </a:t>
            </a:r>
            <a:r>
              <a:rPr lang="en-AU" sz="4000" dirty="0"/>
              <a:t>runs the hoop with </a:t>
            </a:r>
            <a:r>
              <a:rPr lang="en-GB" sz="4000" b="1" dirty="0">
                <a:solidFill>
                  <a:srgbClr val="0000FF"/>
                </a:solidFill>
              </a:rPr>
              <a:t>blue</a:t>
            </a:r>
            <a:r>
              <a:rPr lang="en-AU" sz="4000" dirty="0"/>
              <a:t>,</a:t>
            </a:r>
            <a:br>
              <a:rPr lang="en-AU" sz="4000" dirty="0"/>
            </a:br>
            <a:r>
              <a:rPr lang="en-AU" sz="4000" dirty="0"/>
              <a:t>the owner of </a:t>
            </a:r>
            <a:r>
              <a:rPr lang="en-AU" sz="4000" b="1" dirty="0"/>
              <a:t>black</a:t>
            </a:r>
            <a:r>
              <a:rPr lang="en-AU" sz="4000" dirty="0"/>
              <a:t> plays </a:t>
            </a:r>
            <a:r>
              <a:rPr lang="en-AU" sz="4000" b="1" dirty="0"/>
              <a:t>black,</a:t>
            </a:r>
            <a:r>
              <a:rPr lang="en-AU" sz="4000" dirty="0"/>
              <a:t> and</a:t>
            </a:r>
            <a:br>
              <a:rPr lang="en-AU" sz="4000" dirty="0"/>
            </a:br>
            <a:r>
              <a:rPr lang="en-AU" sz="4000" dirty="0"/>
              <a:t>the owner of </a:t>
            </a:r>
            <a:r>
              <a:rPr lang="en-GB" sz="4000" b="1" dirty="0">
                <a:solidFill>
                  <a:srgbClr val="0000FF"/>
                </a:solidFill>
              </a:rPr>
              <a:t>blue </a:t>
            </a:r>
            <a:r>
              <a:rPr lang="en-AU" sz="4000" dirty="0"/>
              <a:t>plays </a:t>
            </a:r>
            <a:r>
              <a:rPr lang="en-AU" sz="4000" b="1" dirty="0">
                <a:solidFill>
                  <a:srgbClr val="FF0000"/>
                </a:solidFill>
              </a:rPr>
              <a:t>red</a:t>
            </a:r>
            <a:r>
              <a:rPr lang="en-AU" sz="4000" dirty="0"/>
              <a:t>. Play is forestalled.</a:t>
            </a:r>
          </a:p>
          <a:p>
            <a:pPr marL="0" indent="0">
              <a:spcBef>
                <a:spcPts val="1200"/>
              </a:spcBef>
              <a:buNone/>
            </a:pPr>
            <a:r>
              <a:rPr lang="en-GB" dirty="0">
                <a:solidFill>
                  <a:schemeClr val="bg1"/>
                </a:solidFill>
              </a:rPr>
              <a:t>The last stroke valid stroke by the offending side was </a:t>
            </a:r>
            <a:r>
              <a:rPr lang="en-GB" b="1" dirty="0">
                <a:solidFill>
                  <a:schemeClr val="bg1"/>
                </a:solidFill>
              </a:rPr>
              <a:t>blue </a:t>
            </a:r>
            <a:r>
              <a:rPr lang="en-GB" dirty="0">
                <a:solidFill>
                  <a:schemeClr val="bg1"/>
                </a:solidFill>
              </a:rPr>
              <a:t>playing</a:t>
            </a:r>
            <a:r>
              <a:rPr lang="en-GB" b="1" dirty="0">
                <a:solidFill>
                  <a:schemeClr val="bg1"/>
                </a:solidFill>
              </a:rPr>
              <a:t> blue</a:t>
            </a:r>
            <a:r>
              <a:rPr lang="en-GB" dirty="0">
                <a:solidFill>
                  <a:schemeClr val="bg1"/>
                </a:solidFill>
              </a:rPr>
              <a:t>.</a:t>
            </a:r>
          </a:p>
          <a:p>
            <a:pPr marL="0" indent="0">
              <a:spcBef>
                <a:spcPts val="1200"/>
              </a:spcBef>
              <a:buNone/>
            </a:pPr>
            <a:r>
              <a:rPr lang="en-GB" dirty="0">
                <a:solidFill>
                  <a:schemeClr val="bg1"/>
                </a:solidFill>
              </a:rPr>
              <a:t>Under  the 4</a:t>
            </a:r>
            <a:r>
              <a:rPr lang="en-GB" baseline="30000" dirty="0">
                <a:solidFill>
                  <a:schemeClr val="bg1"/>
                </a:solidFill>
              </a:rPr>
              <a:t>th</a:t>
            </a:r>
            <a:r>
              <a:rPr lang="en-GB" dirty="0">
                <a:solidFill>
                  <a:schemeClr val="bg1"/>
                </a:solidFill>
              </a:rPr>
              <a:t> edition Rules, the play of </a:t>
            </a:r>
            <a:r>
              <a:rPr lang="en-AU" b="1" dirty="0">
                <a:solidFill>
                  <a:schemeClr val="bg1"/>
                </a:solidFill>
              </a:rPr>
              <a:t>black </a:t>
            </a:r>
            <a:r>
              <a:rPr lang="en-GB" dirty="0">
                <a:solidFill>
                  <a:schemeClr val="bg1"/>
                </a:solidFill>
              </a:rPr>
              <a:t>would stand.</a:t>
            </a:r>
            <a:endParaRPr lang="en-AU" dirty="0">
              <a:solidFill>
                <a:schemeClr val="bg1"/>
              </a:solidFill>
            </a:endParaRP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5200" y="4121493"/>
            <a:ext cx="11063068" cy="246218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25600" indent="-2082800">
              <a:buNone/>
            </a:pPr>
            <a:r>
              <a:rPr lang="en-AU" sz="4000" dirty="0"/>
              <a:t>Remedy: </a:t>
            </a:r>
            <a:r>
              <a:rPr lang="en-AU" sz="4000" dirty="0" err="1">
                <a:solidFill>
                  <a:schemeClr val="bg1"/>
                </a:solidFill>
              </a:rPr>
              <a:t>Red&amp;Yellow</a:t>
            </a:r>
            <a:r>
              <a:rPr lang="en-AU" sz="4000" dirty="0">
                <a:solidFill>
                  <a:schemeClr val="bg1"/>
                </a:solidFill>
              </a:rPr>
              <a:t> can choose to leave the balls moved by </a:t>
            </a:r>
            <a:r>
              <a:rPr lang="en-AU" sz="4000" b="1" dirty="0">
                <a:solidFill>
                  <a:schemeClr val="bg1"/>
                </a:solidFill>
              </a:rPr>
              <a:t>black</a:t>
            </a:r>
            <a:r>
              <a:rPr lang="en-AU" sz="4000" dirty="0">
                <a:solidFill>
                  <a:schemeClr val="bg1"/>
                </a:solidFill>
              </a:rPr>
              <a:t>’s stroke </a:t>
            </a:r>
            <a:r>
              <a:rPr lang="en-GB" sz="4000" dirty="0">
                <a:solidFill>
                  <a:schemeClr val="bg1"/>
                </a:solidFill>
              </a:rPr>
              <a:t>where they stopped or have them replaced where they were before </a:t>
            </a:r>
            <a:r>
              <a:rPr lang="en-GB" sz="4000" b="1" dirty="0">
                <a:solidFill>
                  <a:schemeClr val="bg1"/>
                </a:solidFill>
              </a:rPr>
              <a:t>black</a:t>
            </a:r>
            <a:r>
              <a:rPr lang="en-GB" sz="4000" dirty="0">
                <a:solidFill>
                  <a:schemeClr val="bg1"/>
                </a:solidFill>
              </a:rPr>
              <a:t>’s stroke</a:t>
            </a:r>
            <a:r>
              <a:rPr lang="en-AU" sz="4000" dirty="0">
                <a:solidFill>
                  <a:schemeClr val="bg1"/>
                </a:solidFill>
              </a:rPr>
              <a:t>.</a:t>
            </a:r>
            <a:endParaRPr lang="en-GB" sz="4000" dirty="0">
              <a:solidFill>
                <a:schemeClr val="bg1"/>
              </a:solidFill>
            </a:endParaRPr>
          </a:p>
          <a:p>
            <a:pPr marL="1892300" indent="-2349500">
              <a:buNone/>
              <a:tabLst>
                <a:tab pos="2786063" algn="l"/>
              </a:tabLst>
            </a:pPr>
            <a:r>
              <a:rPr lang="en-GB" sz="4000" dirty="0"/>
              <a:t>Hoop scored?:	</a:t>
            </a:r>
            <a:r>
              <a:rPr lang="en-GB" sz="4000" dirty="0">
                <a:solidFill>
                  <a:schemeClr val="bg1"/>
                </a:solidFill>
              </a:rPr>
              <a:t>Yes (</a:t>
            </a:r>
            <a:r>
              <a:rPr lang="en-GB" sz="4000" b="1" dirty="0">
                <a:solidFill>
                  <a:schemeClr val="bg1"/>
                </a:solidFill>
              </a:rPr>
              <a:t>blue</a:t>
            </a:r>
            <a:r>
              <a:rPr lang="en-GB" sz="4000" dirty="0">
                <a:solidFill>
                  <a:schemeClr val="bg1"/>
                </a:solidFill>
              </a:rPr>
              <a:t>).</a:t>
            </a:r>
          </a:p>
          <a:p>
            <a:pPr marL="1892300" indent="-2349500">
              <a:buNone/>
              <a:tabLst>
                <a:tab pos="2786063" algn="l"/>
              </a:tabLst>
            </a:pPr>
            <a:r>
              <a:rPr lang="en-GB" sz="4000" dirty="0"/>
              <a:t>To play:		</a:t>
            </a:r>
            <a:r>
              <a:rPr lang="en-AU" sz="4000" dirty="0">
                <a:solidFill>
                  <a:srgbClr val="FF0000"/>
                </a:solidFill>
              </a:rPr>
              <a:t> </a:t>
            </a:r>
            <a:r>
              <a:rPr lang="en-AU" sz="4000" dirty="0" err="1">
                <a:solidFill>
                  <a:schemeClr val="bg1"/>
                </a:solidFill>
              </a:rPr>
              <a:t>Red&amp;Yellow</a:t>
            </a:r>
            <a:r>
              <a:rPr lang="en-AU" sz="4000" dirty="0">
                <a:solidFill>
                  <a:schemeClr val="bg1"/>
                </a:solidFill>
              </a:rPr>
              <a:t> can choose to play </a:t>
            </a:r>
            <a:r>
              <a:rPr lang="en-AU" sz="4000" b="1" dirty="0">
                <a:solidFill>
                  <a:schemeClr val="bg1"/>
                </a:solidFill>
              </a:rPr>
              <a:t>red</a:t>
            </a:r>
            <a:r>
              <a:rPr lang="en-AU" sz="4000" dirty="0">
                <a:solidFill>
                  <a:schemeClr val="bg1"/>
                </a:solidFill>
              </a:rPr>
              <a:t> or </a:t>
            </a:r>
            <a:r>
              <a:rPr lang="en-AU" sz="4000" b="1" dirty="0">
                <a:solidFill>
                  <a:schemeClr val="bg1"/>
                </a:solidFill>
              </a:rPr>
              <a:t>yellow.</a:t>
            </a:r>
            <a:endParaRPr lang="en-GB" sz="4000" b="1" dirty="0">
              <a:solidFill>
                <a:schemeClr val="bg1"/>
              </a:solidFill>
            </a:endParaRPr>
          </a:p>
          <a:p>
            <a:pPr marL="1892300" indent="-2349500">
              <a:buNone/>
            </a:pPr>
            <a:endParaRPr lang="en-GB" sz="4000" dirty="0"/>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10.6</a:t>
            </a:r>
          </a:p>
        </p:txBody>
      </p:sp>
      <p:cxnSp>
        <p:nvCxnSpPr>
          <p:cNvPr id="7" name="Straight Arrow Connector 6">
            <a:extLst>
              <a:ext uri="{FF2B5EF4-FFF2-40B4-BE49-F238E27FC236}">
                <a16:creationId xmlns:a16="http://schemas.microsoft.com/office/drawing/2014/main" id="{BBFE4609-3746-4842-982F-11A9E38DC9F2}"/>
              </a:ext>
            </a:extLst>
          </p:cNvPr>
          <p:cNvCxnSpPr>
            <a:cxnSpLocks/>
          </p:cNvCxnSpPr>
          <p:nvPr/>
        </p:nvCxnSpPr>
        <p:spPr>
          <a:xfrm flipV="1">
            <a:off x="10620000" y="3634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1">
            <a:extLst>
              <a:ext uri="{FF2B5EF4-FFF2-40B4-BE49-F238E27FC236}">
                <a16:creationId xmlns:a16="http://schemas.microsoft.com/office/drawing/2014/main" id="{CA316243-4A6B-4F4A-93E2-FDA04C049574}"/>
              </a:ext>
            </a:extLst>
          </p:cNvPr>
          <p:cNvPicPr>
            <a:picLocks noChangeAspect="1" noChangeArrowheads="1"/>
          </p:cNvPicPr>
          <p:nvPr/>
        </p:nvPicPr>
        <p:blipFill>
          <a:blip r:embed="rId3" cstate="print"/>
          <a:srcRect/>
          <a:stretch>
            <a:fillRect/>
          </a:stretch>
        </p:blipFill>
        <p:spPr bwMode="auto">
          <a:xfrm>
            <a:off x="9576000" y="2813651"/>
            <a:ext cx="878541" cy="914400"/>
          </a:xfrm>
          <a:prstGeom prst="rect">
            <a:avLst/>
          </a:prstGeom>
          <a:noFill/>
          <a:ln w="9525">
            <a:noFill/>
            <a:miter lim="800000"/>
            <a:headEnd/>
            <a:tailEnd/>
          </a:ln>
        </p:spPr>
      </p:pic>
      <p:cxnSp>
        <p:nvCxnSpPr>
          <p:cNvPr id="10" name="Straight Arrow Connector 9">
            <a:extLst>
              <a:ext uri="{FF2B5EF4-FFF2-40B4-BE49-F238E27FC236}">
                <a16:creationId xmlns:a16="http://schemas.microsoft.com/office/drawing/2014/main" id="{7D422F92-FFF0-4A09-8479-3F473219A408}"/>
              </a:ext>
            </a:extLst>
          </p:cNvPr>
          <p:cNvCxnSpPr>
            <a:cxnSpLocks/>
          </p:cNvCxnSpPr>
          <p:nvPr/>
        </p:nvCxnSpPr>
        <p:spPr>
          <a:xfrm flipV="1">
            <a:off x="10620000" y="4644000"/>
            <a:ext cx="1188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7">
            <a:extLst>
              <a:ext uri="{FF2B5EF4-FFF2-40B4-BE49-F238E27FC236}">
                <a16:creationId xmlns:a16="http://schemas.microsoft.com/office/drawing/2014/main" id="{C11ADC55-5105-449A-927A-2B6E72098D18}"/>
              </a:ext>
            </a:extLst>
          </p:cNvPr>
          <p:cNvGrpSpPr/>
          <p:nvPr/>
        </p:nvGrpSpPr>
        <p:grpSpPr>
          <a:xfrm>
            <a:off x="9576000" y="3744000"/>
            <a:ext cx="914400" cy="914400"/>
            <a:chOff x="192156" y="5052391"/>
            <a:chExt cx="914400" cy="914400"/>
          </a:xfrm>
        </p:grpSpPr>
        <p:pic>
          <p:nvPicPr>
            <p:cNvPr id="12" name="Graphic 3" descr="Man">
              <a:extLst>
                <a:ext uri="{FF2B5EF4-FFF2-40B4-BE49-F238E27FC236}">
                  <a16:creationId xmlns:a16="http://schemas.microsoft.com/office/drawing/2014/main" id="{61E0E761-CFDE-4C33-ADEB-14608848787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BDB10258-5093-4D1E-88D5-F8D27E16071F}"/>
                </a:ext>
              </a:extLst>
            </p:cNvPr>
            <p:cNvGrpSpPr/>
            <p:nvPr/>
          </p:nvGrpSpPr>
          <p:grpSpPr>
            <a:xfrm>
              <a:off x="825939" y="5513347"/>
              <a:ext cx="198000" cy="453444"/>
              <a:chOff x="1378226" y="5509591"/>
              <a:chExt cx="198000" cy="453444"/>
            </a:xfrm>
          </p:grpSpPr>
          <p:cxnSp>
            <p:nvCxnSpPr>
              <p:cNvPr id="14" name="Straight Connector 13">
                <a:extLst>
                  <a:ext uri="{FF2B5EF4-FFF2-40B4-BE49-F238E27FC236}">
                    <a16:creationId xmlns:a16="http://schemas.microsoft.com/office/drawing/2014/main" id="{B9C8EB7C-76B7-4B8D-AC7C-1DF53A24E6DC}"/>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B843FA9-2880-470D-9FB0-FC52F26DECFD}"/>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17" name="Straight Connector 16">
            <a:extLst>
              <a:ext uri="{FF2B5EF4-FFF2-40B4-BE49-F238E27FC236}">
                <a16:creationId xmlns:a16="http://schemas.microsoft.com/office/drawing/2014/main" id="{3080A6E9-498A-4C4B-A4F3-D8C066FD1939}"/>
              </a:ext>
            </a:extLst>
          </p:cNvPr>
          <p:cNvCxnSpPr/>
          <p:nvPr/>
        </p:nvCxnSpPr>
        <p:spPr>
          <a:xfrm flipV="1">
            <a:off x="11070000" y="4122000"/>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852A55-ADD1-4F82-9201-00C54BBE12EA}"/>
              </a:ext>
            </a:extLst>
          </p:cNvPr>
          <p:cNvCxnSpPr>
            <a:cxnSpLocks/>
          </p:cNvCxnSpPr>
          <p:nvPr/>
        </p:nvCxnSpPr>
        <p:spPr>
          <a:xfrm flipV="1">
            <a:off x="11232000" y="4294800"/>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A6FD2AA-6B05-4D88-914D-AAC8D50559D6}"/>
              </a:ext>
            </a:extLst>
          </p:cNvPr>
          <p:cNvCxnSpPr>
            <a:cxnSpLocks/>
          </p:cNvCxnSpPr>
          <p:nvPr/>
        </p:nvCxnSpPr>
        <p:spPr>
          <a:xfrm flipH="1" flipV="1">
            <a:off x="11070001" y="4122000"/>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739A851-2B7F-4CB1-A3AD-369834A4853C}"/>
              </a:ext>
            </a:extLst>
          </p:cNvPr>
          <p:cNvCxnSpPr>
            <a:cxnSpLocks/>
          </p:cNvCxnSpPr>
          <p:nvPr/>
        </p:nvCxnSpPr>
        <p:spPr>
          <a:xfrm flipV="1">
            <a:off x="10620000" y="5652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1">
            <a:extLst>
              <a:ext uri="{FF2B5EF4-FFF2-40B4-BE49-F238E27FC236}">
                <a16:creationId xmlns:a16="http://schemas.microsoft.com/office/drawing/2014/main" id="{5C06F5EF-5F49-4899-ABC5-2B0E612F31BA}"/>
              </a:ext>
            </a:extLst>
          </p:cNvPr>
          <p:cNvPicPr>
            <a:picLocks noChangeAspect="1" noChangeArrowheads="1"/>
          </p:cNvPicPr>
          <p:nvPr/>
        </p:nvPicPr>
        <p:blipFill>
          <a:blip r:embed="rId6" cstate="print"/>
          <a:srcRect/>
          <a:stretch>
            <a:fillRect/>
          </a:stretch>
        </p:blipFill>
        <p:spPr bwMode="auto">
          <a:xfrm>
            <a:off x="9576000" y="4788000"/>
            <a:ext cx="878541" cy="914400"/>
          </a:xfrm>
          <a:prstGeom prst="rect">
            <a:avLst/>
          </a:prstGeom>
          <a:noFill/>
          <a:ln w="9525">
            <a:noFill/>
            <a:miter lim="800000"/>
            <a:headEnd/>
            <a:tailEnd/>
          </a:ln>
        </p:spPr>
      </p:pic>
      <p:cxnSp>
        <p:nvCxnSpPr>
          <p:cNvPr id="22" name="Straight Arrow Connector 21">
            <a:extLst>
              <a:ext uri="{FF2B5EF4-FFF2-40B4-BE49-F238E27FC236}">
                <a16:creationId xmlns:a16="http://schemas.microsoft.com/office/drawing/2014/main" id="{16E68A72-3665-42ED-911A-CADBE408E5D5}"/>
              </a:ext>
            </a:extLst>
          </p:cNvPr>
          <p:cNvCxnSpPr>
            <a:cxnSpLocks/>
          </p:cNvCxnSpPr>
          <p:nvPr/>
        </p:nvCxnSpPr>
        <p:spPr>
          <a:xfrm flipV="1">
            <a:off x="10583285" y="6660000"/>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7">
            <a:extLst>
              <a:ext uri="{FF2B5EF4-FFF2-40B4-BE49-F238E27FC236}">
                <a16:creationId xmlns:a16="http://schemas.microsoft.com/office/drawing/2014/main" id="{0CC140E9-1BE3-4911-B4C5-A6E684BEB7BC}"/>
              </a:ext>
            </a:extLst>
          </p:cNvPr>
          <p:cNvGrpSpPr/>
          <p:nvPr/>
        </p:nvGrpSpPr>
        <p:grpSpPr>
          <a:xfrm>
            <a:off x="9576000" y="5832000"/>
            <a:ext cx="914400" cy="914400"/>
            <a:chOff x="192156" y="5052391"/>
            <a:chExt cx="914400" cy="914400"/>
          </a:xfrm>
        </p:grpSpPr>
        <p:pic>
          <p:nvPicPr>
            <p:cNvPr id="24" name="Graphic 3" descr="Man">
              <a:extLst>
                <a:ext uri="{FF2B5EF4-FFF2-40B4-BE49-F238E27FC236}">
                  <a16:creationId xmlns:a16="http://schemas.microsoft.com/office/drawing/2014/main" id="{F9A31A3A-9A8C-4FE6-BFF4-85336DF15B4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11" name="Group 8">
              <a:extLst>
                <a:ext uri="{FF2B5EF4-FFF2-40B4-BE49-F238E27FC236}">
                  <a16:creationId xmlns:a16="http://schemas.microsoft.com/office/drawing/2014/main" id="{B2BEC905-4D45-4CF0-ABF6-26F7F44D8FAC}"/>
                </a:ext>
              </a:extLst>
            </p:cNvPr>
            <p:cNvGrpSpPr/>
            <p:nvPr/>
          </p:nvGrpSpPr>
          <p:grpSpPr>
            <a:xfrm>
              <a:off x="825939" y="5513347"/>
              <a:ext cx="198000" cy="453444"/>
              <a:chOff x="1378226" y="5509591"/>
              <a:chExt cx="198000" cy="453444"/>
            </a:xfrm>
          </p:grpSpPr>
          <p:cxnSp>
            <p:nvCxnSpPr>
              <p:cNvPr id="26" name="Straight Connector 25">
                <a:extLst>
                  <a:ext uri="{FF2B5EF4-FFF2-40B4-BE49-F238E27FC236}">
                    <a16:creationId xmlns:a16="http://schemas.microsoft.com/office/drawing/2014/main" id="{5A66D364-AAB6-468C-B5FD-45545A4F3799}"/>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29D0DB6-7DCF-4965-AC6A-48FF5BE91DEF}"/>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8" name="Content Placeholder 2">
            <a:extLst>
              <a:ext uri="{FF2B5EF4-FFF2-40B4-BE49-F238E27FC236}">
                <a16:creationId xmlns:a16="http://schemas.microsoft.com/office/drawing/2014/main" id="{9FEE563B-7CA7-442D-8785-A7E306346D37}"/>
              </a:ext>
            </a:extLst>
          </p:cNvPr>
          <p:cNvSpPr txBox="1">
            <a:spLocks/>
          </p:cNvSpPr>
          <p:nvPr/>
        </p:nvSpPr>
        <p:spPr>
          <a:xfrm>
            <a:off x="120748" y="24961"/>
            <a:ext cx="3613052"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12</a:t>
            </a:r>
            <a:endParaRPr lang="en-GB" dirty="0"/>
          </a:p>
        </p:txBody>
      </p:sp>
    </p:spTree>
    <p:extLst>
      <p:ext uri="{BB962C8B-B14F-4D97-AF65-F5344CB8AC3E}">
        <p14:creationId xmlns:p14="http://schemas.microsoft.com/office/powerpoint/2010/main" val="233747981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0262" y="701687"/>
            <a:ext cx="11146220" cy="2221621"/>
          </a:xfrm>
          <a:solidFill>
            <a:schemeClr val="bg1">
              <a:lumMod val="85000"/>
            </a:schemeClr>
          </a:solidFill>
        </p:spPr>
        <p:txBody>
          <a:bodyPr>
            <a:noAutofit/>
          </a:bodyPr>
          <a:lstStyle/>
          <a:p>
            <a:pPr marL="0" inden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doubles.</a:t>
            </a:r>
            <a:br>
              <a:rPr lang="en-AU" sz="4000" dirty="0"/>
            </a:br>
            <a:r>
              <a:rPr lang="en-AU" sz="4000" u="sng" dirty="0"/>
              <a:t>The owner of </a:t>
            </a:r>
            <a:r>
              <a:rPr lang="en-GB" sz="4000" b="1" u="sng" dirty="0">
                <a:solidFill>
                  <a:srgbClr val="0000FF"/>
                </a:solidFill>
              </a:rPr>
              <a:t>blue </a:t>
            </a:r>
            <a:r>
              <a:rPr lang="en-AU" sz="4000" u="sng" dirty="0"/>
              <a:t>runs the hoop with </a:t>
            </a:r>
            <a:r>
              <a:rPr lang="en-GB" sz="4000" b="1" u="sng" dirty="0">
                <a:solidFill>
                  <a:srgbClr val="0000FF"/>
                </a:solidFill>
              </a:rPr>
              <a:t>blue</a:t>
            </a:r>
            <a:r>
              <a:rPr lang="en-AU" sz="4000" dirty="0"/>
              <a:t>,</a:t>
            </a:r>
            <a:br>
              <a:rPr lang="en-AU" sz="4000" dirty="0"/>
            </a:br>
            <a:r>
              <a:rPr lang="en-AU" sz="4000" dirty="0"/>
              <a:t>the owner of </a:t>
            </a:r>
            <a:r>
              <a:rPr lang="en-AU" sz="4000" b="1" dirty="0"/>
              <a:t>black</a:t>
            </a:r>
            <a:r>
              <a:rPr lang="en-AU" sz="4000" dirty="0"/>
              <a:t> plays </a:t>
            </a:r>
            <a:r>
              <a:rPr lang="en-AU" sz="4000" b="1" dirty="0"/>
              <a:t>black,</a:t>
            </a:r>
            <a:r>
              <a:rPr lang="en-AU" sz="4000" dirty="0"/>
              <a:t> and</a:t>
            </a:r>
            <a:br>
              <a:rPr lang="en-AU" sz="4000" dirty="0"/>
            </a:br>
            <a:r>
              <a:rPr lang="en-AU" sz="4000" dirty="0"/>
              <a:t>the owner of </a:t>
            </a:r>
            <a:r>
              <a:rPr lang="en-GB" sz="4000" b="1" dirty="0">
                <a:solidFill>
                  <a:srgbClr val="0000FF"/>
                </a:solidFill>
              </a:rPr>
              <a:t>blue </a:t>
            </a:r>
            <a:r>
              <a:rPr lang="en-AU" sz="4000" dirty="0"/>
              <a:t>plays </a:t>
            </a:r>
            <a:r>
              <a:rPr lang="en-AU" sz="4000" b="1" dirty="0">
                <a:solidFill>
                  <a:srgbClr val="FF0000"/>
                </a:solidFill>
              </a:rPr>
              <a:t>red</a:t>
            </a:r>
            <a:r>
              <a:rPr lang="en-AU" sz="4000" dirty="0"/>
              <a:t>. Play is forestalled.</a:t>
            </a: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4121493"/>
            <a:ext cx="11063068" cy="246218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25600" indent="-2082800">
              <a:buNone/>
            </a:pPr>
            <a:r>
              <a:rPr lang="en-AU" sz="4000" dirty="0"/>
              <a:t>Remedy: </a:t>
            </a:r>
            <a:r>
              <a:rPr lang="en-AU" sz="4000" dirty="0" err="1">
                <a:solidFill>
                  <a:srgbClr val="FF0000"/>
                </a:solidFill>
              </a:rPr>
              <a:t>Red&amp;Yellow</a:t>
            </a:r>
            <a:r>
              <a:rPr lang="en-AU" sz="4000" dirty="0">
                <a:solidFill>
                  <a:srgbClr val="FF0000"/>
                </a:solidFill>
              </a:rPr>
              <a:t> </a:t>
            </a:r>
            <a:r>
              <a:rPr lang="en-AU" sz="4000" dirty="0"/>
              <a:t>can choose to leave the balls where the stopped after the last stroke</a:t>
            </a:r>
            <a:r>
              <a:rPr lang="en-GB" sz="4000" dirty="0"/>
              <a:t> or have them replaced where they were after the last </a:t>
            </a:r>
            <a:r>
              <a:rPr lang="en-GB" sz="4000" i="1" dirty="0"/>
              <a:t>valid</a:t>
            </a:r>
            <a:r>
              <a:rPr lang="en-GB" sz="4000" dirty="0"/>
              <a:t> stroke</a:t>
            </a:r>
            <a:r>
              <a:rPr lang="en-AU" sz="4000" dirty="0"/>
              <a:t>.</a:t>
            </a:r>
            <a:endParaRPr lang="en-GB" sz="4000" dirty="0"/>
          </a:p>
          <a:p>
            <a:pPr marL="1892300" indent="-2349500">
              <a:buNone/>
              <a:tabLst>
                <a:tab pos="2786063" algn="l"/>
              </a:tabLst>
            </a:pPr>
            <a:r>
              <a:rPr lang="en-GB" sz="4000" dirty="0"/>
              <a:t>Hoop scored?:	Yes (</a:t>
            </a:r>
            <a:r>
              <a:rPr lang="en-GB" sz="4000" b="1" dirty="0">
                <a:solidFill>
                  <a:srgbClr val="0000FF"/>
                </a:solidFill>
              </a:rPr>
              <a:t>blue</a:t>
            </a:r>
            <a:r>
              <a:rPr lang="en-GB" sz="4000" dirty="0"/>
              <a:t>).</a:t>
            </a:r>
          </a:p>
          <a:p>
            <a:pPr marL="1892300" indent="-2349500">
              <a:buNone/>
              <a:tabLst>
                <a:tab pos="2786063" algn="l"/>
              </a:tabLst>
            </a:pPr>
            <a:r>
              <a:rPr lang="en-GB" sz="4000" dirty="0"/>
              <a:t>To play:		</a:t>
            </a:r>
            <a:r>
              <a:rPr lang="en-AU" sz="4000" dirty="0">
                <a:solidFill>
                  <a:srgbClr val="FF0000"/>
                </a:solidFill>
              </a:rPr>
              <a:t> </a:t>
            </a:r>
            <a:r>
              <a:rPr lang="en-AU" sz="4000" dirty="0" err="1">
                <a:solidFill>
                  <a:srgbClr val="FF0000"/>
                </a:solidFill>
              </a:rPr>
              <a:t>Red&amp;Yellow</a:t>
            </a:r>
            <a:r>
              <a:rPr lang="en-AU" sz="4000" dirty="0">
                <a:solidFill>
                  <a:srgbClr val="FF0000"/>
                </a:solidFill>
              </a:rPr>
              <a:t> </a:t>
            </a:r>
            <a:r>
              <a:rPr lang="en-AU" sz="4000" dirty="0"/>
              <a:t>can choose to play </a:t>
            </a:r>
            <a:r>
              <a:rPr lang="en-AU" sz="4000" b="1" dirty="0">
                <a:solidFill>
                  <a:srgbClr val="FF0000"/>
                </a:solidFill>
              </a:rPr>
              <a:t>red</a:t>
            </a:r>
            <a:r>
              <a:rPr lang="en-AU" sz="4000" dirty="0"/>
              <a:t> or </a:t>
            </a:r>
            <a:r>
              <a:rPr lang="en-AU" sz="4000" b="1" dirty="0">
                <a:solidFill>
                  <a:srgbClr val="D2A000"/>
                </a:solidFill>
              </a:rPr>
              <a:t>yellow</a:t>
            </a:r>
            <a:r>
              <a:rPr lang="en-AU" sz="4000" dirty="0"/>
              <a:t>.</a:t>
            </a:r>
            <a:endParaRPr lang="en-GB" sz="4000" dirty="0"/>
          </a:p>
          <a:p>
            <a:pPr marL="1892300" indent="-2349500">
              <a:buNone/>
            </a:pPr>
            <a:endParaRPr lang="en-GB" sz="4000" dirty="0"/>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rgbClr val="A27B00"/>
                </a:solidFill>
                <a:latin typeface="Times New Roman" pitchFamily="18" charset="0"/>
                <a:cs typeface="Times New Roman" pitchFamily="18" charset="0"/>
              </a:rPr>
              <a:t>Rule 10.6</a:t>
            </a:r>
          </a:p>
        </p:txBody>
      </p:sp>
      <p:sp>
        <p:nvSpPr>
          <p:cNvPr id="7" name="Content Placeholder 2">
            <a:extLst>
              <a:ext uri="{FF2B5EF4-FFF2-40B4-BE49-F238E27FC236}">
                <a16:creationId xmlns:a16="http://schemas.microsoft.com/office/drawing/2014/main" id="{B6F734E2-12C5-4AFF-AD6E-4888E7D29832}"/>
              </a:ext>
            </a:extLst>
          </p:cNvPr>
          <p:cNvSpPr txBox="1">
            <a:spLocks/>
          </p:cNvSpPr>
          <p:nvPr/>
        </p:nvSpPr>
        <p:spPr>
          <a:xfrm>
            <a:off x="120748" y="24961"/>
            <a:ext cx="3613052"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12</a:t>
            </a:r>
            <a:endParaRPr lang="en-GB" dirty="0"/>
          </a:p>
        </p:txBody>
      </p:sp>
      <p:sp>
        <p:nvSpPr>
          <p:cNvPr id="9" name="Content Placeholder 2">
            <a:extLst>
              <a:ext uri="{FF2B5EF4-FFF2-40B4-BE49-F238E27FC236}">
                <a16:creationId xmlns:a16="http://schemas.microsoft.com/office/drawing/2014/main" id="{74905968-A3B6-4C26-BBA3-DF2F6B55A308}"/>
              </a:ext>
            </a:extLst>
          </p:cNvPr>
          <p:cNvSpPr txBox="1">
            <a:spLocks/>
          </p:cNvSpPr>
          <p:nvPr/>
        </p:nvSpPr>
        <p:spPr>
          <a:xfrm>
            <a:off x="520262" y="3110644"/>
            <a:ext cx="11146220" cy="1010849"/>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GB" dirty="0">
                <a:solidFill>
                  <a:srgbClr val="3366FF"/>
                </a:solidFill>
              </a:rPr>
              <a:t>The last stroke valid stroke by the offending side was </a:t>
            </a:r>
            <a:r>
              <a:rPr lang="en-GB" b="1" dirty="0">
                <a:solidFill>
                  <a:srgbClr val="0000FF"/>
                </a:solidFill>
              </a:rPr>
              <a:t>blue </a:t>
            </a:r>
            <a:r>
              <a:rPr lang="en-GB" dirty="0">
                <a:solidFill>
                  <a:srgbClr val="3366FF"/>
                </a:solidFill>
              </a:rPr>
              <a:t>playing</a:t>
            </a:r>
            <a:r>
              <a:rPr lang="en-GB" b="1" dirty="0">
                <a:solidFill>
                  <a:srgbClr val="0000FF"/>
                </a:solidFill>
              </a:rPr>
              <a:t> blue</a:t>
            </a:r>
            <a:r>
              <a:rPr lang="en-GB" dirty="0">
                <a:solidFill>
                  <a:srgbClr val="3366FF"/>
                </a:solidFill>
              </a:rPr>
              <a:t>.</a:t>
            </a:r>
            <a:br>
              <a:rPr lang="en-GB" dirty="0">
                <a:solidFill>
                  <a:srgbClr val="3366FF"/>
                </a:solidFill>
              </a:rPr>
            </a:br>
            <a:r>
              <a:rPr lang="en-GB" dirty="0">
                <a:solidFill>
                  <a:srgbClr val="3366FF"/>
                </a:solidFill>
              </a:rPr>
              <a:t>Under  the 4</a:t>
            </a:r>
            <a:r>
              <a:rPr lang="en-GB" baseline="30000" dirty="0">
                <a:solidFill>
                  <a:srgbClr val="3366FF"/>
                </a:solidFill>
              </a:rPr>
              <a:t>th</a:t>
            </a:r>
            <a:r>
              <a:rPr lang="en-GB" dirty="0">
                <a:solidFill>
                  <a:srgbClr val="3366FF"/>
                </a:solidFill>
              </a:rPr>
              <a:t> edition Rules, the play of </a:t>
            </a:r>
            <a:r>
              <a:rPr lang="en-AU" b="1" dirty="0"/>
              <a:t>black </a:t>
            </a:r>
            <a:r>
              <a:rPr lang="en-GB" dirty="0">
                <a:solidFill>
                  <a:srgbClr val="3366FF"/>
                </a:solidFill>
              </a:rPr>
              <a:t>would stand.</a:t>
            </a:r>
            <a:endParaRPr lang="en-AU" dirty="0">
              <a:solidFill>
                <a:srgbClr val="3366FF"/>
              </a:solidFill>
            </a:endParaRPr>
          </a:p>
        </p:txBody>
      </p:sp>
    </p:spTree>
    <p:extLst>
      <p:ext uri="{BB962C8B-B14F-4D97-AF65-F5344CB8AC3E}">
        <p14:creationId xmlns:p14="http://schemas.microsoft.com/office/powerpoint/2010/main" val="1267852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D3504AE1-2CCF-41B0-BB4F-3E87BE38CF00}"/>
              </a:ext>
            </a:extLst>
          </p:cNvPr>
          <p:cNvSpPr/>
          <p:nvPr/>
        </p:nvSpPr>
        <p:spPr>
          <a:xfrm>
            <a:off x="2107304" y="2389241"/>
            <a:ext cx="4320000" cy="4320000"/>
          </a:xfrm>
          <a:prstGeom prst="ellipse">
            <a:avLst/>
          </a:prstGeom>
          <a:solidFill>
            <a:srgbClr val="FFE0A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800" b="1">
              <a:solidFill>
                <a:schemeClr val="tx1"/>
              </a:solidFill>
            </a:endParaRPr>
          </a:p>
          <a:p>
            <a:pPr algn="ctr"/>
            <a:r>
              <a:rPr lang="en-AU" sz="2800" b="1">
                <a:solidFill>
                  <a:schemeClr val="tx1"/>
                </a:solidFill>
              </a:rPr>
              <a:t>Non-striking Faults</a:t>
            </a:r>
          </a:p>
          <a:p>
            <a:pPr algn="ctr">
              <a:lnSpc>
                <a:spcPct val="90000"/>
              </a:lnSpc>
              <a:spcBef>
                <a:spcPts val="1200"/>
              </a:spcBef>
            </a:pPr>
            <a:r>
              <a:rPr lang="en-AU" sz="2800">
                <a:solidFill>
                  <a:schemeClr val="tx1"/>
                </a:solidFill>
              </a:rPr>
              <a:t>By any player while attempting to play a shot</a:t>
            </a:r>
          </a:p>
          <a:p>
            <a:pPr algn="ctr">
              <a:lnSpc>
                <a:spcPct val="90000"/>
              </a:lnSpc>
              <a:spcBef>
                <a:spcPts val="1200"/>
              </a:spcBef>
            </a:pPr>
            <a:r>
              <a:rPr lang="en-AU" sz="2800">
                <a:solidFill>
                  <a:schemeClr val="tx1"/>
                </a:solidFill>
              </a:rPr>
              <a:t>By any player while not attempting to play a shot</a:t>
            </a:r>
            <a:endParaRPr lang="en-GB" sz="2800" dirty="0">
              <a:solidFill>
                <a:schemeClr val="tx1"/>
              </a:solidFill>
            </a:endParaRPr>
          </a:p>
        </p:txBody>
      </p:sp>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p:txBody>
          <a:bodyPr>
            <a:normAutofit/>
          </a:bodyPr>
          <a:lstStyle/>
          <a:p>
            <a:pPr algn="ctr"/>
            <a:r>
              <a:rPr lang="en-AU" dirty="0">
                <a:latin typeface="Times New Roman" panose="02020603050405020304" pitchFamily="18" charset="0"/>
                <a:cs typeface="Times New Roman" panose="02020603050405020304" pitchFamily="18" charset="0"/>
              </a:rPr>
              <a:t>Combine </a:t>
            </a:r>
            <a:r>
              <a:rPr lang="en-GB" dirty="0">
                <a:solidFill>
                  <a:srgbClr val="0000FF"/>
                </a:solidFill>
                <a:latin typeface="Times New Roman" panose="02020603050405020304" pitchFamily="18" charset="0"/>
                <a:cs typeface="Times New Roman" panose="02020603050405020304" pitchFamily="18" charset="0"/>
              </a:rPr>
              <a:t>non-striking</a:t>
            </a:r>
            <a:r>
              <a:rPr lang="en-GB" dirty="0">
                <a:latin typeface="Times New Roman" panose="02020603050405020304" pitchFamily="18" charset="0"/>
                <a:cs typeface="Times New Roman" panose="02020603050405020304" pitchFamily="18" charset="0"/>
              </a:rPr>
              <a:t> and </a:t>
            </a:r>
            <a:r>
              <a:rPr lang="en-GB" dirty="0">
                <a:solidFill>
                  <a:srgbClr val="0000FF"/>
                </a:solidFill>
                <a:latin typeface="Times New Roman" panose="02020603050405020304" pitchFamily="18" charset="0"/>
                <a:cs typeface="Times New Roman" panose="02020603050405020304" pitchFamily="18" charset="0"/>
              </a:rPr>
              <a:t>striking</a:t>
            </a:r>
            <a:r>
              <a:rPr lang="en-GB" dirty="0">
                <a:latin typeface="Times New Roman" panose="02020603050405020304" pitchFamily="18" charset="0"/>
                <a:cs typeface="Times New Roman" panose="02020603050405020304" pitchFamily="18" charset="0"/>
              </a:rPr>
              <a:t> </a:t>
            </a:r>
            <a:r>
              <a:rPr lang="en-GB" b="1" dirty="0">
                <a:solidFill>
                  <a:srgbClr val="FF0000"/>
                </a:solidFill>
                <a:latin typeface="Times New Roman" panose="02020603050405020304" pitchFamily="18" charset="0"/>
                <a:cs typeface="Times New Roman" panose="02020603050405020304" pitchFamily="18" charset="0"/>
              </a:rPr>
              <a:t>faults</a:t>
            </a:r>
            <a:r>
              <a:rPr lang="en-GB" dirty="0">
                <a:latin typeface="Times New Roman" panose="02020603050405020304" pitchFamily="18" charset="0"/>
                <a:cs typeface="Times New Roman" panose="02020603050405020304" pitchFamily="18" charset="0"/>
              </a:rPr>
              <a:t> by changing the start of the </a:t>
            </a:r>
            <a:r>
              <a:rPr lang="en-GB" b="1" i="1" dirty="0">
                <a:solidFill>
                  <a:srgbClr val="0000FF"/>
                </a:solidFill>
                <a:latin typeface="Times New Roman" panose="02020603050405020304" pitchFamily="18" charset="0"/>
                <a:cs typeface="Times New Roman" panose="02020603050405020304" pitchFamily="18" charset="0"/>
              </a:rPr>
              <a:t>striking period</a:t>
            </a:r>
            <a:endParaRPr lang="en-GB"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p:txBody>
          <a:bodyPr/>
          <a:lstStyle/>
          <a:p>
            <a:endParaRPr lang="en-GB" dirty="0"/>
          </a:p>
        </p:txBody>
      </p:sp>
      <p:sp>
        <p:nvSpPr>
          <p:cNvPr id="6" name="Oval 5">
            <a:extLst>
              <a:ext uri="{FF2B5EF4-FFF2-40B4-BE49-F238E27FC236}">
                <a16:creationId xmlns:a16="http://schemas.microsoft.com/office/drawing/2014/main" id="{7FBD7454-BBEE-4769-B20B-C12DBD9A438E}"/>
              </a:ext>
            </a:extLst>
          </p:cNvPr>
          <p:cNvSpPr/>
          <p:nvPr/>
        </p:nvSpPr>
        <p:spPr>
          <a:xfrm>
            <a:off x="6427304" y="2389241"/>
            <a:ext cx="4320000" cy="4320000"/>
          </a:xfrm>
          <a:prstGeom prst="ellipse">
            <a:avLst/>
          </a:prstGeom>
          <a:solidFill>
            <a:srgbClr val="FFA0E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schemeClr val="tx1"/>
                </a:solidFill>
              </a:rPr>
              <a:t>Striking Faults</a:t>
            </a:r>
          </a:p>
          <a:p>
            <a:pPr algn="ctr"/>
            <a:endParaRPr lang="en-AU" sz="2000" b="1" dirty="0">
              <a:solidFill>
                <a:schemeClr val="tx1"/>
              </a:solidFill>
            </a:endParaRPr>
          </a:p>
          <a:p>
            <a:pPr algn="ctr"/>
            <a:r>
              <a:rPr lang="en-AU" sz="2800" dirty="0">
                <a:solidFill>
                  <a:schemeClr val="tx1"/>
                </a:solidFill>
              </a:rPr>
              <a:t>By the striker during the striking period</a:t>
            </a:r>
            <a:endParaRPr lang="en-GB" sz="2800" dirty="0">
              <a:solidFill>
                <a:schemeClr val="tx1"/>
              </a:solidFill>
            </a:endParaRPr>
          </a:p>
        </p:txBody>
      </p:sp>
      <p:sp>
        <p:nvSpPr>
          <p:cNvPr id="7" name="Oval 6">
            <a:extLst>
              <a:ext uri="{FF2B5EF4-FFF2-40B4-BE49-F238E27FC236}">
                <a16:creationId xmlns:a16="http://schemas.microsoft.com/office/drawing/2014/main" id="{9E189FF4-8887-45C9-B920-0EF6E5693FE0}"/>
              </a:ext>
            </a:extLst>
          </p:cNvPr>
          <p:cNvSpPr/>
          <p:nvPr/>
        </p:nvSpPr>
        <p:spPr>
          <a:xfrm rot="489267">
            <a:off x="1958388" y="2338605"/>
            <a:ext cx="8878835" cy="3256163"/>
          </a:xfrm>
          <a:prstGeom prst="ellipse">
            <a:avLst/>
          </a:prstGeom>
          <a:solidFill>
            <a:srgbClr val="FFC0C0">
              <a:alpha val="50000"/>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r>
              <a:rPr lang="en-AU" sz="4800" b="1" dirty="0">
                <a:solidFill>
                  <a:srgbClr val="FF0000"/>
                </a:solidFill>
              </a:rPr>
              <a:t>Faults</a:t>
            </a:r>
          </a:p>
        </p:txBody>
      </p:sp>
    </p:spTree>
    <p:extLst>
      <p:ext uri="{BB962C8B-B14F-4D97-AF65-F5344CB8AC3E}">
        <p14:creationId xmlns:p14="http://schemas.microsoft.com/office/powerpoint/2010/main" val="4780072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1"/>
            <a:ext cx="3613052"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13</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0262" y="701687"/>
            <a:ext cx="11146220" cy="3404039"/>
          </a:xfrm>
          <a:noFill/>
        </p:spPr>
        <p:txBody>
          <a:bodyPr>
            <a:noAutofit/>
          </a:bodyPr>
          <a:lstStyle/>
          <a:p>
            <a:pPr marL="0" inden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doubles.</a:t>
            </a:r>
            <a:br>
              <a:rPr lang="en-AU" sz="4000" dirty="0"/>
            </a:br>
            <a:r>
              <a:rPr lang="en-AU" sz="4000" dirty="0"/>
              <a:t>The owner of </a:t>
            </a:r>
            <a:r>
              <a:rPr lang="en-AU" sz="4000" b="1" dirty="0"/>
              <a:t>black </a:t>
            </a:r>
            <a:r>
              <a:rPr lang="en-AU" sz="4000" dirty="0"/>
              <a:t>runs the hoop with </a:t>
            </a:r>
            <a:r>
              <a:rPr lang="en-AU" sz="4000" b="1" dirty="0"/>
              <a:t>black</a:t>
            </a:r>
            <a:r>
              <a:rPr lang="en-AU" sz="4000" dirty="0"/>
              <a:t>, and</a:t>
            </a:r>
            <a:br>
              <a:rPr lang="en-AU" sz="4000" dirty="0"/>
            </a:br>
            <a:r>
              <a:rPr lang="en-AU" sz="4000" dirty="0"/>
              <a:t>the owner of </a:t>
            </a:r>
            <a:r>
              <a:rPr lang="en-GB" sz="4000" b="1" dirty="0">
                <a:solidFill>
                  <a:srgbClr val="0000FF"/>
                </a:solidFill>
              </a:rPr>
              <a:t>blue</a:t>
            </a:r>
            <a:r>
              <a:rPr lang="en-AU" sz="4000" dirty="0"/>
              <a:t> plays </a:t>
            </a:r>
            <a:r>
              <a:rPr lang="en-GB" sz="4000" b="1" dirty="0">
                <a:solidFill>
                  <a:srgbClr val="0000FF"/>
                </a:solidFill>
              </a:rPr>
              <a:t>blue</a:t>
            </a:r>
            <a:r>
              <a:rPr lang="en-AU" sz="4000" dirty="0"/>
              <a:t>. Play is forestalled.</a:t>
            </a:r>
          </a:p>
          <a:p>
            <a:pPr marL="0" indent="0">
              <a:spcBef>
                <a:spcPts val="1200"/>
              </a:spcBef>
              <a:buNone/>
            </a:pPr>
            <a:r>
              <a:rPr lang="en-GB" dirty="0">
                <a:solidFill>
                  <a:schemeClr val="bg1"/>
                </a:solidFill>
              </a:rPr>
              <a:t>The last stroke valid stroke by the offending side was </a:t>
            </a:r>
            <a:r>
              <a:rPr lang="en-GB" b="1" dirty="0">
                <a:solidFill>
                  <a:schemeClr val="bg1"/>
                </a:solidFill>
              </a:rPr>
              <a:t>blue </a:t>
            </a:r>
            <a:r>
              <a:rPr lang="en-GB" dirty="0">
                <a:solidFill>
                  <a:schemeClr val="bg1"/>
                </a:solidFill>
              </a:rPr>
              <a:t>playing</a:t>
            </a:r>
            <a:r>
              <a:rPr lang="en-GB" b="1" dirty="0">
                <a:solidFill>
                  <a:schemeClr val="bg1"/>
                </a:solidFill>
              </a:rPr>
              <a:t> blue</a:t>
            </a:r>
            <a:r>
              <a:rPr lang="en-GB" dirty="0">
                <a:solidFill>
                  <a:schemeClr val="bg1"/>
                </a:solidFill>
              </a:rPr>
              <a:t>.</a:t>
            </a:r>
            <a:endParaRPr lang="en-AU" sz="4000" dirty="0">
              <a:solidFill>
                <a:schemeClr val="bg1"/>
              </a:solidFill>
            </a:endParaRP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4121493"/>
            <a:ext cx="11063068" cy="246218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25600" indent="-2082800">
              <a:buNone/>
            </a:pPr>
            <a:r>
              <a:rPr lang="en-AU" sz="4000" dirty="0"/>
              <a:t>Remedy: </a:t>
            </a:r>
            <a:r>
              <a:rPr lang="en-AU" sz="4000" dirty="0" err="1">
                <a:solidFill>
                  <a:schemeClr val="bg1"/>
                </a:solidFill>
              </a:rPr>
              <a:t>Red&amp;Yellow</a:t>
            </a:r>
            <a:r>
              <a:rPr lang="en-AU" sz="4000" dirty="0">
                <a:solidFill>
                  <a:schemeClr val="bg1"/>
                </a:solidFill>
              </a:rPr>
              <a:t> can choose to leave the balls moved by </a:t>
            </a:r>
            <a:r>
              <a:rPr lang="en-AU" sz="4000" b="1" dirty="0">
                <a:solidFill>
                  <a:schemeClr val="bg1"/>
                </a:solidFill>
              </a:rPr>
              <a:t>black</a:t>
            </a:r>
            <a:r>
              <a:rPr lang="en-AU" sz="4000" dirty="0">
                <a:solidFill>
                  <a:schemeClr val="bg1"/>
                </a:solidFill>
              </a:rPr>
              <a:t>’s stroke </a:t>
            </a:r>
            <a:r>
              <a:rPr lang="en-GB" sz="4000" dirty="0">
                <a:solidFill>
                  <a:schemeClr val="bg1"/>
                </a:solidFill>
              </a:rPr>
              <a:t>where they stopped or have them replaced where they were before </a:t>
            </a:r>
            <a:r>
              <a:rPr lang="en-GB" sz="4000" b="1" dirty="0">
                <a:solidFill>
                  <a:schemeClr val="bg1"/>
                </a:solidFill>
              </a:rPr>
              <a:t>black</a:t>
            </a:r>
            <a:r>
              <a:rPr lang="en-GB" sz="4000" dirty="0">
                <a:solidFill>
                  <a:schemeClr val="bg1"/>
                </a:solidFill>
              </a:rPr>
              <a:t>’s stroke</a:t>
            </a:r>
            <a:r>
              <a:rPr lang="en-AU" sz="4000" dirty="0">
                <a:solidFill>
                  <a:schemeClr val="bg1"/>
                </a:solidFill>
              </a:rPr>
              <a:t>.</a:t>
            </a:r>
            <a:endParaRPr lang="en-GB" sz="4000" dirty="0">
              <a:solidFill>
                <a:schemeClr val="bg1"/>
              </a:solidFill>
            </a:endParaRPr>
          </a:p>
          <a:p>
            <a:pPr marL="1892300" indent="-2349500">
              <a:buNone/>
              <a:tabLst>
                <a:tab pos="2786063" algn="l"/>
              </a:tabLst>
            </a:pPr>
            <a:r>
              <a:rPr lang="en-GB" sz="4000" dirty="0"/>
              <a:t>Hoop scored?:	</a:t>
            </a:r>
            <a:r>
              <a:rPr lang="en-GB" sz="4000" dirty="0">
                <a:solidFill>
                  <a:schemeClr val="bg1"/>
                </a:solidFill>
              </a:rPr>
              <a:t>Yes (</a:t>
            </a:r>
            <a:r>
              <a:rPr lang="en-GB" sz="4000" b="1" dirty="0">
                <a:solidFill>
                  <a:schemeClr val="bg1"/>
                </a:solidFill>
              </a:rPr>
              <a:t>blue</a:t>
            </a:r>
            <a:r>
              <a:rPr lang="en-GB" sz="4000" dirty="0">
                <a:solidFill>
                  <a:schemeClr val="bg1"/>
                </a:solidFill>
              </a:rPr>
              <a:t>).</a:t>
            </a:r>
          </a:p>
          <a:p>
            <a:pPr marL="1892300" indent="-2349500">
              <a:buNone/>
              <a:tabLst>
                <a:tab pos="2786063" algn="l"/>
              </a:tabLst>
            </a:pPr>
            <a:r>
              <a:rPr lang="en-GB" sz="4000" dirty="0"/>
              <a:t>To play:		</a:t>
            </a:r>
            <a:r>
              <a:rPr lang="en-AU" sz="4000" dirty="0">
                <a:solidFill>
                  <a:srgbClr val="FF0000"/>
                </a:solidFill>
              </a:rPr>
              <a:t> </a:t>
            </a:r>
            <a:r>
              <a:rPr lang="en-AU" sz="4000" dirty="0" err="1">
                <a:solidFill>
                  <a:schemeClr val="bg1"/>
                </a:solidFill>
              </a:rPr>
              <a:t>Red&amp;Yellow</a:t>
            </a:r>
            <a:r>
              <a:rPr lang="en-AU" sz="4000" dirty="0">
                <a:solidFill>
                  <a:schemeClr val="bg1"/>
                </a:solidFill>
              </a:rPr>
              <a:t> can choose to play </a:t>
            </a:r>
            <a:r>
              <a:rPr lang="en-AU" sz="4000" b="1" dirty="0">
                <a:solidFill>
                  <a:schemeClr val="bg1"/>
                </a:solidFill>
              </a:rPr>
              <a:t>red</a:t>
            </a:r>
            <a:r>
              <a:rPr lang="en-AU" sz="4000" dirty="0">
                <a:solidFill>
                  <a:schemeClr val="bg1"/>
                </a:solidFill>
              </a:rPr>
              <a:t> or </a:t>
            </a:r>
            <a:r>
              <a:rPr lang="en-AU" sz="4000" b="1" dirty="0">
                <a:solidFill>
                  <a:schemeClr val="bg1"/>
                </a:solidFill>
              </a:rPr>
              <a:t>yellow.</a:t>
            </a:r>
            <a:endParaRPr lang="en-GB" sz="4000" b="1" dirty="0">
              <a:solidFill>
                <a:schemeClr val="bg1"/>
              </a:solidFill>
            </a:endParaRPr>
          </a:p>
          <a:p>
            <a:pPr marL="1892300" indent="-2349500">
              <a:buNone/>
            </a:pPr>
            <a:endParaRPr lang="en-GB" sz="4000" dirty="0"/>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10.6</a:t>
            </a:r>
          </a:p>
        </p:txBody>
      </p:sp>
      <p:cxnSp>
        <p:nvCxnSpPr>
          <p:cNvPr id="7" name="Straight Arrow Connector 6">
            <a:extLst>
              <a:ext uri="{FF2B5EF4-FFF2-40B4-BE49-F238E27FC236}">
                <a16:creationId xmlns:a16="http://schemas.microsoft.com/office/drawing/2014/main" id="{2CA3A14E-0253-42A7-8163-CD3F95CE0DC3}"/>
              </a:ext>
            </a:extLst>
          </p:cNvPr>
          <p:cNvCxnSpPr>
            <a:cxnSpLocks/>
          </p:cNvCxnSpPr>
          <p:nvPr/>
        </p:nvCxnSpPr>
        <p:spPr>
          <a:xfrm flipV="1">
            <a:off x="10620000" y="4048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1">
            <a:extLst>
              <a:ext uri="{FF2B5EF4-FFF2-40B4-BE49-F238E27FC236}">
                <a16:creationId xmlns:a16="http://schemas.microsoft.com/office/drawing/2014/main" id="{A157D77B-23E8-47FD-94ED-8A266CA20686}"/>
              </a:ext>
            </a:extLst>
          </p:cNvPr>
          <p:cNvPicPr>
            <a:picLocks noChangeAspect="1" noChangeArrowheads="1"/>
          </p:cNvPicPr>
          <p:nvPr/>
        </p:nvPicPr>
        <p:blipFill>
          <a:blip r:embed="rId3" cstate="print"/>
          <a:srcRect/>
          <a:stretch>
            <a:fillRect/>
          </a:stretch>
        </p:blipFill>
        <p:spPr bwMode="auto">
          <a:xfrm>
            <a:off x="9576000" y="3222000"/>
            <a:ext cx="878541" cy="914400"/>
          </a:xfrm>
          <a:prstGeom prst="rect">
            <a:avLst/>
          </a:prstGeom>
          <a:noFill/>
          <a:ln w="9525">
            <a:noFill/>
            <a:miter lim="800000"/>
            <a:headEnd/>
            <a:tailEnd/>
          </a:ln>
        </p:spPr>
      </p:pic>
      <p:cxnSp>
        <p:nvCxnSpPr>
          <p:cNvPr id="10" name="Straight Arrow Connector 9">
            <a:extLst>
              <a:ext uri="{FF2B5EF4-FFF2-40B4-BE49-F238E27FC236}">
                <a16:creationId xmlns:a16="http://schemas.microsoft.com/office/drawing/2014/main" id="{5707782B-2D55-472D-8043-8DBF83F12D2B}"/>
              </a:ext>
            </a:extLst>
          </p:cNvPr>
          <p:cNvCxnSpPr>
            <a:cxnSpLocks/>
          </p:cNvCxnSpPr>
          <p:nvPr/>
        </p:nvCxnSpPr>
        <p:spPr>
          <a:xfrm flipV="1">
            <a:off x="10620000" y="5058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7">
            <a:extLst>
              <a:ext uri="{FF2B5EF4-FFF2-40B4-BE49-F238E27FC236}">
                <a16:creationId xmlns:a16="http://schemas.microsoft.com/office/drawing/2014/main" id="{11FEEE2C-5EB8-4065-A0B9-784050A2D7FA}"/>
              </a:ext>
            </a:extLst>
          </p:cNvPr>
          <p:cNvGrpSpPr/>
          <p:nvPr/>
        </p:nvGrpSpPr>
        <p:grpSpPr>
          <a:xfrm>
            <a:off x="9576000" y="5346000"/>
            <a:ext cx="914400" cy="914400"/>
            <a:chOff x="192156" y="5052391"/>
            <a:chExt cx="914400" cy="914400"/>
          </a:xfrm>
        </p:grpSpPr>
        <p:pic>
          <p:nvPicPr>
            <p:cNvPr id="12" name="Graphic 3" descr="Man">
              <a:extLst>
                <a:ext uri="{FF2B5EF4-FFF2-40B4-BE49-F238E27FC236}">
                  <a16:creationId xmlns:a16="http://schemas.microsoft.com/office/drawing/2014/main" id="{A0239102-AA05-4A7C-9D57-123E3327528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811CC2B8-8E34-4917-9205-0C69DFD30F9D}"/>
                </a:ext>
              </a:extLst>
            </p:cNvPr>
            <p:cNvGrpSpPr/>
            <p:nvPr/>
          </p:nvGrpSpPr>
          <p:grpSpPr>
            <a:xfrm>
              <a:off x="825939" y="5513347"/>
              <a:ext cx="198000" cy="453444"/>
              <a:chOff x="1378226" y="5509591"/>
              <a:chExt cx="198000" cy="453444"/>
            </a:xfrm>
          </p:grpSpPr>
          <p:cxnSp>
            <p:nvCxnSpPr>
              <p:cNvPr id="14" name="Straight Connector 13">
                <a:extLst>
                  <a:ext uri="{FF2B5EF4-FFF2-40B4-BE49-F238E27FC236}">
                    <a16:creationId xmlns:a16="http://schemas.microsoft.com/office/drawing/2014/main" id="{65C15144-19A3-41C1-A930-5DF202288D81}"/>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DB67BFF-08F6-4C25-961E-64732882E70B}"/>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 name="Group 24">
            <a:extLst>
              <a:ext uri="{FF2B5EF4-FFF2-40B4-BE49-F238E27FC236}">
                <a16:creationId xmlns:a16="http://schemas.microsoft.com/office/drawing/2014/main" id="{23DBE7EE-A221-4E72-A508-AF4AB0ABBAA3}"/>
              </a:ext>
            </a:extLst>
          </p:cNvPr>
          <p:cNvGrpSpPr/>
          <p:nvPr/>
        </p:nvGrpSpPr>
        <p:grpSpPr>
          <a:xfrm>
            <a:off x="11070000" y="4536000"/>
            <a:ext cx="196114" cy="697157"/>
            <a:chOff x="3991417" y="3095057"/>
            <a:chExt cx="196114" cy="697157"/>
          </a:xfrm>
        </p:grpSpPr>
        <p:cxnSp>
          <p:nvCxnSpPr>
            <p:cNvPr id="18" name="Straight Connector 17">
              <a:extLst>
                <a:ext uri="{FF2B5EF4-FFF2-40B4-BE49-F238E27FC236}">
                  <a16:creationId xmlns:a16="http://schemas.microsoft.com/office/drawing/2014/main" id="{C65D0EAA-912C-442C-9263-C881E8B4FD2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2BDDFB5-D6B4-46F2-A15B-99AFEC1AD64B}"/>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0FD3BE1-E1CC-4C8A-8371-776B873691A6}"/>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 name="Straight Arrow Connector 20">
            <a:extLst>
              <a:ext uri="{FF2B5EF4-FFF2-40B4-BE49-F238E27FC236}">
                <a16:creationId xmlns:a16="http://schemas.microsoft.com/office/drawing/2014/main" id="{E92D6EB7-E424-454A-AC19-C5771D6731FA}"/>
              </a:ext>
            </a:extLst>
          </p:cNvPr>
          <p:cNvCxnSpPr>
            <a:cxnSpLocks/>
          </p:cNvCxnSpPr>
          <p:nvPr/>
        </p:nvCxnSpPr>
        <p:spPr>
          <a:xfrm flipV="1">
            <a:off x="10620000" y="6066000"/>
            <a:ext cx="1188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1">
            <a:extLst>
              <a:ext uri="{FF2B5EF4-FFF2-40B4-BE49-F238E27FC236}">
                <a16:creationId xmlns:a16="http://schemas.microsoft.com/office/drawing/2014/main" id="{9E3F74C8-29E6-4A62-9460-3BA430F3C06A}"/>
              </a:ext>
            </a:extLst>
          </p:cNvPr>
          <p:cNvPicPr>
            <a:picLocks noChangeAspect="1" noChangeArrowheads="1"/>
          </p:cNvPicPr>
          <p:nvPr/>
        </p:nvPicPr>
        <p:blipFill>
          <a:blip r:embed="rId6" cstate="print"/>
          <a:srcRect/>
          <a:stretch>
            <a:fillRect/>
          </a:stretch>
        </p:blipFill>
        <p:spPr bwMode="auto">
          <a:xfrm>
            <a:off x="9576000" y="4230000"/>
            <a:ext cx="878541" cy="914400"/>
          </a:xfrm>
          <a:prstGeom prst="rect">
            <a:avLst/>
          </a:prstGeom>
          <a:noFill/>
          <a:ln w="9525">
            <a:noFill/>
            <a:miter lim="800000"/>
            <a:headEnd/>
            <a:tailEnd/>
          </a:ln>
        </p:spPr>
      </p:pic>
    </p:spTree>
    <p:extLst>
      <p:ext uri="{BB962C8B-B14F-4D97-AF65-F5344CB8AC3E}">
        <p14:creationId xmlns:p14="http://schemas.microsoft.com/office/powerpoint/2010/main" val="213146611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2890" y="2736507"/>
            <a:ext cx="11146220" cy="1045717"/>
          </a:xfrm>
          <a:noFill/>
        </p:spPr>
        <p:txBody>
          <a:bodyPr>
            <a:noAutofit/>
          </a:bodyPr>
          <a:lstStyle/>
          <a:p>
            <a:pPr marL="0" indent="0">
              <a:spcBef>
                <a:spcPts val="1200"/>
              </a:spcBef>
              <a:buNone/>
            </a:pPr>
            <a:r>
              <a:rPr lang="en-GB" dirty="0">
                <a:solidFill>
                  <a:srgbClr val="3366FF"/>
                </a:solidFill>
              </a:rPr>
              <a:t>There were no valid strokes by the offending side.</a:t>
            </a:r>
          </a:p>
          <a:p>
            <a:pPr marL="0" indent="0">
              <a:spcBef>
                <a:spcPts val="1200"/>
              </a:spcBef>
              <a:buNone/>
            </a:pPr>
            <a:r>
              <a:rPr lang="en-GB" dirty="0">
                <a:solidFill>
                  <a:srgbClr val="3366FF"/>
                </a:solidFill>
              </a:rPr>
              <a:t>Under  the 4</a:t>
            </a:r>
            <a:r>
              <a:rPr lang="en-GB" baseline="30000" dirty="0">
                <a:solidFill>
                  <a:srgbClr val="3366FF"/>
                </a:solidFill>
              </a:rPr>
              <a:t>th</a:t>
            </a:r>
            <a:r>
              <a:rPr lang="en-GB" dirty="0">
                <a:solidFill>
                  <a:srgbClr val="3366FF"/>
                </a:solidFill>
              </a:rPr>
              <a:t> edition Rules, the hoop by </a:t>
            </a:r>
            <a:r>
              <a:rPr lang="en-AU" b="1" dirty="0"/>
              <a:t>black </a:t>
            </a:r>
            <a:r>
              <a:rPr lang="en-GB" dirty="0">
                <a:solidFill>
                  <a:srgbClr val="3366FF"/>
                </a:solidFill>
              </a:rPr>
              <a:t>would stand!</a:t>
            </a:r>
            <a:endParaRPr lang="en-AU" dirty="0">
              <a:solidFill>
                <a:srgbClr val="3366FF"/>
              </a:solidFill>
            </a:endParaRP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200" y="4121493"/>
            <a:ext cx="11063068" cy="246218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25600" indent="-2082800">
              <a:buNone/>
            </a:pPr>
            <a:r>
              <a:rPr lang="en-AU" sz="4000" dirty="0"/>
              <a:t>Remedy: </a:t>
            </a:r>
            <a:r>
              <a:rPr lang="en-AU" sz="4000" dirty="0" err="1">
                <a:solidFill>
                  <a:srgbClr val="FF0000"/>
                </a:solidFill>
              </a:rPr>
              <a:t>Red&amp;Yellow</a:t>
            </a:r>
            <a:r>
              <a:rPr lang="en-AU" sz="4000" dirty="0">
                <a:solidFill>
                  <a:srgbClr val="FF0000"/>
                </a:solidFill>
              </a:rPr>
              <a:t> </a:t>
            </a:r>
            <a:r>
              <a:rPr lang="en-AU" sz="4000" dirty="0"/>
              <a:t>can choose to leave the balls moved by </a:t>
            </a:r>
            <a:r>
              <a:rPr lang="en-AU" sz="4000" b="1" dirty="0"/>
              <a:t>black</a:t>
            </a:r>
            <a:r>
              <a:rPr lang="en-AU" sz="4000" dirty="0"/>
              <a:t>’s stroke </a:t>
            </a:r>
            <a:r>
              <a:rPr lang="en-GB" sz="4000" dirty="0"/>
              <a:t>where they stopped or have them replaced where they were before </a:t>
            </a:r>
            <a:r>
              <a:rPr lang="en-GB" sz="4000" b="1" dirty="0"/>
              <a:t>black</a:t>
            </a:r>
            <a:r>
              <a:rPr lang="en-GB" sz="4000" dirty="0"/>
              <a:t>’s stroke</a:t>
            </a:r>
            <a:r>
              <a:rPr lang="en-AU" sz="4000" dirty="0"/>
              <a:t>.</a:t>
            </a:r>
            <a:endParaRPr lang="en-GB" sz="4000" dirty="0"/>
          </a:p>
          <a:p>
            <a:pPr marL="1892300" indent="-2349500">
              <a:buNone/>
              <a:tabLst>
                <a:tab pos="2786063" algn="l"/>
              </a:tabLst>
            </a:pPr>
            <a:r>
              <a:rPr lang="en-GB" sz="4000" dirty="0"/>
              <a:t>Hoop scored?:	No (</a:t>
            </a:r>
            <a:r>
              <a:rPr lang="en-AU" sz="4000" b="1" dirty="0"/>
              <a:t>black</a:t>
            </a:r>
            <a:r>
              <a:rPr lang="en-GB" sz="4000" dirty="0"/>
              <a:t>).</a:t>
            </a:r>
          </a:p>
          <a:p>
            <a:pPr marL="1892300" indent="-2349500">
              <a:buNone/>
              <a:tabLst>
                <a:tab pos="2786063" algn="l"/>
              </a:tabLst>
            </a:pPr>
            <a:r>
              <a:rPr lang="en-GB" sz="4000" dirty="0"/>
              <a:t>To play:		</a:t>
            </a:r>
            <a:r>
              <a:rPr lang="en-AU" sz="4000" dirty="0">
                <a:solidFill>
                  <a:srgbClr val="FF0000"/>
                </a:solidFill>
              </a:rPr>
              <a:t> </a:t>
            </a:r>
            <a:r>
              <a:rPr lang="en-AU" sz="4000" dirty="0" err="1">
                <a:solidFill>
                  <a:srgbClr val="FF0000"/>
                </a:solidFill>
              </a:rPr>
              <a:t>Red&amp;Yellow</a:t>
            </a:r>
            <a:r>
              <a:rPr lang="en-AU" sz="4000" dirty="0">
                <a:solidFill>
                  <a:srgbClr val="FF0000"/>
                </a:solidFill>
              </a:rPr>
              <a:t> </a:t>
            </a:r>
            <a:r>
              <a:rPr lang="en-AU" sz="4000" dirty="0"/>
              <a:t>can choose to play </a:t>
            </a:r>
            <a:r>
              <a:rPr lang="en-AU" sz="4000" b="1" dirty="0">
                <a:solidFill>
                  <a:srgbClr val="FF0000"/>
                </a:solidFill>
              </a:rPr>
              <a:t>red</a:t>
            </a:r>
            <a:r>
              <a:rPr lang="en-AU" sz="4000" dirty="0"/>
              <a:t> or </a:t>
            </a:r>
            <a:r>
              <a:rPr lang="en-AU" sz="4000" b="1" dirty="0">
                <a:solidFill>
                  <a:srgbClr val="D2A000"/>
                </a:solidFill>
              </a:rPr>
              <a:t>yellow</a:t>
            </a:r>
            <a:r>
              <a:rPr lang="en-AU" sz="4000" dirty="0"/>
              <a:t>.</a:t>
            </a:r>
            <a:endParaRPr lang="en-GB" sz="4000" dirty="0"/>
          </a:p>
          <a:p>
            <a:pPr marL="1892300" indent="-2349500">
              <a:buNone/>
            </a:pPr>
            <a:endParaRPr lang="en-GB" sz="4000" dirty="0"/>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rgbClr val="A27B00"/>
                </a:solidFill>
                <a:latin typeface="Times New Roman" pitchFamily="18" charset="0"/>
                <a:cs typeface="Times New Roman" pitchFamily="18" charset="0"/>
              </a:rPr>
              <a:t>Rule 10.6</a:t>
            </a:r>
          </a:p>
        </p:txBody>
      </p:sp>
      <p:sp>
        <p:nvSpPr>
          <p:cNvPr id="7" name="Content Placeholder 2">
            <a:extLst>
              <a:ext uri="{FF2B5EF4-FFF2-40B4-BE49-F238E27FC236}">
                <a16:creationId xmlns:a16="http://schemas.microsoft.com/office/drawing/2014/main" id="{BEB59C4D-612C-49C1-827F-3D4441AC7FFD}"/>
              </a:ext>
            </a:extLst>
          </p:cNvPr>
          <p:cNvSpPr txBox="1">
            <a:spLocks/>
          </p:cNvSpPr>
          <p:nvPr/>
        </p:nvSpPr>
        <p:spPr>
          <a:xfrm>
            <a:off x="120748" y="24961"/>
            <a:ext cx="3613052"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13</a:t>
            </a:r>
            <a:endParaRPr lang="en-GB" dirty="0"/>
          </a:p>
        </p:txBody>
      </p:sp>
      <p:sp>
        <p:nvSpPr>
          <p:cNvPr id="9" name="Content Placeholder 2">
            <a:extLst>
              <a:ext uri="{FF2B5EF4-FFF2-40B4-BE49-F238E27FC236}">
                <a16:creationId xmlns:a16="http://schemas.microsoft.com/office/drawing/2014/main" id="{9CFDC4DC-BF79-489B-BF4F-977365DA7895}"/>
              </a:ext>
            </a:extLst>
          </p:cNvPr>
          <p:cNvSpPr txBox="1">
            <a:spLocks/>
          </p:cNvSpPr>
          <p:nvPr/>
        </p:nvSpPr>
        <p:spPr>
          <a:xfrm>
            <a:off x="672662" y="854087"/>
            <a:ext cx="11146220" cy="1757795"/>
          </a:xfrm>
          <a:prstGeom prst="rect">
            <a:avLst/>
          </a:prstGeom>
          <a:solidFill>
            <a:schemeClr val="bg1">
              <a:lumMod val="8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doubles.</a:t>
            </a:r>
            <a:br>
              <a:rPr lang="en-AU" sz="4000" dirty="0"/>
            </a:br>
            <a:r>
              <a:rPr lang="en-AU" sz="4000" dirty="0"/>
              <a:t>The owner of </a:t>
            </a:r>
            <a:r>
              <a:rPr lang="en-AU" sz="4000" b="1" dirty="0"/>
              <a:t>black </a:t>
            </a:r>
            <a:r>
              <a:rPr lang="en-AU" sz="4000" dirty="0"/>
              <a:t>runs the hoop with </a:t>
            </a:r>
            <a:r>
              <a:rPr lang="en-AU" sz="4000" b="1" dirty="0"/>
              <a:t>black</a:t>
            </a:r>
            <a:r>
              <a:rPr lang="en-AU" sz="4000" dirty="0"/>
              <a:t>, and</a:t>
            </a:r>
            <a:br>
              <a:rPr lang="en-AU" sz="4000" dirty="0"/>
            </a:br>
            <a:r>
              <a:rPr lang="en-AU" sz="4000" dirty="0"/>
              <a:t>the owner of </a:t>
            </a:r>
            <a:r>
              <a:rPr lang="en-GB" sz="4000" b="1" dirty="0">
                <a:solidFill>
                  <a:srgbClr val="0000FF"/>
                </a:solidFill>
              </a:rPr>
              <a:t>blue</a:t>
            </a:r>
            <a:r>
              <a:rPr lang="en-AU" sz="4000" dirty="0"/>
              <a:t> plays </a:t>
            </a:r>
            <a:r>
              <a:rPr lang="en-GB" sz="4000" b="1" dirty="0">
                <a:solidFill>
                  <a:srgbClr val="0000FF"/>
                </a:solidFill>
              </a:rPr>
              <a:t>blue</a:t>
            </a:r>
            <a:r>
              <a:rPr lang="en-AU" sz="4000" dirty="0"/>
              <a:t>. Play is forestalled.</a:t>
            </a:r>
          </a:p>
        </p:txBody>
      </p:sp>
    </p:spTree>
    <p:extLst>
      <p:ext uri="{BB962C8B-B14F-4D97-AF65-F5344CB8AC3E}">
        <p14:creationId xmlns:p14="http://schemas.microsoft.com/office/powerpoint/2010/main" val="23882620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1"/>
            <a:ext cx="3960000"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13A</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0262" y="701687"/>
            <a:ext cx="11146220" cy="3404039"/>
          </a:xfrm>
          <a:noFill/>
        </p:spPr>
        <p:txBody>
          <a:bodyPr>
            <a:noAutofit/>
          </a:bodyPr>
          <a:lstStyle/>
          <a:p>
            <a:pPr marL="0" inden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singles.</a:t>
            </a:r>
            <a:br>
              <a:rPr lang="en-AU" sz="4000" dirty="0"/>
            </a:br>
            <a:r>
              <a:rPr lang="en-AU" sz="4000" dirty="0"/>
              <a:t>The owner of </a:t>
            </a:r>
            <a:r>
              <a:rPr lang="en-GB" sz="4000" b="1" dirty="0">
                <a:solidFill>
                  <a:srgbClr val="0000FF"/>
                </a:solidFill>
              </a:rPr>
              <a:t>blue</a:t>
            </a:r>
            <a:r>
              <a:rPr lang="en-AU" sz="4000" b="1" dirty="0"/>
              <a:t> </a:t>
            </a:r>
            <a:r>
              <a:rPr lang="en-AU" sz="4000" dirty="0"/>
              <a:t>clears the </a:t>
            </a:r>
            <a:r>
              <a:rPr lang="en-AU" sz="4000" b="1" dirty="0">
                <a:solidFill>
                  <a:srgbClr val="FF0000"/>
                </a:solidFill>
              </a:rPr>
              <a:t>red</a:t>
            </a:r>
            <a:r>
              <a:rPr lang="en-AU" sz="4000" dirty="0"/>
              <a:t> ball with </a:t>
            </a:r>
            <a:r>
              <a:rPr lang="en-GB" sz="4000" b="1" dirty="0">
                <a:solidFill>
                  <a:srgbClr val="0000FF"/>
                </a:solidFill>
              </a:rPr>
              <a:t>blue. </a:t>
            </a:r>
            <a:r>
              <a:rPr lang="en-AU" sz="4000" dirty="0"/>
              <a:t>After a distraction due to interference, the owner of </a:t>
            </a:r>
            <a:r>
              <a:rPr lang="en-AU" sz="4000" b="1" dirty="0"/>
              <a:t>black</a:t>
            </a:r>
            <a:r>
              <a:rPr lang="en-AU" sz="4000" dirty="0"/>
              <a:t> ran the hoop with </a:t>
            </a:r>
            <a:r>
              <a:rPr lang="en-AU" sz="4000" b="1" dirty="0"/>
              <a:t>black</a:t>
            </a:r>
            <a:r>
              <a:rPr lang="en-AU" sz="4000" dirty="0"/>
              <a:t>. He had forgotten that </a:t>
            </a:r>
            <a:r>
              <a:rPr lang="en-AU" sz="4000" b="1" dirty="0">
                <a:solidFill>
                  <a:srgbClr val="FF0000"/>
                </a:solidFill>
              </a:rPr>
              <a:t>red</a:t>
            </a:r>
            <a:r>
              <a:rPr lang="en-AU" sz="4000" dirty="0"/>
              <a:t> (which was far away) had not played yet.</a:t>
            </a:r>
            <a:br>
              <a:rPr lang="en-AU" sz="4000" dirty="0"/>
            </a:br>
            <a:r>
              <a:rPr lang="en-AU" sz="4000" dirty="0"/>
              <a:t>Play is forestalled.</a:t>
            </a:r>
          </a:p>
          <a:p>
            <a:pPr marL="0" indent="0">
              <a:spcBef>
                <a:spcPts val="1200"/>
              </a:spcBef>
              <a:buNone/>
            </a:pPr>
            <a:r>
              <a:rPr lang="en-GB" dirty="0">
                <a:solidFill>
                  <a:schemeClr val="bg1"/>
                </a:solidFill>
              </a:rPr>
              <a:t>The last stroke valid stroke by the offending side was </a:t>
            </a:r>
            <a:r>
              <a:rPr lang="en-GB" b="1" dirty="0">
                <a:solidFill>
                  <a:schemeClr val="bg1"/>
                </a:solidFill>
              </a:rPr>
              <a:t>blue </a:t>
            </a:r>
            <a:r>
              <a:rPr lang="en-GB" dirty="0">
                <a:solidFill>
                  <a:schemeClr val="bg1"/>
                </a:solidFill>
              </a:rPr>
              <a:t>playing</a:t>
            </a:r>
            <a:r>
              <a:rPr lang="en-GB" b="1" dirty="0">
                <a:solidFill>
                  <a:schemeClr val="bg1"/>
                </a:solidFill>
              </a:rPr>
              <a:t> blue</a:t>
            </a:r>
            <a:r>
              <a:rPr lang="en-GB" dirty="0">
                <a:solidFill>
                  <a:schemeClr val="bg1"/>
                </a:solidFill>
              </a:rPr>
              <a:t>.</a:t>
            </a:r>
            <a:endParaRPr lang="en-AU" sz="4000" dirty="0">
              <a:solidFill>
                <a:schemeClr val="bg1"/>
              </a:solidFill>
            </a:endParaRPr>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10.6</a:t>
            </a:r>
          </a:p>
        </p:txBody>
      </p:sp>
      <p:cxnSp>
        <p:nvCxnSpPr>
          <p:cNvPr id="7" name="Straight Arrow Connector 6">
            <a:extLst>
              <a:ext uri="{FF2B5EF4-FFF2-40B4-BE49-F238E27FC236}">
                <a16:creationId xmlns:a16="http://schemas.microsoft.com/office/drawing/2014/main" id="{2CA3A14E-0253-42A7-8163-CD3F95CE0DC3}"/>
              </a:ext>
            </a:extLst>
          </p:cNvPr>
          <p:cNvCxnSpPr>
            <a:cxnSpLocks/>
          </p:cNvCxnSpPr>
          <p:nvPr/>
        </p:nvCxnSpPr>
        <p:spPr>
          <a:xfrm flipV="1">
            <a:off x="10044000" y="4048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1">
            <a:extLst>
              <a:ext uri="{FF2B5EF4-FFF2-40B4-BE49-F238E27FC236}">
                <a16:creationId xmlns:a16="http://schemas.microsoft.com/office/drawing/2014/main" id="{A157D77B-23E8-47FD-94ED-8A266CA20686}"/>
              </a:ext>
            </a:extLst>
          </p:cNvPr>
          <p:cNvPicPr>
            <a:picLocks noChangeAspect="1" noChangeArrowheads="1"/>
          </p:cNvPicPr>
          <p:nvPr/>
        </p:nvPicPr>
        <p:blipFill>
          <a:blip r:embed="rId3" cstate="print"/>
          <a:srcRect/>
          <a:stretch>
            <a:fillRect/>
          </a:stretch>
        </p:blipFill>
        <p:spPr bwMode="auto">
          <a:xfrm>
            <a:off x="9000000" y="3222000"/>
            <a:ext cx="878541" cy="914400"/>
          </a:xfrm>
          <a:prstGeom prst="rect">
            <a:avLst/>
          </a:prstGeom>
          <a:noFill/>
          <a:ln w="9525">
            <a:noFill/>
            <a:miter lim="800000"/>
            <a:headEnd/>
            <a:tailEnd/>
          </a:ln>
        </p:spPr>
      </p:pic>
      <p:grpSp>
        <p:nvGrpSpPr>
          <p:cNvPr id="2" name="Group 7">
            <a:extLst>
              <a:ext uri="{FF2B5EF4-FFF2-40B4-BE49-F238E27FC236}">
                <a16:creationId xmlns:a16="http://schemas.microsoft.com/office/drawing/2014/main" id="{11FEEE2C-5EB8-4065-A0B9-784050A2D7FA}"/>
              </a:ext>
            </a:extLst>
          </p:cNvPr>
          <p:cNvGrpSpPr/>
          <p:nvPr/>
        </p:nvGrpSpPr>
        <p:grpSpPr>
          <a:xfrm>
            <a:off x="9000000" y="4230000"/>
            <a:ext cx="914400" cy="914400"/>
            <a:chOff x="192156" y="5052391"/>
            <a:chExt cx="914400" cy="914400"/>
          </a:xfrm>
        </p:grpSpPr>
        <p:pic>
          <p:nvPicPr>
            <p:cNvPr id="12" name="Graphic 3" descr="Man">
              <a:extLst>
                <a:ext uri="{FF2B5EF4-FFF2-40B4-BE49-F238E27FC236}">
                  <a16:creationId xmlns:a16="http://schemas.microsoft.com/office/drawing/2014/main" id="{A0239102-AA05-4A7C-9D57-123E3327528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811CC2B8-8E34-4917-9205-0C69DFD30F9D}"/>
                </a:ext>
              </a:extLst>
            </p:cNvPr>
            <p:cNvGrpSpPr/>
            <p:nvPr/>
          </p:nvGrpSpPr>
          <p:grpSpPr>
            <a:xfrm>
              <a:off x="825939" y="5513347"/>
              <a:ext cx="198000" cy="453444"/>
              <a:chOff x="1378226" y="5509591"/>
              <a:chExt cx="198000" cy="453444"/>
            </a:xfrm>
          </p:grpSpPr>
          <p:cxnSp>
            <p:nvCxnSpPr>
              <p:cNvPr id="14" name="Straight Connector 13">
                <a:extLst>
                  <a:ext uri="{FF2B5EF4-FFF2-40B4-BE49-F238E27FC236}">
                    <a16:creationId xmlns:a16="http://schemas.microsoft.com/office/drawing/2014/main" id="{65C15144-19A3-41C1-A930-5DF202288D81}"/>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DB67BFF-08F6-4C25-961E-64732882E70B}"/>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1" name="Straight Arrow Connector 20">
            <a:extLst>
              <a:ext uri="{FF2B5EF4-FFF2-40B4-BE49-F238E27FC236}">
                <a16:creationId xmlns:a16="http://schemas.microsoft.com/office/drawing/2014/main" id="{E92D6EB7-E424-454A-AC19-C5771D6731FA}"/>
              </a:ext>
            </a:extLst>
          </p:cNvPr>
          <p:cNvCxnSpPr>
            <a:cxnSpLocks/>
          </p:cNvCxnSpPr>
          <p:nvPr/>
        </p:nvCxnSpPr>
        <p:spPr>
          <a:xfrm flipV="1">
            <a:off x="10044000" y="4950000"/>
            <a:ext cx="540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6" name="Group 15">
            <a:extLst>
              <a:ext uri="{FF2B5EF4-FFF2-40B4-BE49-F238E27FC236}">
                <a16:creationId xmlns:a16="http://schemas.microsoft.com/office/drawing/2014/main" id="{C501F9E9-AB98-4B6B-BC1F-6A6B2FFA9D7A}"/>
              </a:ext>
            </a:extLst>
          </p:cNvPr>
          <p:cNvGrpSpPr/>
          <p:nvPr/>
        </p:nvGrpSpPr>
        <p:grpSpPr>
          <a:xfrm>
            <a:off x="9000000" y="5346000"/>
            <a:ext cx="2266114" cy="1003157"/>
            <a:chOff x="9000000" y="4230000"/>
            <a:chExt cx="2266114" cy="1003157"/>
          </a:xfrm>
        </p:grpSpPr>
        <p:grpSp>
          <p:nvGrpSpPr>
            <p:cNvPr id="11" name="Group 24">
              <a:extLst>
                <a:ext uri="{FF2B5EF4-FFF2-40B4-BE49-F238E27FC236}">
                  <a16:creationId xmlns:a16="http://schemas.microsoft.com/office/drawing/2014/main" id="{23DBE7EE-A221-4E72-A508-AF4AB0ABBAA3}"/>
                </a:ext>
              </a:extLst>
            </p:cNvPr>
            <p:cNvGrpSpPr/>
            <p:nvPr/>
          </p:nvGrpSpPr>
          <p:grpSpPr>
            <a:xfrm>
              <a:off x="11070000" y="4536000"/>
              <a:ext cx="196114" cy="697157"/>
              <a:chOff x="3991417" y="3095057"/>
              <a:chExt cx="196114" cy="697157"/>
            </a:xfrm>
          </p:grpSpPr>
          <p:cxnSp>
            <p:nvCxnSpPr>
              <p:cNvPr id="18" name="Straight Connector 17">
                <a:extLst>
                  <a:ext uri="{FF2B5EF4-FFF2-40B4-BE49-F238E27FC236}">
                    <a16:creationId xmlns:a16="http://schemas.microsoft.com/office/drawing/2014/main" id="{C65D0EAA-912C-442C-9263-C881E8B4FD2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2BDDFB5-D6B4-46F2-A15B-99AFEC1AD64B}"/>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0FD3BE1-E1CC-4C8A-8371-776B873691A6}"/>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a:extLst>
                <a:ext uri="{FF2B5EF4-FFF2-40B4-BE49-F238E27FC236}">
                  <a16:creationId xmlns:a16="http://schemas.microsoft.com/office/drawing/2014/main" id="{5707782B-2D55-472D-8043-8DBF83F12D2B}"/>
                </a:ext>
              </a:extLst>
            </p:cNvPr>
            <p:cNvCxnSpPr>
              <a:cxnSpLocks/>
            </p:cNvCxnSpPr>
            <p:nvPr/>
          </p:nvCxnSpPr>
          <p:spPr>
            <a:xfrm flipV="1">
              <a:off x="10044000" y="5058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1">
              <a:extLst>
                <a:ext uri="{FF2B5EF4-FFF2-40B4-BE49-F238E27FC236}">
                  <a16:creationId xmlns:a16="http://schemas.microsoft.com/office/drawing/2014/main" id="{9E3F74C8-29E6-4A62-9460-3BA430F3C06A}"/>
                </a:ext>
              </a:extLst>
            </p:cNvPr>
            <p:cNvPicPr>
              <a:picLocks noChangeAspect="1" noChangeArrowheads="1"/>
            </p:cNvPicPr>
            <p:nvPr/>
          </p:nvPicPr>
          <p:blipFill>
            <a:blip r:embed="rId6" cstate="print"/>
            <a:srcRect/>
            <a:stretch>
              <a:fillRect/>
            </a:stretch>
          </p:blipFill>
          <p:spPr bwMode="auto">
            <a:xfrm>
              <a:off x="9000000" y="4230000"/>
              <a:ext cx="878541" cy="914400"/>
            </a:xfrm>
            <a:prstGeom prst="rect">
              <a:avLst/>
            </a:prstGeom>
            <a:noFill/>
            <a:ln w="9525">
              <a:noFill/>
              <a:miter lim="800000"/>
              <a:headEnd/>
              <a:tailEnd/>
            </a:ln>
          </p:spPr>
        </p:pic>
      </p:grpSp>
      <p:sp>
        <p:nvSpPr>
          <p:cNvPr id="23" name="Oval 22">
            <a:extLst>
              <a:ext uri="{FF2B5EF4-FFF2-40B4-BE49-F238E27FC236}">
                <a16:creationId xmlns:a16="http://schemas.microsoft.com/office/drawing/2014/main" id="{728C5A9C-4212-4552-9FE0-44502E1F74A8}"/>
              </a:ext>
            </a:extLst>
          </p:cNvPr>
          <p:cNvSpPr>
            <a:spLocks noChangeAspect="1"/>
          </p:cNvSpPr>
          <p:nvPr/>
        </p:nvSpPr>
        <p:spPr>
          <a:xfrm>
            <a:off x="10713600" y="4824000"/>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FB8BC46C-9B40-46B8-87DD-365C2EE898E4}"/>
              </a:ext>
            </a:extLst>
          </p:cNvPr>
          <p:cNvCxnSpPr>
            <a:cxnSpLocks/>
          </p:cNvCxnSpPr>
          <p:nvPr/>
        </p:nvCxnSpPr>
        <p:spPr>
          <a:xfrm flipV="1">
            <a:off x="10962000" y="4928134"/>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E17190D6-6018-462C-A1CC-81CEDDAE0A32}"/>
              </a:ext>
            </a:extLst>
          </p:cNvPr>
          <p:cNvSpPr txBox="1">
            <a:spLocks/>
          </p:cNvSpPr>
          <p:nvPr/>
        </p:nvSpPr>
        <p:spPr>
          <a:xfrm>
            <a:off x="838200" y="4951829"/>
            <a:ext cx="10515600" cy="1707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Wrong ball play: Full penalty</a:t>
            </a:r>
            <a:endParaRPr lang="en-GB" sz="4000" dirty="0">
              <a:solidFill>
                <a:srgbClr val="FF0000"/>
              </a:solidFill>
            </a:endParaRPr>
          </a:p>
          <a:p>
            <a:pPr marL="0" indent="0">
              <a:buNone/>
            </a:pPr>
            <a:r>
              <a:rPr lang="en-AU" sz="4000" dirty="0"/>
              <a:t>New rule:</a:t>
            </a:r>
            <a:endParaRPr lang="en-GB" dirty="0"/>
          </a:p>
        </p:txBody>
      </p:sp>
    </p:spTree>
    <p:extLst>
      <p:ext uri="{BB962C8B-B14F-4D97-AF65-F5344CB8AC3E}">
        <p14:creationId xmlns:p14="http://schemas.microsoft.com/office/powerpoint/2010/main" val="2600432660"/>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1"/>
            <a:ext cx="3960000"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13A</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0262" y="701687"/>
            <a:ext cx="11146220" cy="3404039"/>
          </a:xfrm>
          <a:solidFill>
            <a:schemeClr val="bg1">
              <a:lumMod val="85000"/>
            </a:schemeClr>
          </a:solidFill>
        </p:spPr>
        <p:txBody>
          <a:bodyPr>
            <a:noAutofit/>
          </a:bodyPr>
          <a:lstStyle/>
          <a:p>
            <a:pPr marL="0" inden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singles.</a:t>
            </a:r>
            <a:br>
              <a:rPr lang="en-AU" sz="4000" dirty="0"/>
            </a:br>
            <a:r>
              <a:rPr lang="en-AU" sz="4000" dirty="0"/>
              <a:t>The owner of </a:t>
            </a:r>
            <a:r>
              <a:rPr lang="en-GB" sz="4000" b="1" dirty="0">
                <a:solidFill>
                  <a:srgbClr val="0000FF"/>
                </a:solidFill>
              </a:rPr>
              <a:t>blue</a:t>
            </a:r>
            <a:r>
              <a:rPr lang="en-AU" sz="4000" b="1" dirty="0"/>
              <a:t> </a:t>
            </a:r>
            <a:r>
              <a:rPr lang="en-AU" sz="4000" dirty="0"/>
              <a:t>clears the </a:t>
            </a:r>
            <a:r>
              <a:rPr lang="en-AU" sz="4000" b="1" dirty="0">
                <a:solidFill>
                  <a:srgbClr val="FF0000"/>
                </a:solidFill>
              </a:rPr>
              <a:t>red</a:t>
            </a:r>
            <a:r>
              <a:rPr lang="en-AU" sz="4000" dirty="0"/>
              <a:t> ball with </a:t>
            </a:r>
            <a:r>
              <a:rPr lang="en-GB" sz="4000" b="1" dirty="0">
                <a:solidFill>
                  <a:srgbClr val="0000FF"/>
                </a:solidFill>
              </a:rPr>
              <a:t>blue. </a:t>
            </a:r>
            <a:r>
              <a:rPr lang="en-AU" sz="4000" dirty="0"/>
              <a:t>After a distraction due to interference, the owner of </a:t>
            </a:r>
            <a:r>
              <a:rPr lang="en-AU" sz="4000" b="1" dirty="0"/>
              <a:t>black</a:t>
            </a:r>
            <a:r>
              <a:rPr lang="en-AU" sz="4000" dirty="0"/>
              <a:t> ran the hoop with </a:t>
            </a:r>
            <a:r>
              <a:rPr lang="en-AU" sz="4000" b="1" dirty="0"/>
              <a:t>black</a:t>
            </a:r>
            <a:r>
              <a:rPr lang="en-AU" sz="4000" dirty="0"/>
              <a:t>. He had forgotten that </a:t>
            </a:r>
            <a:r>
              <a:rPr lang="en-AU" sz="4000" b="1" dirty="0">
                <a:solidFill>
                  <a:srgbClr val="FF0000"/>
                </a:solidFill>
              </a:rPr>
              <a:t>red</a:t>
            </a:r>
            <a:r>
              <a:rPr lang="en-AU" sz="4000" dirty="0"/>
              <a:t> (which was far away) had not played yet.</a:t>
            </a:r>
            <a:br>
              <a:rPr lang="en-AU" sz="4000" dirty="0"/>
            </a:br>
            <a:r>
              <a:rPr lang="en-AU" sz="4000" dirty="0"/>
              <a:t>Play is forestalled.</a:t>
            </a:r>
          </a:p>
          <a:p>
            <a:pPr marL="0" indent="0">
              <a:spcBef>
                <a:spcPts val="1200"/>
              </a:spcBef>
              <a:buNone/>
            </a:pPr>
            <a:r>
              <a:rPr lang="en-GB" dirty="0">
                <a:solidFill>
                  <a:schemeClr val="bg1"/>
                </a:solidFill>
              </a:rPr>
              <a:t>The last stroke valid stroke by the offending side was </a:t>
            </a:r>
            <a:r>
              <a:rPr lang="en-GB" b="1" dirty="0">
                <a:solidFill>
                  <a:schemeClr val="bg1"/>
                </a:solidFill>
              </a:rPr>
              <a:t>blue </a:t>
            </a:r>
            <a:r>
              <a:rPr lang="en-GB" dirty="0">
                <a:solidFill>
                  <a:schemeClr val="bg1"/>
                </a:solidFill>
              </a:rPr>
              <a:t>playing</a:t>
            </a:r>
            <a:r>
              <a:rPr lang="en-GB" b="1" dirty="0">
                <a:solidFill>
                  <a:schemeClr val="bg1"/>
                </a:solidFill>
              </a:rPr>
              <a:t> blue</a:t>
            </a:r>
            <a:r>
              <a:rPr lang="en-GB" dirty="0">
                <a:solidFill>
                  <a:schemeClr val="bg1"/>
                </a:solidFill>
              </a:rPr>
              <a:t>.</a:t>
            </a:r>
            <a:endParaRPr lang="en-AU" sz="4000" dirty="0">
              <a:solidFill>
                <a:schemeClr val="bg1"/>
              </a:solidFill>
            </a:endParaRPr>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rgbClr val="A27B00"/>
                </a:solidFill>
                <a:latin typeface="Times New Roman" pitchFamily="18" charset="0"/>
                <a:cs typeface="Times New Roman" pitchFamily="18" charset="0"/>
              </a:rPr>
              <a:t>Rule 10.6</a:t>
            </a:r>
            <a:endParaRPr lang="en-US" sz="4000" b="1" dirty="0">
              <a:solidFill>
                <a:schemeClr val="bg1"/>
              </a:solidFill>
              <a:latin typeface="Times New Roman" pitchFamily="18" charset="0"/>
              <a:cs typeface="Times New Roman" pitchFamily="18" charset="0"/>
            </a:endParaRPr>
          </a:p>
        </p:txBody>
      </p:sp>
      <p:cxnSp>
        <p:nvCxnSpPr>
          <p:cNvPr id="7" name="Straight Arrow Connector 6">
            <a:extLst>
              <a:ext uri="{FF2B5EF4-FFF2-40B4-BE49-F238E27FC236}">
                <a16:creationId xmlns:a16="http://schemas.microsoft.com/office/drawing/2014/main" id="{2CA3A14E-0253-42A7-8163-CD3F95CE0DC3}"/>
              </a:ext>
            </a:extLst>
          </p:cNvPr>
          <p:cNvCxnSpPr>
            <a:cxnSpLocks/>
          </p:cNvCxnSpPr>
          <p:nvPr/>
        </p:nvCxnSpPr>
        <p:spPr>
          <a:xfrm flipV="1">
            <a:off x="10044000" y="4048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7">
            <a:extLst>
              <a:ext uri="{FF2B5EF4-FFF2-40B4-BE49-F238E27FC236}">
                <a16:creationId xmlns:a16="http://schemas.microsoft.com/office/drawing/2014/main" id="{11FEEE2C-5EB8-4065-A0B9-784050A2D7FA}"/>
              </a:ext>
            </a:extLst>
          </p:cNvPr>
          <p:cNvGrpSpPr/>
          <p:nvPr/>
        </p:nvGrpSpPr>
        <p:grpSpPr>
          <a:xfrm>
            <a:off x="9000000" y="4230000"/>
            <a:ext cx="914400" cy="914400"/>
            <a:chOff x="192156" y="5052391"/>
            <a:chExt cx="914400" cy="914400"/>
          </a:xfrm>
        </p:grpSpPr>
        <p:pic>
          <p:nvPicPr>
            <p:cNvPr id="12" name="Graphic 3" descr="Man">
              <a:extLst>
                <a:ext uri="{FF2B5EF4-FFF2-40B4-BE49-F238E27FC236}">
                  <a16:creationId xmlns:a16="http://schemas.microsoft.com/office/drawing/2014/main" id="{A0239102-AA05-4A7C-9D57-123E3327528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4" name="Group 8">
              <a:extLst>
                <a:ext uri="{FF2B5EF4-FFF2-40B4-BE49-F238E27FC236}">
                  <a16:creationId xmlns:a16="http://schemas.microsoft.com/office/drawing/2014/main" id="{811CC2B8-8E34-4917-9205-0C69DFD30F9D}"/>
                </a:ext>
              </a:extLst>
            </p:cNvPr>
            <p:cNvGrpSpPr/>
            <p:nvPr/>
          </p:nvGrpSpPr>
          <p:grpSpPr>
            <a:xfrm>
              <a:off x="825939" y="5513347"/>
              <a:ext cx="198000" cy="453444"/>
              <a:chOff x="1378226" y="5509591"/>
              <a:chExt cx="198000" cy="453444"/>
            </a:xfrm>
          </p:grpSpPr>
          <p:cxnSp>
            <p:nvCxnSpPr>
              <p:cNvPr id="14" name="Straight Connector 13">
                <a:extLst>
                  <a:ext uri="{FF2B5EF4-FFF2-40B4-BE49-F238E27FC236}">
                    <a16:creationId xmlns:a16="http://schemas.microsoft.com/office/drawing/2014/main" id="{65C15144-19A3-41C1-A930-5DF202288D81}"/>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DB67BFF-08F6-4C25-961E-64732882E70B}"/>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1" name="Straight Arrow Connector 20">
            <a:extLst>
              <a:ext uri="{FF2B5EF4-FFF2-40B4-BE49-F238E27FC236}">
                <a16:creationId xmlns:a16="http://schemas.microsoft.com/office/drawing/2014/main" id="{E92D6EB7-E424-454A-AC19-C5771D6731FA}"/>
              </a:ext>
            </a:extLst>
          </p:cNvPr>
          <p:cNvCxnSpPr>
            <a:cxnSpLocks/>
          </p:cNvCxnSpPr>
          <p:nvPr/>
        </p:nvCxnSpPr>
        <p:spPr>
          <a:xfrm flipV="1">
            <a:off x="10044000" y="4950000"/>
            <a:ext cx="540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6" name="Group 15">
            <a:extLst>
              <a:ext uri="{FF2B5EF4-FFF2-40B4-BE49-F238E27FC236}">
                <a16:creationId xmlns:a16="http://schemas.microsoft.com/office/drawing/2014/main" id="{C501F9E9-AB98-4B6B-BC1F-6A6B2FFA9D7A}"/>
              </a:ext>
            </a:extLst>
          </p:cNvPr>
          <p:cNvGrpSpPr/>
          <p:nvPr/>
        </p:nvGrpSpPr>
        <p:grpSpPr>
          <a:xfrm>
            <a:off x="9000000" y="5346000"/>
            <a:ext cx="2266114" cy="1003157"/>
            <a:chOff x="9000000" y="4230000"/>
            <a:chExt cx="2266114" cy="1003157"/>
          </a:xfrm>
        </p:grpSpPr>
        <p:grpSp>
          <p:nvGrpSpPr>
            <p:cNvPr id="9" name="Group 24">
              <a:extLst>
                <a:ext uri="{FF2B5EF4-FFF2-40B4-BE49-F238E27FC236}">
                  <a16:creationId xmlns:a16="http://schemas.microsoft.com/office/drawing/2014/main" id="{23DBE7EE-A221-4E72-A508-AF4AB0ABBAA3}"/>
                </a:ext>
              </a:extLst>
            </p:cNvPr>
            <p:cNvGrpSpPr/>
            <p:nvPr/>
          </p:nvGrpSpPr>
          <p:grpSpPr>
            <a:xfrm>
              <a:off x="11070000" y="4536000"/>
              <a:ext cx="196114" cy="697157"/>
              <a:chOff x="3991417" y="3095057"/>
              <a:chExt cx="196114" cy="697157"/>
            </a:xfrm>
          </p:grpSpPr>
          <p:cxnSp>
            <p:nvCxnSpPr>
              <p:cNvPr id="18" name="Straight Connector 17">
                <a:extLst>
                  <a:ext uri="{FF2B5EF4-FFF2-40B4-BE49-F238E27FC236}">
                    <a16:creationId xmlns:a16="http://schemas.microsoft.com/office/drawing/2014/main" id="{C65D0EAA-912C-442C-9263-C881E8B4FD2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2BDDFB5-D6B4-46F2-A15B-99AFEC1AD64B}"/>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0FD3BE1-E1CC-4C8A-8371-776B873691A6}"/>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a:extLst>
                <a:ext uri="{FF2B5EF4-FFF2-40B4-BE49-F238E27FC236}">
                  <a16:creationId xmlns:a16="http://schemas.microsoft.com/office/drawing/2014/main" id="{5707782B-2D55-472D-8043-8DBF83F12D2B}"/>
                </a:ext>
              </a:extLst>
            </p:cNvPr>
            <p:cNvCxnSpPr>
              <a:cxnSpLocks/>
            </p:cNvCxnSpPr>
            <p:nvPr/>
          </p:nvCxnSpPr>
          <p:spPr>
            <a:xfrm flipV="1">
              <a:off x="10044000" y="5058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1">
              <a:extLst>
                <a:ext uri="{FF2B5EF4-FFF2-40B4-BE49-F238E27FC236}">
                  <a16:creationId xmlns:a16="http://schemas.microsoft.com/office/drawing/2014/main" id="{9E3F74C8-29E6-4A62-9460-3BA430F3C06A}"/>
                </a:ext>
              </a:extLst>
            </p:cNvPr>
            <p:cNvPicPr>
              <a:picLocks noChangeAspect="1" noChangeArrowheads="1"/>
            </p:cNvPicPr>
            <p:nvPr/>
          </p:nvPicPr>
          <p:blipFill>
            <a:blip r:embed="rId6" cstate="print"/>
            <a:srcRect/>
            <a:stretch>
              <a:fillRect/>
            </a:stretch>
          </p:blipFill>
          <p:spPr bwMode="auto">
            <a:xfrm>
              <a:off x="9000000" y="4230000"/>
              <a:ext cx="878541" cy="914400"/>
            </a:xfrm>
            <a:prstGeom prst="rect">
              <a:avLst/>
            </a:prstGeom>
            <a:noFill/>
            <a:ln w="9525">
              <a:noFill/>
              <a:miter lim="800000"/>
              <a:headEnd/>
              <a:tailEnd/>
            </a:ln>
          </p:spPr>
        </p:pic>
      </p:grpSp>
      <p:sp>
        <p:nvSpPr>
          <p:cNvPr id="23" name="Oval 22">
            <a:extLst>
              <a:ext uri="{FF2B5EF4-FFF2-40B4-BE49-F238E27FC236}">
                <a16:creationId xmlns:a16="http://schemas.microsoft.com/office/drawing/2014/main" id="{728C5A9C-4212-4552-9FE0-44502E1F74A8}"/>
              </a:ext>
            </a:extLst>
          </p:cNvPr>
          <p:cNvSpPr>
            <a:spLocks noChangeAspect="1"/>
          </p:cNvSpPr>
          <p:nvPr/>
        </p:nvSpPr>
        <p:spPr>
          <a:xfrm>
            <a:off x="10713600" y="4824000"/>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FB8BC46C-9B40-46B8-87DD-365C2EE898E4}"/>
              </a:ext>
            </a:extLst>
          </p:cNvPr>
          <p:cNvCxnSpPr>
            <a:cxnSpLocks/>
          </p:cNvCxnSpPr>
          <p:nvPr/>
        </p:nvCxnSpPr>
        <p:spPr>
          <a:xfrm flipV="1">
            <a:off x="10962000" y="4928134"/>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E17190D6-6018-462C-A1CC-81CEDDAE0A32}"/>
              </a:ext>
            </a:extLst>
          </p:cNvPr>
          <p:cNvSpPr txBox="1">
            <a:spLocks/>
          </p:cNvSpPr>
          <p:nvPr/>
        </p:nvSpPr>
        <p:spPr>
          <a:xfrm>
            <a:off x="838200" y="4951829"/>
            <a:ext cx="10515600" cy="18812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AU" sz="4000" dirty="0">
                <a:solidFill>
                  <a:srgbClr val="FF0000"/>
                </a:solidFill>
              </a:rPr>
              <a:t>Wrong ball play: Full penalty</a:t>
            </a:r>
            <a:endParaRPr lang="en-GB" sz="4000" dirty="0">
              <a:solidFill>
                <a:srgbClr val="FF0000"/>
              </a:solidFill>
            </a:endParaRPr>
          </a:p>
          <a:p>
            <a:pPr marL="0" indent="0">
              <a:lnSpc>
                <a:spcPct val="80000"/>
              </a:lnSpc>
              <a:buNone/>
            </a:pPr>
            <a:r>
              <a:rPr lang="en-AU" sz="4000" dirty="0"/>
              <a:t>New rule: </a:t>
            </a:r>
            <a:r>
              <a:rPr lang="en-AU" sz="4000" dirty="0">
                <a:solidFill>
                  <a:srgbClr val="FF0000"/>
                </a:solidFill>
              </a:rPr>
              <a:t>Rule 10.6: </a:t>
            </a:r>
            <a:r>
              <a:rPr lang="en-GB" sz="4000" dirty="0">
                <a:solidFill>
                  <a:srgbClr val="FF0000"/>
                </a:solidFill>
              </a:rPr>
              <a:t>Same side played</a:t>
            </a:r>
            <a:br>
              <a:rPr lang="en-GB" sz="4000" dirty="0">
                <a:solidFill>
                  <a:srgbClr val="FF0000"/>
                </a:solidFill>
              </a:rPr>
            </a:br>
            <a:r>
              <a:rPr lang="en-GB" sz="4000" dirty="0">
                <a:solidFill>
                  <a:srgbClr val="FF0000"/>
                </a:solidFill>
              </a:rPr>
              <a:t>                                      successive strokes </a:t>
            </a:r>
          </a:p>
        </p:txBody>
      </p:sp>
      <p:graphicFrame>
        <p:nvGraphicFramePr>
          <p:cNvPr id="26" name="Object 25">
            <a:extLst>
              <a:ext uri="{FF2B5EF4-FFF2-40B4-BE49-F238E27FC236}">
                <a16:creationId xmlns:a16="http://schemas.microsoft.com/office/drawing/2014/main" id="{D2166002-E1BA-4A50-9CDF-99CBF01334F9}"/>
              </a:ext>
            </a:extLst>
          </p:cNvPr>
          <p:cNvGraphicFramePr>
            <a:graphicFrameLocks noChangeAspect="1"/>
          </p:cNvGraphicFramePr>
          <p:nvPr>
            <p:extLst>
              <p:ext uri="{D42A27DB-BD31-4B8C-83A1-F6EECF244321}">
                <p14:modId xmlns:p14="http://schemas.microsoft.com/office/powerpoint/2010/main" val="311880870"/>
              </p:ext>
            </p:extLst>
          </p:nvPr>
        </p:nvGraphicFramePr>
        <p:xfrm>
          <a:off x="9000000" y="3186000"/>
          <a:ext cx="876300" cy="914400"/>
        </p:xfrm>
        <a:graphic>
          <a:graphicData uri="http://schemas.openxmlformats.org/presentationml/2006/ole">
            <mc:AlternateContent xmlns:mc="http://schemas.openxmlformats.org/markup-compatibility/2006">
              <mc:Choice xmlns:v="urn:schemas-microsoft-com:vml" Requires="v">
                <p:oleObj spid="_x0000_s238608" r:id="rId7" imgW="1168254" imgH="1219048" progId="">
                  <p:embed/>
                </p:oleObj>
              </mc:Choice>
              <mc:Fallback>
                <p:oleObj r:id="rId7" imgW="1168254" imgH="1219048"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0000" y="3186000"/>
                        <a:ext cx="8763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88438759"/>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D94320-DBF7-4E4F-920F-FBF20E0016C0}"/>
              </a:ext>
            </a:extLst>
          </p:cNvPr>
          <p:cNvSpPr txBox="1">
            <a:spLocks/>
          </p:cNvSpPr>
          <p:nvPr/>
        </p:nvSpPr>
        <p:spPr>
          <a:xfrm>
            <a:off x="120748" y="24961"/>
            <a:ext cx="3960000"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13A</a:t>
            </a:r>
            <a:endParaRPr lang="en-GB" dirty="0"/>
          </a:p>
        </p:txBody>
      </p:sp>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520262" y="701687"/>
            <a:ext cx="11146220" cy="3404039"/>
          </a:xfrm>
          <a:solidFill>
            <a:schemeClr val="bg1">
              <a:lumMod val="85000"/>
            </a:schemeClr>
          </a:solidFill>
        </p:spPr>
        <p:txBody>
          <a:bodyPr>
            <a:noAutofit/>
          </a:bodyPr>
          <a:lstStyle/>
          <a:p>
            <a:pPr marL="0" indent="0">
              <a:buNone/>
            </a:pPr>
            <a:r>
              <a:rPr lang="en-AU" sz="4000" dirty="0"/>
              <a:t>The owner of </a:t>
            </a:r>
            <a:r>
              <a:rPr lang="en-GB" sz="4000" b="1" dirty="0">
                <a:solidFill>
                  <a:srgbClr val="D2A000"/>
                </a:solidFill>
              </a:rPr>
              <a:t>yellow</a:t>
            </a:r>
            <a:r>
              <a:rPr lang="en-AU" sz="4000" dirty="0"/>
              <a:t> plays the </a:t>
            </a:r>
            <a:r>
              <a:rPr lang="en-GB" sz="4000" b="1" dirty="0">
                <a:solidFill>
                  <a:srgbClr val="D2A000"/>
                </a:solidFill>
              </a:rPr>
              <a:t>yellow</a:t>
            </a:r>
            <a:r>
              <a:rPr lang="en-AU" sz="4000" dirty="0"/>
              <a:t> ball in singles.</a:t>
            </a:r>
            <a:br>
              <a:rPr lang="en-AU" sz="4000" dirty="0"/>
            </a:br>
            <a:r>
              <a:rPr lang="en-AU" sz="4000" dirty="0"/>
              <a:t>The owner of </a:t>
            </a:r>
            <a:r>
              <a:rPr lang="en-GB" sz="4000" b="1" dirty="0">
                <a:solidFill>
                  <a:srgbClr val="0000FF"/>
                </a:solidFill>
              </a:rPr>
              <a:t>blue</a:t>
            </a:r>
            <a:r>
              <a:rPr lang="en-AU" sz="4000" b="1" dirty="0"/>
              <a:t> </a:t>
            </a:r>
            <a:r>
              <a:rPr lang="en-AU" sz="4000" dirty="0"/>
              <a:t>clears the </a:t>
            </a:r>
            <a:r>
              <a:rPr lang="en-AU" sz="4000" b="1" dirty="0">
                <a:solidFill>
                  <a:srgbClr val="FF0000"/>
                </a:solidFill>
              </a:rPr>
              <a:t>red</a:t>
            </a:r>
            <a:r>
              <a:rPr lang="en-AU" sz="4000" dirty="0"/>
              <a:t> ball with </a:t>
            </a:r>
            <a:r>
              <a:rPr lang="en-GB" sz="4000" b="1" dirty="0">
                <a:solidFill>
                  <a:srgbClr val="0000FF"/>
                </a:solidFill>
              </a:rPr>
              <a:t>blue. </a:t>
            </a:r>
            <a:r>
              <a:rPr lang="en-AU" sz="4000" dirty="0"/>
              <a:t>After a distraction due to interference, the owner of </a:t>
            </a:r>
            <a:r>
              <a:rPr lang="en-AU" sz="4000" b="1" dirty="0"/>
              <a:t>black</a:t>
            </a:r>
            <a:r>
              <a:rPr lang="en-AU" sz="4000" dirty="0"/>
              <a:t> ran the hoop with </a:t>
            </a:r>
            <a:r>
              <a:rPr lang="en-AU" sz="4000" b="1" dirty="0"/>
              <a:t>black</a:t>
            </a:r>
            <a:r>
              <a:rPr lang="en-AU" sz="4000" dirty="0"/>
              <a:t>. He had forgotten that </a:t>
            </a:r>
            <a:r>
              <a:rPr lang="en-AU" sz="4000" b="1" dirty="0">
                <a:solidFill>
                  <a:srgbClr val="FF0000"/>
                </a:solidFill>
              </a:rPr>
              <a:t>red</a:t>
            </a:r>
            <a:r>
              <a:rPr lang="en-AU" sz="4000" dirty="0"/>
              <a:t> (which was far away) had not played yet.</a:t>
            </a:r>
            <a:br>
              <a:rPr lang="en-AU" sz="4000" dirty="0"/>
            </a:br>
            <a:r>
              <a:rPr lang="en-AU" sz="4000" dirty="0"/>
              <a:t>Play is forestalled.</a:t>
            </a:r>
          </a:p>
          <a:p>
            <a:pPr marL="0" indent="0">
              <a:spcBef>
                <a:spcPts val="1200"/>
              </a:spcBef>
              <a:buNone/>
            </a:pPr>
            <a:r>
              <a:rPr lang="en-GB" dirty="0">
                <a:solidFill>
                  <a:schemeClr val="bg1"/>
                </a:solidFill>
              </a:rPr>
              <a:t>The last stroke valid stroke by the offending side was </a:t>
            </a:r>
            <a:r>
              <a:rPr lang="en-GB" b="1" dirty="0">
                <a:solidFill>
                  <a:schemeClr val="bg1"/>
                </a:solidFill>
              </a:rPr>
              <a:t>blue </a:t>
            </a:r>
            <a:r>
              <a:rPr lang="en-GB" dirty="0">
                <a:solidFill>
                  <a:schemeClr val="bg1"/>
                </a:solidFill>
              </a:rPr>
              <a:t>playing</a:t>
            </a:r>
            <a:r>
              <a:rPr lang="en-GB" b="1" dirty="0">
                <a:solidFill>
                  <a:schemeClr val="bg1"/>
                </a:solidFill>
              </a:rPr>
              <a:t> blue</a:t>
            </a:r>
            <a:r>
              <a:rPr lang="en-GB" dirty="0">
                <a:solidFill>
                  <a:schemeClr val="bg1"/>
                </a:solidFill>
              </a:rPr>
              <a:t>.</a:t>
            </a:r>
            <a:endParaRPr lang="en-AU" sz="4000" dirty="0">
              <a:solidFill>
                <a:schemeClr val="bg1"/>
              </a:solidFill>
            </a:endParaRPr>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520262" y="4437062"/>
            <a:ext cx="8350138" cy="191209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40000" indent="-2082800">
              <a:buNone/>
            </a:pPr>
            <a:r>
              <a:rPr lang="en-AU" sz="4000" dirty="0"/>
              <a:t>Remedy: Effectively the same as full penalty.</a:t>
            </a:r>
            <a:br>
              <a:rPr lang="en-AU" sz="4000" dirty="0"/>
            </a:br>
            <a:r>
              <a:rPr lang="en-AU" sz="4000" dirty="0"/>
              <a:t>Opponent chose to leave the </a:t>
            </a:r>
            <a:r>
              <a:rPr lang="en-AU" sz="4000" b="1" dirty="0"/>
              <a:t>black</a:t>
            </a:r>
            <a:r>
              <a:rPr lang="en-AU" sz="4000" dirty="0"/>
              <a:t> where it was, and ran the hoop with </a:t>
            </a:r>
            <a:r>
              <a:rPr lang="en-AU" sz="4000" b="1" dirty="0">
                <a:solidFill>
                  <a:srgbClr val="D2A000"/>
                </a:solidFill>
              </a:rPr>
              <a:t>yellow</a:t>
            </a:r>
            <a:r>
              <a:rPr lang="en-AU" sz="4000" dirty="0"/>
              <a:t>.</a:t>
            </a:r>
            <a:endParaRPr lang="en-GB" sz="4000" dirty="0">
              <a:solidFill>
                <a:schemeClr val="bg1"/>
              </a:solidFill>
            </a:endParaRPr>
          </a:p>
          <a:p>
            <a:pPr marL="1892300" indent="-2349500">
              <a:buNone/>
              <a:tabLst>
                <a:tab pos="2786063" algn="l"/>
              </a:tabLst>
            </a:pPr>
            <a:r>
              <a:rPr lang="en-GB" sz="4000" dirty="0"/>
              <a:t>Hoop scored?: Not for </a:t>
            </a:r>
            <a:r>
              <a:rPr lang="en-GB" sz="4000" b="1" dirty="0"/>
              <a:t>black</a:t>
            </a:r>
            <a:endParaRPr lang="en-GB" sz="4000" b="1" dirty="0">
              <a:solidFill>
                <a:schemeClr val="bg1"/>
              </a:solidFill>
            </a:endParaRPr>
          </a:p>
          <a:p>
            <a:pPr marL="1892300" indent="-2349500">
              <a:buNone/>
              <a:tabLst>
                <a:tab pos="2786063" algn="l"/>
              </a:tabLst>
            </a:pPr>
            <a:endParaRPr lang="en-GB" sz="4000" b="1" dirty="0">
              <a:solidFill>
                <a:schemeClr val="bg1"/>
              </a:solidFill>
            </a:endParaRPr>
          </a:p>
          <a:p>
            <a:pPr marL="1892300" indent="-2349500">
              <a:buNone/>
            </a:pPr>
            <a:endParaRPr lang="en-GB" sz="4000" dirty="0"/>
          </a:p>
        </p:txBody>
      </p:sp>
      <p:sp>
        <p:nvSpPr>
          <p:cNvPr id="8" name="TextBox 7"/>
          <p:cNvSpPr txBox="1"/>
          <p:nvPr/>
        </p:nvSpPr>
        <p:spPr>
          <a:xfrm>
            <a:off x="9569669" y="0"/>
            <a:ext cx="2622331" cy="707886"/>
          </a:xfrm>
          <a:prstGeom prst="rect">
            <a:avLst/>
          </a:prstGeom>
          <a:noFill/>
        </p:spPr>
        <p:txBody>
          <a:bodyPr wrap="square" rtlCol="0">
            <a:spAutoFit/>
          </a:bodyPr>
          <a:lstStyle/>
          <a:p>
            <a:r>
              <a:rPr lang="en-US" sz="4000" b="1" dirty="0">
                <a:solidFill>
                  <a:srgbClr val="A27B00"/>
                </a:solidFill>
                <a:latin typeface="Times New Roman" pitchFamily="18" charset="0"/>
                <a:cs typeface="Times New Roman" pitchFamily="18" charset="0"/>
              </a:rPr>
              <a:t>Rule 10.6</a:t>
            </a:r>
            <a:endParaRPr lang="en-US" sz="4000" b="1" dirty="0">
              <a:solidFill>
                <a:schemeClr val="bg1"/>
              </a:solidFill>
              <a:latin typeface="Times New Roman" pitchFamily="18" charset="0"/>
              <a:cs typeface="Times New Roman" pitchFamily="18" charset="0"/>
            </a:endParaRPr>
          </a:p>
        </p:txBody>
      </p:sp>
      <p:cxnSp>
        <p:nvCxnSpPr>
          <p:cNvPr id="7" name="Straight Arrow Connector 6">
            <a:extLst>
              <a:ext uri="{FF2B5EF4-FFF2-40B4-BE49-F238E27FC236}">
                <a16:creationId xmlns:a16="http://schemas.microsoft.com/office/drawing/2014/main" id="{2CA3A14E-0253-42A7-8163-CD3F95CE0DC3}"/>
              </a:ext>
            </a:extLst>
          </p:cNvPr>
          <p:cNvCxnSpPr>
            <a:cxnSpLocks/>
          </p:cNvCxnSpPr>
          <p:nvPr/>
        </p:nvCxnSpPr>
        <p:spPr>
          <a:xfrm flipV="1">
            <a:off x="10044000" y="4048201"/>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7">
            <a:extLst>
              <a:ext uri="{FF2B5EF4-FFF2-40B4-BE49-F238E27FC236}">
                <a16:creationId xmlns:a16="http://schemas.microsoft.com/office/drawing/2014/main" id="{11FEEE2C-5EB8-4065-A0B9-784050A2D7FA}"/>
              </a:ext>
            </a:extLst>
          </p:cNvPr>
          <p:cNvGrpSpPr/>
          <p:nvPr/>
        </p:nvGrpSpPr>
        <p:grpSpPr>
          <a:xfrm>
            <a:off x="9000000" y="4230000"/>
            <a:ext cx="914400" cy="914400"/>
            <a:chOff x="192156" y="5052391"/>
            <a:chExt cx="914400" cy="914400"/>
          </a:xfrm>
        </p:grpSpPr>
        <p:pic>
          <p:nvPicPr>
            <p:cNvPr id="12" name="Graphic 3" descr="Man">
              <a:extLst>
                <a:ext uri="{FF2B5EF4-FFF2-40B4-BE49-F238E27FC236}">
                  <a16:creationId xmlns:a16="http://schemas.microsoft.com/office/drawing/2014/main" id="{A0239102-AA05-4A7C-9D57-123E3327528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156" y="5052391"/>
              <a:ext cx="914400" cy="914400"/>
            </a:xfrm>
            <a:prstGeom prst="rect">
              <a:avLst/>
            </a:prstGeom>
          </p:spPr>
        </p:pic>
        <p:grpSp>
          <p:nvGrpSpPr>
            <p:cNvPr id="9" name="Group 8">
              <a:extLst>
                <a:ext uri="{FF2B5EF4-FFF2-40B4-BE49-F238E27FC236}">
                  <a16:creationId xmlns:a16="http://schemas.microsoft.com/office/drawing/2014/main" id="{811CC2B8-8E34-4917-9205-0C69DFD30F9D}"/>
                </a:ext>
              </a:extLst>
            </p:cNvPr>
            <p:cNvGrpSpPr/>
            <p:nvPr/>
          </p:nvGrpSpPr>
          <p:grpSpPr>
            <a:xfrm>
              <a:off x="825939" y="5513347"/>
              <a:ext cx="198000" cy="453444"/>
              <a:chOff x="1378226" y="5509591"/>
              <a:chExt cx="198000" cy="453444"/>
            </a:xfrm>
          </p:grpSpPr>
          <p:cxnSp>
            <p:nvCxnSpPr>
              <p:cNvPr id="14" name="Straight Connector 13">
                <a:extLst>
                  <a:ext uri="{FF2B5EF4-FFF2-40B4-BE49-F238E27FC236}">
                    <a16:creationId xmlns:a16="http://schemas.microsoft.com/office/drawing/2014/main" id="{65C15144-19A3-41C1-A930-5DF202288D81}"/>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DB67BFF-08F6-4C25-961E-64732882E70B}"/>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1" name="Straight Arrow Connector 20">
            <a:extLst>
              <a:ext uri="{FF2B5EF4-FFF2-40B4-BE49-F238E27FC236}">
                <a16:creationId xmlns:a16="http://schemas.microsoft.com/office/drawing/2014/main" id="{E92D6EB7-E424-454A-AC19-C5771D6731FA}"/>
              </a:ext>
            </a:extLst>
          </p:cNvPr>
          <p:cNvCxnSpPr>
            <a:cxnSpLocks/>
          </p:cNvCxnSpPr>
          <p:nvPr/>
        </p:nvCxnSpPr>
        <p:spPr>
          <a:xfrm flipV="1">
            <a:off x="10044000" y="4950000"/>
            <a:ext cx="540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11" name="Group 15">
            <a:extLst>
              <a:ext uri="{FF2B5EF4-FFF2-40B4-BE49-F238E27FC236}">
                <a16:creationId xmlns:a16="http://schemas.microsoft.com/office/drawing/2014/main" id="{C501F9E9-AB98-4B6B-BC1F-6A6B2FFA9D7A}"/>
              </a:ext>
            </a:extLst>
          </p:cNvPr>
          <p:cNvGrpSpPr/>
          <p:nvPr/>
        </p:nvGrpSpPr>
        <p:grpSpPr>
          <a:xfrm>
            <a:off x="9000000" y="5346000"/>
            <a:ext cx="2266114" cy="1003157"/>
            <a:chOff x="9000000" y="4230000"/>
            <a:chExt cx="2266114" cy="1003157"/>
          </a:xfrm>
        </p:grpSpPr>
        <p:grpSp>
          <p:nvGrpSpPr>
            <p:cNvPr id="13" name="Group 24">
              <a:extLst>
                <a:ext uri="{FF2B5EF4-FFF2-40B4-BE49-F238E27FC236}">
                  <a16:creationId xmlns:a16="http://schemas.microsoft.com/office/drawing/2014/main" id="{23DBE7EE-A221-4E72-A508-AF4AB0ABBAA3}"/>
                </a:ext>
              </a:extLst>
            </p:cNvPr>
            <p:cNvGrpSpPr/>
            <p:nvPr/>
          </p:nvGrpSpPr>
          <p:grpSpPr>
            <a:xfrm>
              <a:off x="11070000" y="4536000"/>
              <a:ext cx="196114" cy="697157"/>
              <a:chOff x="3991417" y="3095057"/>
              <a:chExt cx="196114" cy="697157"/>
            </a:xfrm>
          </p:grpSpPr>
          <p:cxnSp>
            <p:nvCxnSpPr>
              <p:cNvPr id="18" name="Straight Connector 17">
                <a:extLst>
                  <a:ext uri="{FF2B5EF4-FFF2-40B4-BE49-F238E27FC236}">
                    <a16:creationId xmlns:a16="http://schemas.microsoft.com/office/drawing/2014/main" id="{C65D0EAA-912C-442C-9263-C881E8B4FD2F}"/>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2BDDFB5-D6B4-46F2-A15B-99AFEC1AD64B}"/>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0FD3BE1-E1CC-4C8A-8371-776B873691A6}"/>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a:extLst>
                <a:ext uri="{FF2B5EF4-FFF2-40B4-BE49-F238E27FC236}">
                  <a16:creationId xmlns:a16="http://schemas.microsoft.com/office/drawing/2014/main" id="{5707782B-2D55-472D-8043-8DBF83F12D2B}"/>
                </a:ext>
              </a:extLst>
            </p:cNvPr>
            <p:cNvCxnSpPr>
              <a:cxnSpLocks/>
            </p:cNvCxnSpPr>
            <p:nvPr/>
          </p:nvCxnSpPr>
          <p:spPr>
            <a:xfrm flipV="1">
              <a:off x="10044000" y="5058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1">
              <a:extLst>
                <a:ext uri="{FF2B5EF4-FFF2-40B4-BE49-F238E27FC236}">
                  <a16:creationId xmlns:a16="http://schemas.microsoft.com/office/drawing/2014/main" id="{9E3F74C8-29E6-4A62-9460-3BA430F3C06A}"/>
                </a:ext>
              </a:extLst>
            </p:cNvPr>
            <p:cNvPicPr>
              <a:picLocks noChangeAspect="1" noChangeArrowheads="1"/>
            </p:cNvPicPr>
            <p:nvPr/>
          </p:nvPicPr>
          <p:blipFill>
            <a:blip r:embed="rId6" cstate="print"/>
            <a:srcRect/>
            <a:stretch>
              <a:fillRect/>
            </a:stretch>
          </p:blipFill>
          <p:spPr bwMode="auto">
            <a:xfrm>
              <a:off x="9000000" y="4230000"/>
              <a:ext cx="878541" cy="914400"/>
            </a:xfrm>
            <a:prstGeom prst="rect">
              <a:avLst/>
            </a:prstGeom>
            <a:noFill/>
            <a:ln w="9525">
              <a:noFill/>
              <a:miter lim="800000"/>
              <a:headEnd/>
              <a:tailEnd/>
            </a:ln>
          </p:spPr>
        </p:pic>
      </p:grpSp>
      <p:sp>
        <p:nvSpPr>
          <p:cNvPr id="23" name="Oval 22">
            <a:extLst>
              <a:ext uri="{FF2B5EF4-FFF2-40B4-BE49-F238E27FC236}">
                <a16:creationId xmlns:a16="http://schemas.microsoft.com/office/drawing/2014/main" id="{728C5A9C-4212-4552-9FE0-44502E1F74A8}"/>
              </a:ext>
            </a:extLst>
          </p:cNvPr>
          <p:cNvSpPr>
            <a:spLocks noChangeAspect="1"/>
          </p:cNvSpPr>
          <p:nvPr/>
        </p:nvSpPr>
        <p:spPr>
          <a:xfrm>
            <a:off x="10713600" y="4824000"/>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FB8BC46C-9B40-46B8-87DD-365C2EE898E4}"/>
              </a:ext>
            </a:extLst>
          </p:cNvPr>
          <p:cNvCxnSpPr>
            <a:cxnSpLocks/>
          </p:cNvCxnSpPr>
          <p:nvPr/>
        </p:nvCxnSpPr>
        <p:spPr>
          <a:xfrm flipV="1">
            <a:off x="10962000" y="4928134"/>
            <a:ext cx="1188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 name="Object 3">
            <a:extLst>
              <a:ext uri="{FF2B5EF4-FFF2-40B4-BE49-F238E27FC236}">
                <a16:creationId xmlns:a16="http://schemas.microsoft.com/office/drawing/2014/main" id="{A5166972-F4FF-441C-8010-7D65CC51775B}"/>
              </a:ext>
            </a:extLst>
          </p:cNvPr>
          <p:cNvGraphicFramePr>
            <a:graphicFrameLocks noChangeAspect="1"/>
          </p:cNvGraphicFramePr>
          <p:nvPr>
            <p:extLst>
              <p:ext uri="{D42A27DB-BD31-4B8C-83A1-F6EECF244321}">
                <p14:modId xmlns:p14="http://schemas.microsoft.com/office/powerpoint/2010/main" val="2336960311"/>
              </p:ext>
            </p:extLst>
          </p:nvPr>
        </p:nvGraphicFramePr>
        <p:xfrm>
          <a:off x="9000000" y="3186000"/>
          <a:ext cx="876300" cy="914400"/>
        </p:xfrm>
        <a:graphic>
          <a:graphicData uri="http://schemas.openxmlformats.org/presentationml/2006/ole">
            <mc:AlternateContent xmlns:mc="http://schemas.openxmlformats.org/markup-compatibility/2006">
              <mc:Choice xmlns:v="urn:schemas-microsoft-com:vml" Requires="v">
                <p:oleObj spid="_x0000_s239632" r:id="rId7" imgW="1168254" imgH="1219048" progId="">
                  <p:embed/>
                </p:oleObj>
              </mc:Choice>
              <mc:Fallback>
                <p:oleObj r:id="rId7" imgW="1168254" imgH="1219048"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0000" y="3186000"/>
                        <a:ext cx="8763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19238901"/>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633246" y="670157"/>
            <a:ext cx="11077136" cy="3418449"/>
          </a:xfrm>
          <a:noFill/>
        </p:spPr>
        <p:txBody>
          <a:bodyPr>
            <a:noAutofit/>
          </a:bodyPr>
          <a:lstStyle/>
          <a:p>
            <a:pPr marL="0" indent="0">
              <a:lnSpc>
                <a:spcPct val="80000"/>
              </a:lnSpc>
              <a:buNone/>
            </a:pPr>
            <a:r>
              <a:rPr lang="en-AU" sz="3600" dirty="0"/>
              <a:t>The owner of </a:t>
            </a:r>
            <a:r>
              <a:rPr lang="en-GB" sz="3600" b="1" dirty="0">
                <a:solidFill>
                  <a:srgbClr val="FF0000"/>
                </a:solidFill>
              </a:rPr>
              <a:t>red</a:t>
            </a:r>
            <a:r>
              <a:rPr lang="en-AU" sz="3600" dirty="0"/>
              <a:t> played the </a:t>
            </a:r>
            <a:r>
              <a:rPr lang="en-GB" sz="3600" b="1" dirty="0">
                <a:solidFill>
                  <a:srgbClr val="D2A000"/>
                </a:solidFill>
              </a:rPr>
              <a:t>yellow</a:t>
            </a:r>
            <a:r>
              <a:rPr lang="en-AU" sz="3600" dirty="0"/>
              <a:t> ball in doubles. The owner of </a:t>
            </a:r>
            <a:r>
              <a:rPr lang="en-AU" sz="3600" b="1" dirty="0">
                <a:solidFill>
                  <a:srgbClr val="0000FF"/>
                </a:solidFill>
              </a:rPr>
              <a:t>blue</a:t>
            </a:r>
            <a:r>
              <a:rPr lang="en-AU" sz="3600" dirty="0"/>
              <a:t> ran the hoop with </a:t>
            </a:r>
            <a:r>
              <a:rPr lang="en-AU" sz="3600" b="1" dirty="0"/>
              <a:t>black</a:t>
            </a:r>
            <a:r>
              <a:rPr lang="en-AU" sz="3600" dirty="0"/>
              <a:t>. Play is forestalled and R&amp;R was chosen. The owner of </a:t>
            </a:r>
            <a:r>
              <a:rPr lang="en-AU" sz="3600" b="1" dirty="0">
                <a:solidFill>
                  <a:srgbClr val="0000FF"/>
                </a:solidFill>
              </a:rPr>
              <a:t>blue</a:t>
            </a:r>
            <a:r>
              <a:rPr lang="en-AU" sz="3600" dirty="0"/>
              <a:t> ran the hoop with </a:t>
            </a:r>
            <a:r>
              <a:rPr lang="en-AU" sz="3600" b="1" dirty="0">
                <a:solidFill>
                  <a:srgbClr val="0000FF"/>
                </a:solidFill>
              </a:rPr>
              <a:t>blue</a:t>
            </a:r>
            <a:r>
              <a:rPr lang="en-AU" sz="3600" dirty="0"/>
              <a:t>. Play is forestalled.</a:t>
            </a:r>
          </a:p>
          <a:p>
            <a:pPr marL="0" indent="0">
              <a:buNone/>
            </a:pPr>
            <a:r>
              <a:rPr lang="en-GB" dirty="0">
                <a:solidFill>
                  <a:schemeClr val="bg1"/>
                </a:solidFill>
              </a:rPr>
              <a:t>It is too late to deal with the wrong ball play of </a:t>
            </a:r>
            <a:r>
              <a:rPr lang="en-GB" b="1" dirty="0">
                <a:solidFill>
                  <a:schemeClr val="bg1"/>
                </a:solidFill>
              </a:rPr>
              <a:t>yellow</a:t>
            </a:r>
            <a:r>
              <a:rPr lang="en-AU" dirty="0">
                <a:solidFill>
                  <a:schemeClr val="bg1"/>
                </a:solidFill>
              </a:rPr>
              <a:t> </a:t>
            </a:r>
            <a:r>
              <a:rPr lang="en-GB" dirty="0">
                <a:solidFill>
                  <a:schemeClr val="bg1"/>
                </a:solidFill>
              </a:rPr>
              <a:t>, so the offending side is </a:t>
            </a:r>
            <a:r>
              <a:rPr lang="en-AU" dirty="0" err="1">
                <a:solidFill>
                  <a:schemeClr val="bg1"/>
                </a:solidFill>
              </a:rPr>
              <a:t>Blue&amp;Black</a:t>
            </a:r>
            <a:r>
              <a:rPr lang="en-AU" dirty="0">
                <a:solidFill>
                  <a:schemeClr val="bg1"/>
                </a:solidFill>
              </a:rPr>
              <a:t>. </a:t>
            </a:r>
            <a:r>
              <a:rPr lang="en-GB" dirty="0">
                <a:solidFill>
                  <a:schemeClr val="bg1"/>
                </a:solidFill>
              </a:rPr>
              <a:t>The last valid stroke by the offending side was when the </a:t>
            </a:r>
            <a:r>
              <a:rPr lang="en-AU" b="1" dirty="0">
                <a:solidFill>
                  <a:schemeClr val="bg1"/>
                </a:solidFill>
              </a:rPr>
              <a:t>blue </a:t>
            </a:r>
            <a:r>
              <a:rPr lang="en-GB" dirty="0">
                <a:solidFill>
                  <a:schemeClr val="bg1"/>
                </a:solidFill>
              </a:rPr>
              <a:t>ball ran the hoop. There was only one stroke played after that.</a:t>
            </a:r>
            <a:endParaRPr lang="en-AU" sz="1200" dirty="0">
              <a:solidFill>
                <a:schemeClr val="bg1"/>
              </a:solidFill>
            </a:endParaRPr>
          </a:p>
        </p:txBody>
      </p:sp>
      <p:sp>
        <p:nvSpPr>
          <p:cNvPr id="7" name="TextBox 6"/>
          <p:cNvSpPr txBox="1"/>
          <p:nvPr/>
        </p:nvSpPr>
        <p:spPr>
          <a:xfrm>
            <a:off x="9569669" y="0"/>
            <a:ext cx="2622331" cy="707886"/>
          </a:xfrm>
          <a:prstGeom prst="rect">
            <a:avLst/>
          </a:prstGeom>
          <a:noFill/>
        </p:spPr>
        <p:txBody>
          <a:bodyPr wrap="square" rtlCol="0">
            <a:spAutoFit/>
          </a:bodyPr>
          <a:lstStyle/>
          <a:p>
            <a:r>
              <a:rPr lang="en-US" sz="4000" b="1" dirty="0">
                <a:solidFill>
                  <a:schemeClr val="bg1"/>
                </a:solidFill>
                <a:latin typeface="Times New Roman" pitchFamily="18" charset="0"/>
                <a:cs typeface="Times New Roman" pitchFamily="18" charset="0"/>
              </a:rPr>
              <a:t>Rule 10.6</a:t>
            </a:r>
          </a:p>
        </p:txBody>
      </p:sp>
      <p:cxnSp>
        <p:nvCxnSpPr>
          <p:cNvPr id="8" name="Straight Arrow Connector 7">
            <a:extLst>
              <a:ext uri="{FF2B5EF4-FFF2-40B4-BE49-F238E27FC236}">
                <a16:creationId xmlns:a16="http://schemas.microsoft.com/office/drawing/2014/main" id="{2F4EEFA6-8816-4DEA-A91D-7056C59364BF}"/>
              </a:ext>
            </a:extLst>
          </p:cNvPr>
          <p:cNvCxnSpPr>
            <a:cxnSpLocks/>
          </p:cNvCxnSpPr>
          <p:nvPr/>
        </p:nvCxnSpPr>
        <p:spPr>
          <a:xfrm flipV="1">
            <a:off x="10620000" y="4212000"/>
            <a:ext cx="11880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393D9AE-327B-43C8-A537-51E6DCEC513D}"/>
              </a:ext>
            </a:extLst>
          </p:cNvPr>
          <p:cNvCxnSpPr>
            <a:cxnSpLocks/>
          </p:cNvCxnSpPr>
          <p:nvPr/>
        </p:nvCxnSpPr>
        <p:spPr>
          <a:xfrm flipV="1">
            <a:off x="10620000" y="3276000"/>
            <a:ext cx="1188000" cy="0"/>
          </a:xfrm>
          <a:prstGeom prst="straightConnector1">
            <a:avLst/>
          </a:prstGeom>
          <a:ln w="76200">
            <a:solidFill>
              <a:srgbClr val="D2A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09261DE-227D-401D-8154-B9E3C9BEA8FD}"/>
              </a:ext>
            </a:extLst>
          </p:cNvPr>
          <p:cNvCxnSpPr>
            <a:cxnSpLocks/>
          </p:cNvCxnSpPr>
          <p:nvPr/>
        </p:nvCxnSpPr>
        <p:spPr>
          <a:xfrm flipV="1">
            <a:off x="10620000" y="5688000"/>
            <a:ext cx="1188000" cy="0"/>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nvGrpSpPr>
          <p:cNvPr id="4" name="Group 7">
            <a:extLst>
              <a:ext uri="{FF2B5EF4-FFF2-40B4-BE49-F238E27FC236}">
                <a16:creationId xmlns:a16="http://schemas.microsoft.com/office/drawing/2014/main" id="{B2490B93-93A6-4D7D-BBFA-34605059FF1C}"/>
              </a:ext>
            </a:extLst>
          </p:cNvPr>
          <p:cNvGrpSpPr/>
          <p:nvPr/>
        </p:nvGrpSpPr>
        <p:grpSpPr>
          <a:xfrm>
            <a:off x="9648000" y="3348000"/>
            <a:ext cx="914400" cy="914400"/>
            <a:chOff x="192156" y="5052391"/>
            <a:chExt cx="914400" cy="914400"/>
          </a:xfrm>
        </p:grpSpPr>
        <p:pic>
          <p:nvPicPr>
            <p:cNvPr id="12" name="Graphic 3" descr="Man">
              <a:extLst>
                <a:ext uri="{FF2B5EF4-FFF2-40B4-BE49-F238E27FC236}">
                  <a16:creationId xmlns:a16="http://schemas.microsoft.com/office/drawing/2014/main" id="{D1E5D929-C688-4E56-9EF1-22CB6F2467B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5" name="Group 8">
              <a:extLst>
                <a:ext uri="{FF2B5EF4-FFF2-40B4-BE49-F238E27FC236}">
                  <a16:creationId xmlns:a16="http://schemas.microsoft.com/office/drawing/2014/main" id="{B9523379-1E11-4AA1-80F6-E5656E1F287A}"/>
                </a:ext>
              </a:extLst>
            </p:cNvPr>
            <p:cNvGrpSpPr/>
            <p:nvPr/>
          </p:nvGrpSpPr>
          <p:grpSpPr>
            <a:xfrm>
              <a:off x="825939" y="5513347"/>
              <a:ext cx="198000" cy="453444"/>
              <a:chOff x="1378226" y="5509591"/>
              <a:chExt cx="198000" cy="453444"/>
            </a:xfrm>
          </p:grpSpPr>
          <p:cxnSp>
            <p:nvCxnSpPr>
              <p:cNvPr id="14" name="Straight Connector 13">
                <a:extLst>
                  <a:ext uri="{FF2B5EF4-FFF2-40B4-BE49-F238E27FC236}">
                    <a16:creationId xmlns:a16="http://schemas.microsoft.com/office/drawing/2014/main" id="{8D9FD16A-B85B-49EE-BF64-843290BE6D84}"/>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B810E10-3249-4DC5-8BE0-310F28399F95}"/>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8" name="Picture 1">
            <a:extLst>
              <a:ext uri="{FF2B5EF4-FFF2-40B4-BE49-F238E27FC236}">
                <a16:creationId xmlns:a16="http://schemas.microsoft.com/office/drawing/2014/main" id="{49AA4EFD-55D8-4DE9-9C73-A24195F7A417}"/>
              </a:ext>
            </a:extLst>
          </p:cNvPr>
          <p:cNvPicPr>
            <a:picLocks noChangeAspect="1" noChangeArrowheads="1"/>
          </p:cNvPicPr>
          <p:nvPr/>
        </p:nvPicPr>
        <p:blipFill>
          <a:blip r:embed="rId5" cstate="print"/>
          <a:srcRect/>
          <a:stretch>
            <a:fillRect/>
          </a:stretch>
        </p:blipFill>
        <p:spPr bwMode="auto">
          <a:xfrm>
            <a:off x="9648000" y="2412000"/>
            <a:ext cx="878541" cy="914400"/>
          </a:xfrm>
          <a:prstGeom prst="rect">
            <a:avLst/>
          </a:prstGeom>
          <a:noFill/>
          <a:ln w="9525">
            <a:noFill/>
            <a:miter lim="800000"/>
            <a:headEnd/>
            <a:tailEnd/>
          </a:ln>
        </p:spPr>
      </p:pic>
      <p:grpSp>
        <p:nvGrpSpPr>
          <p:cNvPr id="6" name="Group 7">
            <a:extLst>
              <a:ext uri="{FF2B5EF4-FFF2-40B4-BE49-F238E27FC236}">
                <a16:creationId xmlns:a16="http://schemas.microsoft.com/office/drawing/2014/main" id="{29D862E6-1BE4-4C00-BEA7-06FF789FE10C}"/>
              </a:ext>
            </a:extLst>
          </p:cNvPr>
          <p:cNvGrpSpPr/>
          <p:nvPr/>
        </p:nvGrpSpPr>
        <p:grpSpPr>
          <a:xfrm>
            <a:off x="9648000" y="4824000"/>
            <a:ext cx="914400" cy="914400"/>
            <a:chOff x="192156" y="5052391"/>
            <a:chExt cx="914400" cy="914400"/>
          </a:xfrm>
        </p:grpSpPr>
        <p:pic>
          <p:nvPicPr>
            <p:cNvPr id="21" name="Graphic 3" descr="Man">
              <a:extLst>
                <a:ext uri="{FF2B5EF4-FFF2-40B4-BE49-F238E27FC236}">
                  <a16:creationId xmlns:a16="http://schemas.microsoft.com/office/drawing/2014/main" id="{810BA90E-03AA-4A1E-8839-6C808D305CF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156" y="5052391"/>
              <a:ext cx="914400" cy="914400"/>
            </a:xfrm>
            <a:prstGeom prst="rect">
              <a:avLst/>
            </a:prstGeom>
          </p:spPr>
        </p:pic>
        <p:grpSp>
          <p:nvGrpSpPr>
            <p:cNvPr id="11" name="Group 8">
              <a:extLst>
                <a:ext uri="{FF2B5EF4-FFF2-40B4-BE49-F238E27FC236}">
                  <a16:creationId xmlns:a16="http://schemas.microsoft.com/office/drawing/2014/main" id="{D5521825-1047-4986-AE0E-245B98C11FDE}"/>
                </a:ext>
              </a:extLst>
            </p:cNvPr>
            <p:cNvGrpSpPr/>
            <p:nvPr/>
          </p:nvGrpSpPr>
          <p:grpSpPr>
            <a:xfrm>
              <a:off x="825939" y="5513347"/>
              <a:ext cx="198000" cy="453444"/>
              <a:chOff x="1378226" y="5509591"/>
              <a:chExt cx="198000" cy="453444"/>
            </a:xfrm>
          </p:grpSpPr>
          <p:cxnSp>
            <p:nvCxnSpPr>
              <p:cNvPr id="23" name="Straight Connector 22">
                <a:extLst>
                  <a:ext uri="{FF2B5EF4-FFF2-40B4-BE49-F238E27FC236}">
                    <a16:creationId xmlns:a16="http://schemas.microsoft.com/office/drawing/2014/main" id="{0E826FE6-6FAC-4CD2-B94E-76698D52B823}"/>
                  </a:ext>
                </a:extLst>
              </p:cNvPr>
              <p:cNvCxnSpPr>
                <a:cxnSpLocks noChangeAspect="1"/>
              </p:cNvCxnSpPr>
              <p:nvPr/>
            </p:nvCxnSpPr>
            <p:spPr>
              <a:xfrm>
                <a:off x="1378226" y="5509591"/>
                <a:ext cx="108000" cy="44726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C57A485-560F-453A-B6CC-6BC88B1A536A}"/>
                  </a:ext>
                </a:extLst>
              </p:cNvPr>
              <p:cNvCxnSpPr>
                <a:cxnSpLocks noChangeAspect="1"/>
              </p:cNvCxnSpPr>
              <p:nvPr/>
            </p:nvCxnSpPr>
            <p:spPr>
              <a:xfrm rot="5400000">
                <a:off x="1450226" y="5837035"/>
                <a:ext cx="72000" cy="180000"/>
              </a:xfrm>
              <a:prstGeom prst="line">
                <a:avLst/>
              </a:prstGeom>
              <a:ln w="635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 name="Group 24">
            <a:extLst>
              <a:ext uri="{FF2B5EF4-FFF2-40B4-BE49-F238E27FC236}">
                <a16:creationId xmlns:a16="http://schemas.microsoft.com/office/drawing/2014/main" id="{01AE9F5C-BBB8-497F-AEA3-6759AE0B175F}"/>
              </a:ext>
            </a:extLst>
          </p:cNvPr>
          <p:cNvGrpSpPr/>
          <p:nvPr/>
        </p:nvGrpSpPr>
        <p:grpSpPr>
          <a:xfrm>
            <a:off x="11070000" y="5184000"/>
            <a:ext cx="196114" cy="697157"/>
            <a:chOff x="3991417" y="3095057"/>
            <a:chExt cx="196114" cy="697157"/>
          </a:xfrm>
        </p:grpSpPr>
        <p:cxnSp>
          <p:nvCxnSpPr>
            <p:cNvPr id="26" name="Straight Connector 25">
              <a:extLst>
                <a:ext uri="{FF2B5EF4-FFF2-40B4-BE49-F238E27FC236}">
                  <a16:creationId xmlns:a16="http://schemas.microsoft.com/office/drawing/2014/main" id="{A429391C-7B62-4B27-8183-1BFC6A44C2DC}"/>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6D3365-99E5-435C-82CA-A3ABB14353B1}"/>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A7705DE-87BA-4F85-A57B-47281B201DDE}"/>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28">
            <a:extLst>
              <a:ext uri="{FF2B5EF4-FFF2-40B4-BE49-F238E27FC236}">
                <a16:creationId xmlns:a16="http://schemas.microsoft.com/office/drawing/2014/main" id="{8B6CF108-97AA-4743-91DF-71163AB43D9C}"/>
              </a:ext>
            </a:extLst>
          </p:cNvPr>
          <p:cNvGrpSpPr/>
          <p:nvPr/>
        </p:nvGrpSpPr>
        <p:grpSpPr>
          <a:xfrm>
            <a:off x="11070000" y="3656873"/>
            <a:ext cx="196114" cy="697157"/>
            <a:chOff x="3991417" y="3095057"/>
            <a:chExt cx="196114" cy="697157"/>
          </a:xfrm>
        </p:grpSpPr>
        <p:cxnSp>
          <p:nvCxnSpPr>
            <p:cNvPr id="30" name="Straight Connector 29">
              <a:extLst>
                <a:ext uri="{FF2B5EF4-FFF2-40B4-BE49-F238E27FC236}">
                  <a16:creationId xmlns:a16="http://schemas.microsoft.com/office/drawing/2014/main" id="{8FCC9CE5-19A4-4D5D-B979-A68528F5F276}"/>
                </a:ext>
              </a:extLst>
            </p:cNvPr>
            <p:cNvCxnSpPr/>
            <p:nvPr/>
          </p:nvCxnSpPr>
          <p:spPr>
            <a:xfrm flipV="1">
              <a:off x="3991417" y="3095057"/>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18B56DF-C2CE-4414-826C-BBDDF439126B}"/>
                </a:ext>
              </a:extLst>
            </p:cNvPr>
            <p:cNvCxnSpPr>
              <a:cxnSpLocks/>
            </p:cNvCxnSpPr>
            <p:nvPr/>
          </p:nvCxnSpPr>
          <p:spPr>
            <a:xfrm flipV="1">
              <a:off x="4187531" y="3288214"/>
              <a:ext cx="0" cy="504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ABBDF3A-A969-4F4E-886A-57E62E96130C}"/>
                </a:ext>
              </a:extLst>
            </p:cNvPr>
            <p:cNvCxnSpPr>
              <a:cxnSpLocks/>
            </p:cNvCxnSpPr>
            <p:nvPr/>
          </p:nvCxnSpPr>
          <p:spPr>
            <a:xfrm flipH="1" flipV="1">
              <a:off x="3991418" y="3095057"/>
              <a:ext cx="189642" cy="19315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A161F2C9-3ECB-4BA6-89FA-7C755A48610F}"/>
              </a:ext>
            </a:extLst>
          </p:cNvPr>
          <p:cNvSpPr txBox="1"/>
          <p:nvPr/>
        </p:nvSpPr>
        <p:spPr>
          <a:xfrm>
            <a:off x="7413999" y="4258995"/>
            <a:ext cx="4803620" cy="523220"/>
          </a:xfrm>
          <a:prstGeom prst="rect">
            <a:avLst/>
          </a:prstGeom>
          <a:noFill/>
        </p:spPr>
        <p:txBody>
          <a:bodyPr wrap="square" rtlCol="0">
            <a:spAutoFit/>
          </a:bodyPr>
          <a:lstStyle/>
          <a:p>
            <a:r>
              <a:rPr lang="en-AU" sz="2800" b="1" dirty="0">
                <a:solidFill>
                  <a:srgbClr val="FF0000"/>
                </a:solidFill>
              </a:rPr>
              <a:t>Forestalled and R &amp; R chosen</a:t>
            </a:r>
            <a:endParaRPr lang="en-GB" sz="2800" b="1" dirty="0">
              <a:solidFill>
                <a:srgbClr val="FF0000"/>
              </a:solidFill>
            </a:endParaRPr>
          </a:p>
        </p:txBody>
      </p:sp>
      <p:sp>
        <p:nvSpPr>
          <p:cNvPr id="33" name="Content Placeholder 2">
            <a:extLst>
              <a:ext uri="{FF2B5EF4-FFF2-40B4-BE49-F238E27FC236}">
                <a16:creationId xmlns:a16="http://schemas.microsoft.com/office/drawing/2014/main" id="{3B3351E7-F027-4484-8D7B-76CF2C69B24D}"/>
              </a:ext>
            </a:extLst>
          </p:cNvPr>
          <p:cNvSpPr txBox="1">
            <a:spLocks/>
          </p:cNvSpPr>
          <p:nvPr/>
        </p:nvSpPr>
        <p:spPr>
          <a:xfrm>
            <a:off x="120748" y="24961"/>
            <a:ext cx="3613052"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14</a:t>
            </a:r>
            <a:endParaRPr lang="en-GB" dirty="0"/>
          </a:p>
        </p:txBody>
      </p:sp>
      <p:sp>
        <p:nvSpPr>
          <p:cNvPr id="35" name="Content Placeholder 2">
            <a:extLst>
              <a:ext uri="{FF2B5EF4-FFF2-40B4-BE49-F238E27FC236}">
                <a16:creationId xmlns:a16="http://schemas.microsoft.com/office/drawing/2014/main" id="{36FC131F-0C22-44A6-86EC-CD10855EBBF0}"/>
              </a:ext>
            </a:extLst>
          </p:cNvPr>
          <p:cNvSpPr txBox="1">
            <a:spLocks/>
          </p:cNvSpPr>
          <p:nvPr/>
        </p:nvSpPr>
        <p:spPr>
          <a:xfrm>
            <a:off x="838199" y="4135902"/>
            <a:ext cx="11077136" cy="20519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25600" indent="-2082800">
              <a:lnSpc>
                <a:spcPct val="110000"/>
              </a:lnSpc>
              <a:buNone/>
            </a:pPr>
            <a:r>
              <a:rPr lang="en-AU" sz="3600" dirty="0"/>
              <a:t>Remedy: </a:t>
            </a:r>
            <a:endParaRPr lang="en-GB" sz="3600" dirty="0"/>
          </a:p>
          <a:p>
            <a:pPr marL="1892300" indent="-2349500">
              <a:spcBef>
                <a:spcPts val="1200"/>
              </a:spcBef>
              <a:buNone/>
              <a:tabLst>
                <a:tab pos="2870200" algn="l"/>
              </a:tabLst>
            </a:pPr>
            <a:r>
              <a:rPr lang="en-GB" sz="3600" dirty="0"/>
              <a:t>Hoops scored?:		 </a:t>
            </a:r>
          </a:p>
          <a:p>
            <a:pPr marL="1892300" indent="-2349500">
              <a:spcBef>
                <a:spcPts val="1200"/>
              </a:spcBef>
              <a:buNone/>
              <a:tabLst>
                <a:tab pos="2786063" algn="l"/>
              </a:tabLst>
            </a:pPr>
            <a:r>
              <a:rPr lang="en-GB" sz="3600" dirty="0"/>
              <a:t>To play:			</a:t>
            </a:r>
          </a:p>
        </p:txBody>
      </p:sp>
    </p:spTree>
    <p:extLst>
      <p:ext uri="{BB962C8B-B14F-4D97-AF65-F5344CB8AC3E}">
        <p14:creationId xmlns:p14="http://schemas.microsoft.com/office/powerpoint/2010/main" val="349247694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ED1553-4F13-4DA8-9F84-E06EEF58F47B}"/>
              </a:ext>
            </a:extLst>
          </p:cNvPr>
          <p:cNvSpPr>
            <a:spLocks noGrp="1"/>
          </p:cNvSpPr>
          <p:nvPr>
            <p:ph idx="1"/>
          </p:nvPr>
        </p:nvSpPr>
        <p:spPr>
          <a:xfrm>
            <a:off x="785646" y="2722098"/>
            <a:ext cx="11077136" cy="1366508"/>
          </a:xfrm>
          <a:noFill/>
        </p:spPr>
        <p:txBody>
          <a:bodyPr>
            <a:noAutofit/>
          </a:bodyPr>
          <a:lstStyle/>
          <a:p>
            <a:pPr marL="0" indent="0">
              <a:buNone/>
            </a:pPr>
            <a:r>
              <a:rPr lang="en-GB" dirty="0">
                <a:solidFill>
                  <a:srgbClr val="3366FF"/>
                </a:solidFill>
              </a:rPr>
              <a:t>It is too late to deal with the wrong ball play of </a:t>
            </a:r>
            <a:r>
              <a:rPr lang="en-GB" b="1" dirty="0">
                <a:solidFill>
                  <a:srgbClr val="D2A000"/>
                </a:solidFill>
              </a:rPr>
              <a:t>yellow</a:t>
            </a:r>
            <a:r>
              <a:rPr lang="en-GB" dirty="0">
                <a:solidFill>
                  <a:srgbClr val="3366FF"/>
                </a:solidFill>
              </a:rPr>
              <a:t>, so the offending side is </a:t>
            </a:r>
            <a:r>
              <a:rPr lang="en-AU" dirty="0" err="1">
                <a:solidFill>
                  <a:srgbClr val="0000FF"/>
                </a:solidFill>
              </a:rPr>
              <a:t>Blue&amp;Black</a:t>
            </a:r>
            <a:r>
              <a:rPr lang="en-AU" dirty="0">
                <a:solidFill>
                  <a:srgbClr val="3366FF"/>
                </a:solidFill>
              </a:rPr>
              <a:t>.</a:t>
            </a:r>
            <a:r>
              <a:rPr lang="en-AU" dirty="0">
                <a:solidFill>
                  <a:srgbClr val="0000FF"/>
                </a:solidFill>
              </a:rPr>
              <a:t> </a:t>
            </a:r>
            <a:r>
              <a:rPr lang="en-GB" dirty="0">
                <a:solidFill>
                  <a:srgbClr val="3366FF"/>
                </a:solidFill>
              </a:rPr>
              <a:t>The last stroke was replayed under Rules 8 to 14</a:t>
            </a:r>
            <a:br>
              <a:rPr lang="en-GB" dirty="0">
                <a:solidFill>
                  <a:srgbClr val="3366FF"/>
                </a:solidFill>
              </a:rPr>
            </a:br>
            <a:r>
              <a:rPr lang="en-GB" dirty="0">
                <a:solidFill>
                  <a:srgbClr val="3366FF"/>
                </a:solidFill>
              </a:rPr>
              <a:t>(Rule 10.3.1 to be specific), so .</a:t>
            </a:r>
            <a:endParaRPr lang="en-AU" sz="1200" dirty="0"/>
          </a:p>
        </p:txBody>
      </p:sp>
      <p:sp>
        <p:nvSpPr>
          <p:cNvPr id="6" name="Content Placeholder 2">
            <a:extLst>
              <a:ext uri="{FF2B5EF4-FFF2-40B4-BE49-F238E27FC236}">
                <a16:creationId xmlns:a16="http://schemas.microsoft.com/office/drawing/2014/main" id="{2A5D92C0-6B84-4A99-B83D-124EF976EDC9}"/>
              </a:ext>
            </a:extLst>
          </p:cNvPr>
          <p:cNvSpPr txBox="1">
            <a:spLocks/>
          </p:cNvSpPr>
          <p:nvPr/>
        </p:nvSpPr>
        <p:spPr>
          <a:xfrm>
            <a:off x="838199" y="4135902"/>
            <a:ext cx="11077136" cy="20519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25600" indent="-2082800">
              <a:lnSpc>
                <a:spcPct val="110000"/>
              </a:lnSpc>
              <a:buNone/>
            </a:pPr>
            <a:r>
              <a:rPr lang="en-AU" sz="3600" dirty="0"/>
              <a:t>Remedy: The last stroke was not a wrong ball play.</a:t>
            </a:r>
            <a:endParaRPr lang="en-GB" sz="3600" dirty="0"/>
          </a:p>
          <a:p>
            <a:pPr marL="1892300" indent="-2349500">
              <a:spcBef>
                <a:spcPts val="1200"/>
              </a:spcBef>
              <a:buNone/>
              <a:tabLst>
                <a:tab pos="2870200" algn="l"/>
              </a:tabLst>
            </a:pPr>
            <a:r>
              <a:rPr lang="en-GB" sz="3600" dirty="0"/>
              <a:t>Hoops scored?:		No (</a:t>
            </a:r>
            <a:r>
              <a:rPr lang="en-GB" sz="3600" b="1" dirty="0"/>
              <a:t>black</a:t>
            </a:r>
            <a:r>
              <a:rPr lang="en-GB" sz="3600" dirty="0"/>
              <a:t>). Yes (</a:t>
            </a:r>
            <a:r>
              <a:rPr lang="en-GB" sz="3600" b="1" dirty="0">
                <a:solidFill>
                  <a:srgbClr val="0000FF"/>
                </a:solidFill>
              </a:rPr>
              <a:t>blue</a:t>
            </a:r>
            <a:r>
              <a:rPr lang="en-GB" sz="3600" dirty="0"/>
              <a:t>). </a:t>
            </a:r>
          </a:p>
          <a:p>
            <a:pPr marL="1892300" indent="-2349500">
              <a:spcBef>
                <a:spcPts val="1200"/>
              </a:spcBef>
              <a:buNone/>
              <a:tabLst>
                <a:tab pos="2786063" algn="l"/>
              </a:tabLst>
            </a:pPr>
            <a:r>
              <a:rPr lang="en-GB" sz="3600" dirty="0"/>
              <a:t>To play:			</a:t>
            </a:r>
            <a:r>
              <a:rPr lang="en-AU" sz="3600" b="1" dirty="0">
                <a:solidFill>
                  <a:srgbClr val="FF0000"/>
                </a:solidFill>
              </a:rPr>
              <a:t>Red</a:t>
            </a:r>
            <a:r>
              <a:rPr lang="en-AU" sz="3600" dirty="0"/>
              <a:t>.</a:t>
            </a:r>
            <a:endParaRPr lang="en-GB" sz="3600" dirty="0"/>
          </a:p>
        </p:txBody>
      </p:sp>
      <p:sp>
        <p:nvSpPr>
          <p:cNvPr id="8" name="Content Placeholder 2">
            <a:extLst>
              <a:ext uri="{FF2B5EF4-FFF2-40B4-BE49-F238E27FC236}">
                <a16:creationId xmlns:a16="http://schemas.microsoft.com/office/drawing/2014/main" id="{0709CA9B-8973-41AA-8A17-9EC963CCAD2A}"/>
              </a:ext>
            </a:extLst>
          </p:cNvPr>
          <p:cNvSpPr txBox="1">
            <a:spLocks/>
          </p:cNvSpPr>
          <p:nvPr/>
        </p:nvSpPr>
        <p:spPr>
          <a:xfrm>
            <a:off x="120748" y="24961"/>
            <a:ext cx="3613052" cy="489390"/>
          </a:xfrm>
          <a:prstGeom prst="rect">
            <a:avLst/>
          </a:prstGeom>
          <a:ln w="114300">
            <a:solidFill>
              <a:srgbClr val="D2A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None/>
            </a:pPr>
            <a:r>
              <a:rPr lang="en-AU" dirty="0"/>
              <a:t>Wrong-Ball-example 14</a:t>
            </a:r>
            <a:endParaRPr lang="en-GB" dirty="0"/>
          </a:p>
        </p:txBody>
      </p:sp>
      <p:sp>
        <p:nvSpPr>
          <p:cNvPr id="9" name="Content Placeholder 2">
            <a:extLst>
              <a:ext uri="{FF2B5EF4-FFF2-40B4-BE49-F238E27FC236}">
                <a16:creationId xmlns:a16="http://schemas.microsoft.com/office/drawing/2014/main" id="{8B7ED506-FF9B-4F71-B672-8E0E9D1A7780}"/>
              </a:ext>
            </a:extLst>
          </p:cNvPr>
          <p:cNvSpPr txBox="1">
            <a:spLocks/>
          </p:cNvSpPr>
          <p:nvPr/>
        </p:nvSpPr>
        <p:spPr>
          <a:xfrm>
            <a:off x="785646" y="822558"/>
            <a:ext cx="11077136" cy="1852244"/>
          </a:xfrm>
          <a:prstGeom prst="rect">
            <a:avLst/>
          </a:prstGeom>
          <a:solidFill>
            <a:schemeClr val="bg1">
              <a:lumMod val="8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Font typeface="Arial" panose="020B0604020202020204" pitchFamily="34" charset="0"/>
              <a:buNone/>
            </a:pPr>
            <a:r>
              <a:rPr lang="en-AU" sz="3600" dirty="0"/>
              <a:t>The owner of </a:t>
            </a:r>
            <a:r>
              <a:rPr lang="en-GB" sz="3600" b="1" dirty="0">
                <a:solidFill>
                  <a:srgbClr val="FF0000"/>
                </a:solidFill>
              </a:rPr>
              <a:t>red</a:t>
            </a:r>
            <a:r>
              <a:rPr lang="en-AU" sz="3600" dirty="0"/>
              <a:t> played the </a:t>
            </a:r>
            <a:r>
              <a:rPr lang="en-GB" sz="3600" b="1" dirty="0">
                <a:solidFill>
                  <a:srgbClr val="D2A000"/>
                </a:solidFill>
              </a:rPr>
              <a:t>yellow</a:t>
            </a:r>
            <a:r>
              <a:rPr lang="en-AU" sz="3600" dirty="0"/>
              <a:t> ball in doubles. The owner of </a:t>
            </a:r>
            <a:r>
              <a:rPr lang="en-AU" sz="3600" b="1" dirty="0">
                <a:solidFill>
                  <a:srgbClr val="0000FF"/>
                </a:solidFill>
              </a:rPr>
              <a:t>blue</a:t>
            </a:r>
            <a:r>
              <a:rPr lang="en-AU" sz="3600" dirty="0"/>
              <a:t> ran the hoop with </a:t>
            </a:r>
            <a:r>
              <a:rPr lang="en-AU" sz="3600" b="1" dirty="0"/>
              <a:t>black</a:t>
            </a:r>
            <a:r>
              <a:rPr lang="en-AU" sz="3600" dirty="0"/>
              <a:t>. Play is forestalled and R&amp;R was chosen. The owner of </a:t>
            </a:r>
            <a:r>
              <a:rPr lang="en-AU" sz="3600" b="1" dirty="0">
                <a:solidFill>
                  <a:srgbClr val="0000FF"/>
                </a:solidFill>
              </a:rPr>
              <a:t>blue</a:t>
            </a:r>
            <a:r>
              <a:rPr lang="en-AU" sz="3600" dirty="0"/>
              <a:t> ran the hoop with </a:t>
            </a:r>
            <a:r>
              <a:rPr lang="en-AU" sz="3600" b="1" dirty="0">
                <a:solidFill>
                  <a:srgbClr val="0000FF"/>
                </a:solidFill>
              </a:rPr>
              <a:t>blue</a:t>
            </a:r>
            <a:r>
              <a:rPr lang="en-AU" sz="3600" dirty="0"/>
              <a:t>. Play is forestalled.</a:t>
            </a:r>
          </a:p>
          <a:p>
            <a:pPr marL="0" indent="0">
              <a:buFont typeface="Arial" panose="020B0604020202020204" pitchFamily="34" charset="0"/>
              <a:buNone/>
            </a:pPr>
            <a:endParaRPr lang="en-AU" sz="1200" dirty="0"/>
          </a:p>
        </p:txBody>
      </p:sp>
      <p:sp>
        <p:nvSpPr>
          <p:cNvPr id="10" name="TextBox 9">
            <a:extLst>
              <a:ext uri="{FF2B5EF4-FFF2-40B4-BE49-F238E27FC236}">
                <a16:creationId xmlns:a16="http://schemas.microsoft.com/office/drawing/2014/main" id="{0B928D3D-8159-4133-B78E-C9149E7537FF}"/>
              </a:ext>
            </a:extLst>
          </p:cNvPr>
          <p:cNvSpPr txBox="1"/>
          <p:nvPr/>
        </p:nvSpPr>
        <p:spPr>
          <a:xfrm>
            <a:off x="9569669" y="0"/>
            <a:ext cx="2622331" cy="707886"/>
          </a:xfrm>
          <a:prstGeom prst="rect">
            <a:avLst/>
          </a:prstGeom>
          <a:noFill/>
        </p:spPr>
        <p:txBody>
          <a:bodyPr wrap="square" rtlCol="0">
            <a:spAutoFit/>
          </a:bodyPr>
          <a:lstStyle/>
          <a:p>
            <a:r>
              <a:rPr lang="en-US" sz="4000" b="1" dirty="0">
                <a:solidFill>
                  <a:srgbClr val="A27B00"/>
                </a:solidFill>
                <a:latin typeface="Times New Roman" pitchFamily="18" charset="0"/>
                <a:cs typeface="Times New Roman" pitchFamily="18" charset="0"/>
              </a:rPr>
              <a:t>Rule 10.6</a:t>
            </a:r>
            <a:endParaRPr lang="en-US" sz="4000" b="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13156772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C790B-0B17-4236-9AB2-D53DCA16A887}"/>
              </a:ext>
            </a:extLst>
          </p:cNvPr>
          <p:cNvSpPr>
            <a:spLocks noGrp="1"/>
          </p:cNvSpPr>
          <p:nvPr>
            <p:ph type="title"/>
          </p:nvPr>
        </p:nvSpPr>
        <p:spPr>
          <a:xfrm>
            <a:off x="379828" y="365126"/>
            <a:ext cx="11591778" cy="872831"/>
          </a:xfrm>
        </p:spPr>
        <p:txBody>
          <a:bodyPr>
            <a:normAutofit/>
          </a:bodyPr>
          <a:lstStyle/>
          <a:p>
            <a:pPr algn="ctr"/>
            <a:r>
              <a:rPr lang="en-GB" sz="5400" b="1" dirty="0">
                <a:solidFill>
                  <a:srgbClr val="FF0000"/>
                </a:solidFill>
              </a:rPr>
              <a:t>Wrong Ball and Fault in the Same Stroke </a:t>
            </a:r>
            <a:endParaRPr lang="en-GB" sz="5400" dirty="0"/>
          </a:p>
        </p:txBody>
      </p:sp>
      <p:sp>
        <p:nvSpPr>
          <p:cNvPr id="3" name="Content Placeholder 2">
            <a:extLst>
              <a:ext uri="{FF2B5EF4-FFF2-40B4-BE49-F238E27FC236}">
                <a16:creationId xmlns:a16="http://schemas.microsoft.com/office/drawing/2014/main" id="{AAD86326-1EE1-4DA6-9A7D-E58A17E18C6C}"/>
              </a:ext>
            </a:extLst>
          </p:cNvPr>
          <p:cNvSpPr>
            <a:spLocks noGrp="1"/>
          </p:cNvSpPr>
          <p:nvPr>
            <p:ph idx="1"/>
          </p:nvPr>
        </p:nvSpPr>
        <p:spPr>
          <a:xfrm>
            <a:off x="637309" y="1237957"/>
            <a:ext cx="10986655" cy="5412225"/>
          </a:xfrm>
        </p:spPr>
        <p:txBody>
          <a:bodyPr>
            <a:normAutofit fontScale="92500" lnSpcReduction="10000"/>
          </a:bodyPr>
          <a:lstStyle/>
          <a:p>
            <a:pPr marL="0" indent="0">
              <a:lnSpc>
                <a:spcPct val="100000"/>
              </a:lnSpc>
              <a:spcBef>
                <a:spcPts val="0"/>
              </a:spcBef>
              <a:buNone/>
            </a:pPr>
            <a:r>
              <a:rPr lang="en-GB" sz="3200" dirty="0">
                <a:solidFill>
                  <a:srgbClr val="0070C0"/>
                </a:solidFill>
                <a:latin typeface="Times New Roman" panose="02020603050405020304" pitchFamily="18" charset="0"/>
                <a:cs typeface="Times New Roman" panose="02020603050405020304" pitchFamily="18" charset="0"/>
              </a:rPr>
              <a:t>Rule 10.7</a:t>
            </a:r>
          </a:p>
          <a:p>
            <a:pPr marL="0" indent="0">
              <a:lnSpc>
                <a:spcPct val="100000"/>
              </a:lnSpc>
              <a:spcBef>
                <a:spcPts val="0"/>
              </a:spcBef>
              <a:buNone/>
            </a:pPr>
            <a:r>
              <a:rPr lang="en-US" sz="3900" dirty="0"/>
              <a:t>Subject to Rules [See below], if a wrong ball is played and a fault is committed in the last stroke, the </a:t>
            </a:r>
            <a:r>
              <a:rPr lang="en-US" sz="3900" b="1" dirty="0"/>
              <a:t>wrong ball is ignored</a:t>
            </a:r>
            <a:r>
              <a:rPr lang="en-US" sz="3900" dirty="0"/>
              <a:t> and Rule 11 applies. Play continues by the non-offending side playing the ball next in sequence after the ball that should have been played in the last stroke.</a:t>
            </a:r>
            <a:endParaRPr lang="en-GB" sz="3900" dirty="0">
              <a:latin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GB" sz="3900" dirty="0">
              <a:solidFill>
                <a:srgbClr val="0070C0"/>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GB" sz="3900" dirty="0">
                <a:solidFill>
                  <a:srgbClr val="0070C0"/>
                </a:solidFill>
                <a:latin typeface="Times New Roman" panose="02020603050405020304" pitchFamily="18" charset="0"/>
                <a:cs typeface="Times New Roman" panose="02020603050405020304" pitchFamily="18" charset="0"/>
              </a:rPr>
              <a:t>     10.5.3	</a:t>
            </a:r>
            <a:r>
              <a:rPr lang="en-US" sz="3900" dirty="0"/>
              <a:t>Wrong ball in first four strokes of a game</a:t>
            </a:r>
          </a:p>
          <a:p>
            <a:pPr marL="0" indent="0">
              <a:lnSpc>
                <a:spcPct val="100000"/>
              </a:lnSpc>
              <a:spcBef>
                <a:spcPts val="0"/>
              </a:spcBef>
              <a:buNone/>
            </a:pPr>
            <a:r>
              <a:rPr lang="en-GB" sz="3900" dirty="0">
                <a:solidFill>
                  <a:srgbClr val="0070C0"/>
                </a:solidFill>
                <a:latin typeface="Times New Roman" panose="02020603050405020304" pitchFamily="18" charset="0"/>
                <a:cs typeface="Times New Roman" panose="02020603050405020304" pitchFamily="18" charset="0"/>
              </a:rPr>
              <a:t>     10.5.4	</a:t>
            </a:r>
            <a:r>
              <a:rPr lang="en-US" sz="3900" dirty="0"/>
              <a:t>Previous stroke played with opponent ball </a:t>
            </a:r>
          </a:p>
          <a:p>
            <a:pPr marL="0" indent="0">
              <a:lnSpc>
                <a:spcPct val="100000"/>
              </a:lnSpc>
              <a:spcBef>
                <a:spcPts val="0"/>
              </a:spcBef>
              <a:buNone/>
            </a:pPr>
            <a:r>
              <a:rPr lang="en-GB" sz="3900" dirty="0">
                <a:solidFill>
                  <a:srgbClr val="0070C0"/>
                </a:solidFill>
                <a:latin typeface="Times New Roman" panose="02020603050405020304" pitchFamily="18" charset="0"/>
                <a:cs typeface="Times New Roman" panose="02020603050405020304" pitchFamily="18" charset="0"/>
              </a:rPr>
              <a:t>     10.6	</a:t>
            </a:r>
            <a:r>
              <a:rPr lang="en-US" sz="3900" dirty="0"/>
              <a:t>Same side played successive strokes</a:t>
            </a:r>
          </a:p>
          <a:p>
            <a:pPr marL="0" indent="0">
              <a:lnSpc>
                <a:spcPct val="100000"/>
              </a:lnSpc>
              <a:spcBef>
                <a:spcPts val="0"/>
              </a:spcBef>
              <a:buNone/>
            </a:pPr>
            <a:r>
              <a:rPr lang="en-US" sz="3200" dirty="0"/>
              <a:t> </a:t>
            </a:r>
            <a:endParaRPr lang="en-GB"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78754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6D6E08-BB3E-4D8F-80EF-8A71998D32C9}"/>
              </a:ext>
            </a:extLst>
          </p:cNvPr>
          <p:cNvSpPr txBox="1"/>
          <p:nvPr/>
        </p:nvSpPr>
        <p:spPr>
          <a:xfrm>
            <a:off x="656896" y="1090210"/>
            <a:ext cx="10878207" cy="5127558"/>
          </a:xfrm>
          <a:prstGeom prst="rect">
            <a:avLst/>
          </a:prstGeom>
          <a:noFill/>
        </p:spPr>
        <p:txBody>
          <a:bodyPr wrap="square" rtlCol="0">
            <a:spAutoFit/>
          </a:bodyPr>
          <a:lstStyle/>
          <a:p>
            <a:pPr algn="ctr">
              <a:lnSpc>
                <a:spcPct val="90000"/>
              </a:lnSpc>
            </a:pPr>
            <a:r>
              <a:rPr lang="en-AU" sz="7200" dirty="0"/>
              <a:t>In the following examples</a:t>
            </a:r>
          </a:p>
          <a:p>
            <a:pPr algn="ctr">
              <a:lnSpc>
                <a:spcPct val="90000"/>
              </a:lnSpc>
            </a:pPr>
            <a:r>
              <a:rPr lang="en-AU" sz="7200" dirty="0"/>
              <a:t>Assume that </a:t>
            </a:r>
            <a:r>
              <a:rPr lang="en-AU" sz="7200" b="1" dirty="0">
                <a:solidFill>
                  <a:srgbClr val="D2A000"/>
                </a:solidFill>
              </a:rPr>
              <a:t>Yellow</a:t>
            </a:r>
            <a:r>
              <a:rPr lang="en-AU" sz="7200" dirty="0"/>
              <a:t> has just played a valid stroke, so it is </a:t>
            </a:r>
            <a:r>
              <a:rPr lang="en-AU" sz="7200" dirty="0">
                <a:solidFill>
                  <a:srgbClr val="0000FF"/>
                </a:solidFill>
              </a:rPr>
              <a:t>Blue</a:t>
            </a:r>
            <a:r>
              <a:rPr lang="en-AU" sz="7200" dirty="0"/>
              <a:t>’s turn to play</a:t>
            </a:r>
          </a:p>
          <a:p>
            <a:pPr algn="ctr"/>
            <a:endParaRPr lang="en-AU" sz="2800" dirty="0"/>
          </a:p>
          <a:p>
            <a:pPr algn="ctr"/>
            <a:endParaRPr lang="en-GB" sz="4000" dirty="0"/>
          </a:p>
        </p:txBody>
      </p:sp>
    </p:spTree>
    <p:extLst>
      <p:ext uri="{BB962C8B-B14F-4D97-AF65-F5344CB8AC3E}">
        <p14:creationId xmlns:p14="http://schemas.microsoft.com/office/powerpoint/2010/main" val="292042092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208AC6A-99FD-44B3-B000-2BB10173A69F}"/>
              </a:ext>
            </a:extLst>
          </p:cNvPr>
          <p:cNvSpPr txBox="1">
            <a:spLocks/>
          </p:cNvSpPr>
          <p:nvPr/>
        </p:nvSpPr>
        <p:spPr>
          <a:xfrm>
            <a:off x="838200" y="4951829"/>
            <a:ext cx="10515600" cy="1707709"/>
          </a:xfrm>
          <a:prstGeom prst="rect">
            <a:avLst/>
          </a:prstGeom>
          <a:ln>
            <a:solidFill>
              <a:srgbClr val="FFC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92300" indent="-2349500">
              <a:buNone/>
            </a:pPr>
            <a:r>
              <a:rPr lang="en-AU" sz="4000" dirty="0"/>
              <a:t>Old rule: </a:t>
            </a:r>
            <a:r>
              <a:rPr lang="en-GB" sz="4000" dirty="0">
                <a:solidFill>
                  <a:srgbClr val="FF0000"/>
                </a:solidFill>
              </a:rPr>
              <a:t>Non-striking fault</a:t>
            </a:r>
            <a:r>
              <a:rPr lang="en-GB" sz="4700" dirty="0">
                <a:solidFill>
                  <a:srgbClr val="FF0000"/>
                </a:solidFill>
              </a:rPr>
              <a:t> </a:t>
            </a:r>
            <a:r>
              <a:rPr lang="en-GB" sz="2400" dirty="0"/>
              <a:t>(Wrong ball play if order reversed?)</a:t>
            </a:r>
          </a:p>
          <a:p>
            <a:pPr marL="0" indent="0">
              <a:buNone/>
            </a:pPr>
            <a:r>
              <a:rPr lang="en-AU" sz="4000" dirty="0"/>
              <a:t>New rule:</a:t>
            </a:r>
            <a:endParaRPr lang="en-GB" sz="4000" dirty="0"/>
          </a:p>
        </p:txBody>
      </p:sp>
      <p:sp>
        <p:nvSpPr>
          <p:cNvPr id="6" name="Content Placeholder 2">
            <a:extLst>
              <a:ext uri="{FF2B5EF4-FFF2-40B4-BE49-F238E27FC236}">
                <a16:creationId xmlns:a16="http://schemas.microsoft.com/office/drawing/2014/main" id="{E89B28DD-87C5-4470-9D1A-E76FFA70FE4E}"/>
              </a:ext>
            </a:extLst>
          </p:cNvPr>
          <p:cNvSpPr txBox="1">
            <a:spLocks/>
          </p:cNvSpPr>
          <p:nvPr/>
        </p:nvSpPr>
        <p:spPr>
          <a:xfrm>
            <a:off x="120748" y="24959"/>
            <a:ext cx="2899543" cy="495545"/>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57313" indent="-1814513">
              <a:buFont typeface="Arial" panose="020B0604020202020204" pitchFamily="34" charset="0"/>
              <a:buNone/>
            </a:pPr>
            <a:r>
              <a:rPr lang="en-AU" dirty="0"/>
              <a:t>Fault-example 5</a:t>
            </a:r>
            <a:endParaRPr lang="en-GB" dirty="0">
              <a:solidFill>
                <a:srgbClr val="FF0000"/>
              </a:solidFill>
            </a:endParaRPr>
          </a:p>
          <a:p>
            <a:pPr marL="0" indent="0">
              <a:buFont typeface="Arial" panose="020B0604020202020204" pitchFamily="34" charset="0"/>
              <a:buNone/>
            </a:pPr>
            <a:endParaRPr lang="en-GB" dirty="0"/>
          </a:p>
        </p:txBody>
      </p:sp>
      <p:sp>
        <p:nvSpPr>
          <p:cNvPr id="7" name="Content Placeholder 2">
            <a:extLst>
              <a:ext uri="{FF2B5EF4-FFF2-40B4-BE49-F238E27FC236}">
                <a16:creationId xmlns:a16="http://schemas.microsoft.com/office/drawing/2014/main" id="{86D94320-DBF7-4E4F-920F-FBF20E0016C0}"/>
              </a:ext>
            </a:extLst>
          </p:cNvPr>
          <p:cNvSpPr txBox="1">
            <a:spLocks/>
          </p:cNvSpPr>
          <p:nvPr/>
        </p:nvSpPr>
        <p:spPr>
          <a:xfrm>
            <a:off x="7788166" y="0"/>
            <a:ext cx="4403833" cy="583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p:txBody>
      </p:sp>
      <p:sp>
        <p:nvSpPr>
          <p:cNvPr id="10" name="Content Placeholder 2">
            <a:extLst>
              <a:ext uri="{FF2B5EF4-FFF2-40B4-BE49-F238E27FC236}">
                <a16:creationId xmlns:a16="http://schemas.microsoft.com/office/drawing/2014/main" id="{65423BAD-81EF-4537-BB1B-A950AAF43CC3}"/>
              </a:ext>
            </a:extLst>
          </p:cNvPr>
          <p:cNvSpPr txBox="1">
            <a:spLocks/>
          </p:cNvSpPr>
          <p:nvPr/>
        </p:nvSpPr>
        <p:spPr>
          <a:xfrm>
            <a:off x="914400" y="869854"/>
            <a:ext cx="10591800" cy="220585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4000" dirty="0"/>
              <a:t>Owner of </a:t>
            </a:r>
            <a:r>
              <a:rPr lang="en-AU" sz="4000" b="1" dirty="0">
                <a:solidFill>
                  <a:srgbClr val="0000FF"/>
                </a:solidFill>
              </a:rPr>
              <a:t>blue</a:t>
            </a:r>
            <a:r>
              <a:rPr lang="en-AU" sz="4000" dirty="0"/>
              <a:t> takes his stance to play the </a:t>
            </a:r>
            <a:r>
              <a:rPr lang="en-AU" sz="4000" b="1" dirty="0"/>
              <a:t>black</a:t>
            </a:r>
            <a:r>
              <a:rPr lang="en-AU" sz="4000" dirty="0"/>
              <a:t> ball in singles. He accidentally touches his </a:t>
            </a:r>
            <a:r>
              <a:rPr lang="en-AU" sz="4000" b="1" dirty="0">
                <a:solidFill>
                  <a:srgbClr val="0000FF"/>
                </a:solidFill>
              </a:rPr>
              <a:t>blue</a:t>
            </a:r>
            <a:r>
              <a:rPr lang="en-AU" sz="4000" dirty="0"/>
              <a:t> ball with his mallet before making contact with the </a:t>
            </a:r>
            <a:r>
              <a:rPr lang="en-AU" sz="4000" b="1" dirty="0"/>
              <a:t>black</a:t>
            </a:r>
            <a:r>
              <a:rPr lang="en-AU" sz="4000" dirty="0"/>
              <a:t> ball.</a:t>
            </a:r>
            <a:endParaRPr lang="en-GB" dirty="0">
              <a:solidFill>
                <a:srgbClr val="406FC4"/>
              </a:solidFill>
            </a:endParaRPr>
          </a:p>
          <a:p>
            <a:pPr marL="0" indent="0">
              <a:buFont typeface="Arial" panose="020B0604020202020204" pitchFamily="34" charset="0"/>
              <a:buNone/>
            </a:pPr>
            <a:endParaRPr lang="en-AU" sz="4000" dirty="0"/>
          </a:p>
        </p:txBody>
      </p:sp>
    </p:spTree>
    <p:extLst>
      <p:ext uri="{BB962C8B-B14F-4D97-AF65-F5344CB8AC3E}">
        <p14:creationId xmlns:p14="http://schemas.microsoft.com/office/powerpoint/2010/main" val="14490622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34778</TotalTime>
  <Words>11883</Words>
  <Application>Microsoft Office PowerPoint</Application>
  <PresentationFormat>Widescreen</PresentationFormat>
  <Paragraphs>1305</Paragraphs>
  <Slides>175</Slides>
  <Notes>172</Notes>
  <HiddenSlides>4</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0</vt:i4>
      </vt:variant>
      <vt:variant>
        <vt:lpstr>Slide Titles</vt:lpstr>
      </vt:variant>
      <vt:variant>
        <vt:i4>175</vt:i4>
      </vt:variant>
    </vt:vector>
  </HeadingPairs>
  <TitlesOfParts>
    <vt:vector size="184" baseType="lpstr">
      <vt:lpstr>Adobe Ming Std L</vt:lpstr>
      <vt:lpstr>Arial</vt:lpstr>
      <vt:lpstr>Arial Narrow</vt:lpstr>
      <vt:lpstr>Calibri</vt:lpstr>
      <vt:lpstr>Calibri Light</vt:lpstr>
      <vt:lpstr>Symbol</vt:lpstr>
      <vt:lpstr>Times New Roman</vt:lpstr>
      <vt:lpstr>Wingdings</vt:lpstr>
      <vt:lpstr>Office Theme</vt:lpstr>
      <vt:lpstr>The New Golf Croquet Rules</vt:lpstr>
      <vt:lpstr>GLOSSARY</vt:lpstr>
      <vt:lpstr>Main changes in the New Golf Croquet Rules</vt:lpstr>
      <vt:lpstr>PowerPoint Presentation</vt:lpstr>
      <vt:lpstr>PowerPoint Presentation</vt:lpstr>
      <vt:lpstr>Rule 11 Faults</vt:lpstr>
      <vt:lpstr>Faults</vt:lpstr>
      <vt:lpstr>The Start of the Striking Period</vt:lpstr>
      <vt:lpstr>Combine non-striking and striking faults by changing the start of the striking period</vt:lpstr>
      <vt:lpstr>If outside the striking period or by a player not intending to play a stroke, treat as interference with no loss off turn</vt:lpstr>
      <vt:lpstr>Some actions in the old list of striking faults have been dropped</vt:lpstr>
      <vt:lpstr>Faults (Rule 11)</vt:lpstr>
      <vt:lpstr>Stroke</vt:lpstr>
      <vt:lpstr>Stroke</vt:lpstr>
      <vt:lpstr>Stroke</vt:lpstr>
      <vt:lpstr>Stroke</vt:lpstr>
      <vt:lpstr>Faults: What happens with the balls?</vt:lpstr>
      <vt:lpstr>Faults: Does a ball that ran the hoop score a point?</vt:lpstr>
      <vt:lpstr>Faults: Which ball plays next?</vt:lpstr>
      <vt:lpstr>Faults: When is it too late too deal with a fault?</vt:lpstr>
      <vt:lpstr>Fault  or Interference?</vt:lpstr>
      <vt:lpstr>PowerPoint Presentation</vt:lpstr>
      <vt:lpstr>Start of Striking Period Annulled</vt:lpstr>
      <vt:lpstr>Deliberate Interference</vt:lpstr>
      <vt:lpstr>Not deliberate Interference</vt:lpstr>
      <vt:lpstr>Types of Fault (Rule 11.2)</vt:lpstr>
      <vt:lpstr>Types of Fault (Rule 11.2)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Rule 10 Playing a Wrong Ball</vt:lpstr>
      <vt:lpstr>Rule 1.2 [Like old Rule 1(e)]</vt:lpstr>
      <vt:lpstr>Rule 10 Playing a Wrong Ball</vt:lpstr>
      <vt:lpstr>Playing a Wrong Ball</vt:lpstr>
      <vt:lpstr>Replace and Replay</vt:lpstr>
      <vt:lpstr>Ball Swap</vt:lpstr>
      <vt:lpstr>PowerPoint Presentation</vt:lpstr>
      <vt:lpstr>PowerPoint Presentation</vt:lpstr>
      <vt:lpstr>PowerPoint Presentation</vt:lpstr>
      <vt:lpstr>PowerPoint Presentation</vt:lpstr>
      <vt:lpstr>PowerPoint Presentation</vt:lpstr>
      <vt:lpstr>Why Ball Swap is a Good Rule</vt:lpstr>
      <vt:lpstr>Option of Replace &amp; Replay or Ball Swap</vt:lpstr>
      <vt:lpstr>Rule 3.1 </vt:lpstr>
      <vt:lpstr>Rules 3.2 and 3.3 </vt:lpstr>
      <vt:lpstr>Wrong Ball Rule in Brief </vt:lpstr>
      <vt:lpstr>PowerPoint Presentation</vt:lpstr>
      <vt:lpstr>PowerPoint Presentation</vt:lpstr>
      <vt:lpstr>Forestalling (Rule 10.1.2 &amp; 10.1.3) </vt:lpstr>
      <vt:lpstr>Forestalling (Rule 10.1.2 &amp; 10.1.3) </vt:lpstr>
      <vt:lpstr>PowerPoint Presentation</vt:lpstr>
      <vt:lpstr>PowerPoint Presentation</vt:lpstr>
      <vt:lpstr>PowerPoint Presentation</vt:lpstr>
      <vt:lpstr>PowerPoint Presentation</vt:lpstr>
      <vt:lpstr>PowerPoint Presentation</vt:lpstr>
      <vt:lpstr>Wrong Ball Play Special Situations</vt:lpstr>
      <vt:lpstr>Previous stroke played with opponent ball (Rule 10.5.4)</vt:lpstr>
      <vt:lpstr>Previous stroke played with opponent’s ball and last stroke played by other side  (Rule 10.5.4)</vt:lpstr>
      <vt:lpstr>Penalty area continuation (Rule 18.2)</vt:lpstr>
      <vt:lpstr>Penalty area</vt:lpstr>
      <vt:lpstr>PowerPoint Presentation</vt:lpstr>
      <vt:lpstr>PowerPoint Presentation</vt:lpstr>
      <vt:lpstr>Q: When are successive strokes by the same side legitimate?</vt:lpstr>
      <vt:lpstr>Same Side Played Successive Strokes (Rule 10.6)</vt:lpstr>
      <vt:lpstr>Same Side Played Successive Strokes (Rule 10.6)</vt:lpstr>
      <vt:lpstr>Same Side Played Successive Strokes (Rule 10.6)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Wrong Ball and Fault in the Same Stroke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Status of Earlier Strokes (Old Rules) </vt:lpstr>
      <vt:lpstr>Status of Earlier Strokes (Rule 10.2) </vt:lpstr>
      <vt:lpstr>Interference (Rule 9)</vt:lpstr>
      <vt:lpstr>Interference by a Stationary Outside Agency</vt:lpstr>
      <vt:lpstr>Interference by a Moving  Outside Agency</vt:lpstr>
      <vt:lpstr>Interference by an Outside Agency (Rule 9.2)</vt:lpstr>
      <vt:lpstr>9.3 Interference by the Court Surface</vt:lpstr>
      <vt:lpstr>Six-yard rule</vt:lpstr>
      <vt:lpstr>Interference by Defective Equipment (Rule 9.5)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Offside Balls (Rule 8)</vt:lpstr>
      <vt:lpstr>Offside Balls (Rule 8)</vt:lpstr>
      <vt:lpstr>Offside Balls Example 1</vt:lpstr>
      <vt:lpstr>Offside Balls Example 1</vt:lpstr>
      <vt:lpstr>Offside Balls &amp; Ball Swap Example</vt:lpstr>
      <vt:lpstr>Offside Balls &amp; Ball Swap Example</vt:lpstr>
      <vt:lpstr>Offside Balls &amp; Ball Swap Example</vt:lpstr>
      <vt:lpstr>Offside Balls (Rule 8)</vt:lpstr>
      <vt:lpstr>Offside Balls Example 3</vt:lpstr>
      <vt:lpstr>Offside Balls Example 3</vt:lpstr>
      <vt:lpstr>Offside Balls Example 4</vt:lpstr>
      <vt:lpstr>Offside Balls Example 4</vt:lpstr>
      <vt:lpstr>Offside Balls (Rule 8)</vt:lpstr>
      <vt:lpstr>Some other changes</vt:lpstr>
      <vt:lpstr>Scoring Clips (Rule 4.2.6)</vt:lpstr>
      <vt:lpstr>Removing Scoring Clips</vt:lpstr>
      <vt:lpstr>Five-second rule</vt:lpstr>
      <vt:lpstr>PowerPoint Presentation</vt:lpstr>
      <vt:lpstr>PowerPoint Presentation</vt:lpstr>
      <vt:lpstr>PowerPoint Presentation</vt:lpstr>
      <vt:lpstr>Playing when forestalled Rule 13</vt:lpstr>
      <vt:lpstr>PowerPoint Presentation</vt:lpstr>
      <vt:lpstr>PowerPoint Presentation</vt:lpstr>
      <vt:lpstr>PowerPoint Presentation</vt:lpstr>
      <vt:lpstr>PowerPoint Presentation</vt:lpstr>
      <vt:lpstr>Playing a Ball Touching the Boundary Example 1</vt:lpstr>
      <vt:lpstr>Playing a Ball Touching the Boundary Example 1</vt:lpstr>
      <vt:lpstr>Declaring a Fault on the Balance of Probabilities</vt:lpstr>
      <vt:lpstr>Multiple Faults</vt:lpstr>
      <vt:lpstr>More other changes</vt:lpstr>
      <vt:lpstr>PowerPoint Presentation</vt:lpstr>
      <vt:lpstr>PowerPoint Presentation</vt:lpstr>
      <vt:lpstr>Errors in the first four turns of a game</vt:lpstr>
      <vt:lpstr>PowerPoint Presentation</vt:lpstr>
      <vt:lpstr>PowerPoint Presentation</vt:lpstr>
      <vt:lpstr>Calling a fault for touching balls</vt:lpstr>
      <vt:lpstr>Information requested by the opposing side</vt:lpstr>
      <vt:lpstr>Rule 16. Behaviour</vt:lpstr>
      <vt:lpstr>Overlapping Play (Rule 12)</vt:lpstr>
      <vt:lpstr>Overlapping Play  12.1  Both Sides Play Overlapping Strokes</vt:lpstr>
      <vt:lpstr>Overlapping Play  12.1  Both Sides Play Overlapping Strokes</vt:lpstr>
      <vt:lpstr>Overlapping Play Example 3</vt:lpstr>
      <vt:lpstr>Overlapping Play Example 3</vt:lpstr>
      <vt:lpstr>Overlapping Play Example 3</vt:lpstr>
      <vt:lpstr>Overlapping Play   P.A.C</vt:lpstr>
      <vt:lpstr>Overlapping Play Multiple collisions</vt:lpstr>
      <vt:lpstr>Overlapping Play  12.2  One Side Plays Overlapping Strokes </vt:lpstr>
      <vt:lpstr>Overlapping Play  12.2  One Side Plays Overlapping Strokes</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New Golf Croquet Rules</dc:title>
  <dc:creator>John van der Touw</dc:creator>
  <cp:lastModifiedBy>John van der Touw</cp:lastModifiedBy>
  <cp:revision>1475</cp:revision>
  <cp:lastPrinted>2018-11-05T21:25:15Z</cp:lastPrinted>
  <dcterms:created xsi:type="dcterms:W3CDTF">2018-01-29T07:46:00Z</dcterms:created>
  <dcterms:modified xsi:type="dcterms:W3CDTF">2018-11-26T01:46:16Z</dcterms:modified>
</cp:coreProperties>
</file>